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11088401" r:id="rId2"/>
    <p:sldId id="256" r:id="rId3"/>
    <p:sldId id="11088469" r:id="rId4"/>
    <p:sldId id="282" r:id="rId5"/>
    <p:sldId id="11088470" r:id="rId6"/>
    <p:sldId id="11088471" r:id="rId7"/>
    <p:sldId id="11088472" r:id="rId8"/>
    <p:sldId id="11088468" r:id="rId9"/>
    <p:sldId id="11088473" r:id="rId10"/>
    <p:sldId id="11088474" r:id="rId11"/>
    <p:sldId id="11088475" r:id="rId12"/>
    <p:sldId id="11088459" r:id="rId13"/>
    <p:sldId id="11088458" r:id="rId14"/>
    <p:sldId id="286" r:id="rId15"/>
    <p:sldId id="11088460" r:id="rId16"/>
    <p:sldId id="302" r:id="rId17"/>
    <p:sldId id="11088454"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0FF"/>
    <a:srgbClr val="ABE1FE"/>
    <a:srgbClr val="D4EFFC"/>
    <a:srgbClr val="BF95DF"/>
    <a:srgbClr val="FF6600"/>
    <a:srgbClr val="F0904E"/>
    <a:srgbClr val="FF6969"/>
    <a:srgbClr val="FA2C42"/>
    <a:srgbClr val="FDD7CF"/>
    <a:srgbClr val="F8A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57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Tree>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khô</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74921283"/>
              </p:ext>
            </p:extLst>
          </p:nvPr>
        </p:nvGraphicFramePr>
        <p:xfrm>
          <a:off x="25400" y="1634247"/>
          <a:ext cx="12192000" cy="442631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462123">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0">
                          <a:solidFill>
                            <a:schemeClr val="tx1"/>
                          </a:solidFill>
                          <a:latin typeface="Arial" panose="020B0604020202020204" pitchFamily="34" charset="0"/>
                          <a:cs typeface="Arial" panose="020B0604020202020204" pitchFamily="34" charset="0"/>
                        </a:rPr>
                        <a:t>Cây cối khô héo. Thời tiết nắng nóng, ít mưa,  đất đai khô cằn, nứt nẻ.</a:t>
                      </a:r>
                    </a:p>
                  </a:txBody>
                  <a:tcPr anchor="ctr">
                    <a:solidFill>
                      <a:srgbClr val="F0904E"/>
                    </a:solidFill>
                  </a:tcPr>
                </a:tc>
                <a:extLst>
                  <a:ext uri="{0D108BD9-81ED-4DB2-BD59-A6C34878D82A}">
                    <a16:rowId xmlns:a16="http://schemas.microsoft.com/office/drawing/2014/main" val="1897864556"/>
                  </a:ext>
                </a:extLst>
              </a:tr>
              <a:tr h="1462123">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Đào giếng lấy nước tưới cây.</a:t>
                      </a:r>
                    </a:p>
                    <a:p>
                      <a:r>
                        <a:rPr lang="en-US" sz="3600" b="0">
                          <a:solidFill>
                            <a:schemeClr val="tx1"/>
                          </a:solidFill>
                          <a:latin typeface="Arial" panose="020B0604020202020204" pitchFamily="34" charset="0"/>
                          <a:cs typeface="Arial" panose="020B0604020202020204" pitchFamily="34" charset="0"/>
                        </a:rPr>
                        <a:t>Làm việc, vui chơi trong bóng râm.</a:t>
                      </a:r>
                    </a:p>
                  </a:txBody>
                  <a:tcPr anchor="ctr"/>
                </a:tc>
                <a:extLst>
                  <a:ext uri="{0D108BD9-81ED-4DB2-BD59-A6C34878D82A}">
                    <a16:rowId xmlns:a16="http://schemas.microsoft.com/office/drawing/2014/main" val="4094665333"/>
                  </a:ext>
                </a:extLst>
              </a:tr>
              <a:tr h="1502065">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0">
                          <a:solidFill>
                            <a:schemeClr val="tx1"/>
                          </a:solidFill>
                          <a:latin typeface="Arial" panose="020B0604020202020204" pitchFamily="34" charset="0"/>
                          <a:cs typeface="Arial" panose="020B0604020202020204" pitchFamily="34" charset="0"/>
                        </a:rPr>
                        <a:t>Mát mẻ, rộng rãi, thoải mái, dễ thấm hút mồ hôi.</a:t>
                      </a:r>
                    </a:p>
                  </a:txBody>
                  <a:tcPr anchor="ctr"/>
                </a:tc>
                <a:extLst>
                  <a:ext uri="{0D108BD9-81ED-4DB2-BD59-A6C34878D82A}">
                    <a16:rowId xmlns:a16="http://schemas.microsoft.com/office/drawing/2014/main" val="2521775188"/>
                  </a:ext>
                </a:extLst>
              </a:tr>
            </a:tbl>
          </a:graphicData>
        </a:graphic>
      </p:graphicFrame>
      <p:pic>
        <p:nvPicPr>
          <p:cNvPr id="4" name="Picture 3">
            <a:extLst>
              <a:ext uri="{FF2B5EF4-FFF2-40B4-BE49-F238E27FC236}">
                <a16:creationId xmlns:a16="http://schemas.microsoft.com/office/drawing/2014/main" id="{F200E530-FBFC-432E-82A9-2764CD0F4C68}"/>
              </a:ext>
            </a:extLst>
          </p:cNvPr>
          <p:cNvPicPr>
            <a:picLocks noChangeAspect="1"/>
          </p:cNvPicPr>
          <p:nvPr/>
        </p:nvPicPr>
        <p:blipFill>
          <a:blip r:embed="rId2"/>
          <a:stretch>
            <a:fillRect/>
          </a:stretch>
        </p:blipFill>
        <p:spPr>
          <a:xfrm>
            <a:off x="8941053" y="0"/>
            <a:ext cx="3283911" cy="1634247"/>
          </a:xfrm>
          <a:prstGeom prst="rect">
            <a:avLst/>
          </a:prstGeom>
        </p:spPr>
      </p:pic>
    </p:spTree>
    <p:extLst>
      <p:ext uri="{BB962C8B-B14F-4D97-AF65-F5344CB8AC3E}">
        <p14:creationId xmlns:p14="http://schemas.microsoft.com/office/powerpoint/2010/main" val="84819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2971A-DFC2-4435-B506-897DCF2391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8652" y="372138"/>
            <a:ext cx="12183348" cy="6272547"/>
          </a:xfrm>
          <a:prstGeom prst="rect">
            <a:avLst/>
          </a:prstGeom>
        </p:spPr>
      </p:pic>
    </p:spTree>
    <p:extLst>
      <p:ext uri="{BB962C8B-B14F-4D97-AF65-F5344CB8AC3E}">
        <p14:creationId xmlns:p14="http://schemas.microsoft.com/office/powerpoint/2010/main" val="410549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 Làm và trưng bày bộ sưu tập “Các mùa ở địa phương em”. </a:t>
            </a:r>
            <a:endParaRPr lang="vi-VN" sz="36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AAAF13-C9BD-45EB-B0BE-827EC1A34256}"/>
              </a:ext>
            </a:extLst>
          </p:cNvPr>
          <p:cNvPicPr>
            <a:picLocks noChangeAspect="1"/>
          </p:cNvPicPr>
          <p:nvPr/>
        </p:nvPicPr>
        <p:blipFill>
          <a:blip r:embed="rId2"/>
          <a:stretch>
            <a:fillRect/>
          </a:stretch>
        </p:blipFill>
        <p:spPr>
          <a:xfrm>
            <a:off x="2495376" y="1200329"/>
            <a:ext cx="8090152" cy="5708471"/>
          </a:xfrm>
          <a:prstGeom prst="rect">
            <a:avLst/>
          </a:prstGeom>
        </p:spPr>
      </p:pic>
    </p:spTree>
    <p:extLst>
      <p:ext uri="{BB962C8B-B14F-4D97-AF65-F5344CB8AC3E}">
        <p14:creationId xmlns:p14="http://schemas.microsoft.com/office/powerpoint/2010/main" val="26943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26320" y="4225943"/>
            <a:ext cx="10558947"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2+3)</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168416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25F57-DAA3-4EF0-8C30-DF58A6434771}"/>
              </a:ext>
            </a:extLst>
          </p:cNvPr>
          <p:cNvPicPr>
            <a:picLocks noChangeAspect="1"/>
          </p:cNvPicPr>
          <p:nvPr/>
        </p:nvPicPr>
        <p:blipFill>
          <a:blip r:embed="rId2"/>
          <a:stretch>
            <a:fillRect/>
          </a:stretch>
        </p:blipFill>
        <p:spPr>
          <a:xfrm>
            <a:off x="2220710" y="2743200"/>
            <a:ext cx="7126490" cy="4114800"/>
          </a:xfrm>
          <a:prstGeom prst="rect">
            <a:avLst/>
          </a:prstGeom>
        </p:spPr>
      </p:pic>
      <p:sp>
        <p:nvSpPr>
          <p:cNvPr id="9" name="TextBox 8">
            <a:extLst>
              <a:ext uri="{FF2B5EF4-FFF2-40B4-BE49-F238E27FC236}">
                <a16:creationId xmlns:a16="http://schemas.microsoft.com/office/drawing/2014/main" id="{4CF4FAC9-89F2-4098-AA36-D20429C1C6FC}"/>
              </a:ext>
            </a:extLst>
          </p:cNvPr>
          <p:cNvSpPr txBox="1"/>
          <p:nvPr/>
        </p:nvSpPr>
        <p:spPr>
          <a:xfrm>
            <a:off x="1" y="1022279"/>
            <a:ext cx="12191999"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4000"/>
              </a:lnSpc>
            </a:pPr>
            <a:r>
              <a:rPr lang="en-US" sz="3600">
                <a:latin typeface="Arial" panose="020B0604020202020204" pitchFamily="34" charset="0"/>
                <a:cs typeface="Arial" panose="020B0604020202020204" pitchFamily="34" charset="0"/>
              </a:rPr>
              <a:t>Nếu địa phương em sắp có mưa lớn và </a:t>
            </a:r>
            <a:r>
              <a:rPr lang="vi-VN" sz="3600">
                <a:latin typeface="Arial" panose="020B0604020202020204" pitchFamily="34" charset="0"/>
                <a:cs typeface="Arial" panose="020B0604020202020204" pitchFamily="34" charset="0"/>
              </a:rPr>
              <a:t>kéo dài, thiên tai nào có thể xảy ra? Trao đổi với bạn bè về các việc cần làm để ứng phó, hạn chế những thiệt hại do thiên tai đó gây ra.</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0F7E8A-DCD1-41F7-8A9B-ED321778FE80}"/>
              </a:ext>
            </a:extLst>
          </p:cNvPr>
          <p:cNvSpPr txBox="1"/>
          <p:nvPr/>
        </p:nvSpPr>
        <p:spPr>
          <a:xfrm>
            <a:off x="1" y="1012227"/>
            <a:ext cx="12191999" cy="1200329"/>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Nếu địa phương em sắp có mưa lớn và kéo dài, thiên tai có thể xảy ra là </a:t>
            </a:r>
            <a:r>
              <a:rPr lang="en-US" sz="3600">
                <a:solidFill>
                  <a:srgbClr val="000000"/>
                </a:solidFill>
                <a:latin typeface="Arial" panose="020B0604020202020204" pitchFamily="34" charset="0"/>
                <a:cs typeface="Arial" panose="020B0604020202020204" pitchFamily="34" charset="0"/>
              </a:rPr>
              <a:t>giông sét, </a:t>
            </a:r>
            <a:r>
              <a:rPr lang="vi-VN" sz="3600" b="0" i="0">
                <a:solidFill>
                  <a:srgbClr val="000000"/>
                </a:solidFill>
                <a:effectLst/>
                <a:latin typeface="Arial" panose="020B0604020202020204" pitchFamily="34" charset="0"/>
                <a:cs typeface="Arial" panose="020B0604020202020204" pitchFamily="34" charset="0"/>
              </a:rPr>
              <a:t>bão</a:t>
            </a:r>
            <a:r>
              <a:rPr lang="en-US" sz="3600" b="0" i="0">
                <a:solidFill>
                  <a:srgbClr val="000000"/>
                </a:solidFill>
                <a:effectLst/>
                <a:latin typeface="Arial" panose="020B0604020202020204" pitchFamily="34" charset="0"/>
                <a:cs typeface="Arial" panose="020B0604020202020204" pitchFamily="34" charset="0"/>
              </a:rPr>
              <a:t>, lũ</a:t>
            </a:r>
            <a:r>
              <a:rPr lang="vi-VN" sz="3600" b="0" i="0">
                <a:solidFill>
                  <a:srgbClr val="000000"/>
                </a:solidFill>
                <a:effectLst/>
                <a:latin typeface="Arial" panose="020B0604020202020204" pitchFamily="34" charset="0"/>
                <a:cs typeface="Arial" panose="020B0604020202020204" pitchFamily="34" charset="0"/>
              </a:rPr>
              <a:t> và ngập lụt.</a:t>
            </a:r>
          </a:p>
        </p:txBody>
      </p:sp>
      <p:sp>
        <p:nvSpPr>
          <p:cNvPr id="12" name="TextBox 11">
            <a:extLst>
              <a:ext uri="{FF2B5EF4-FFF2-40B4-BE49-F238E27FC236}">
                <a16:creationId xmlns:a16="http://schemas.microsoft.com/office/drawing/2014/main" id="{1BB75DD4-1BC3-4D9D-AD56-7AC1CC0A8EA6}"/>
              </a:ext>
            </a:extLst>
          </p:cNvPr>
          <p:cNvSpPr txBox="1"/>
          <p:nvPr/>
        </p:nvSpPr>
        <p:spPr>
          <a:xfrm>
            <a:off x="0" y="2333685"/>
            <a:ext cx="12192000" cy="4524315"/>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Các việc cần làm để ứng phó, hạn chế những thiể hại do thiên tai đó gây ra là:</a:t>
            </a:r>
          </a:p>
          <a:p>
            <a:r>
              <a:rPr lang="vi-VN" sz="3600" b="0" i="0">
                <a:solidFill>
                  <a:srgbClr val="000000"/>
                </a:solidFill>
                <a:effectLst/>
                <a:latin typeface="Arial" panose="020B0604020202020204" pitchFamily="34" charset="0"/>
                <a:cs typeface="Arial" panose="020B0604020202020204" pitchFamily="34" charset="0"/>
              </a:rPr>
              <a:t>+ Chủ động chằng chống, kiên cố lại nhà cửa.</a:t>
            </a:r>
            <a:endParaRPr lang="en-US" sz="3600" b="0" i="0">
              <a:solidFill>
                <a:srgbClr val="000000"/>
              </a:solidFill>
              <a:effectLst/>
              <a:latin typeface="Arial" panose="020B0604020202020204" pitchFamily="34" charset="0"/>
              <a:cs typeface="Arial" panose="020B0604020202020204" pitchFamily="34" charset="0"/>
            </a:endParaRPr>
          </a:p>
          <a:p>
            <a:r>
              <a:rPr lang="en-US" sz="3600">
                <a:solidFill>
                  <a:srgbClr val="000000"/>
                </a:solidFill>
                <a:latin typeface="Arial" panose="020B0604020202020204" pitchFamily="34" charset="0"/>
                <a:cs typeface="Arial" panose="020B0604020202020204" pitchFamily="34" charset="0"/>
              </a:rPr>
              <a:t>+ Chặt bớt cành cây (nếu có trồng).</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Đưa ra các vật nuôi đến nơi tránh bão an toàn.</a:t>
            </a:r>
          </a:p>
          <a:p>
            <a:r>
              <a:rPr lang="vi-VN" sz="3600" b="0" i="0">
                <a:solidFill>
                  <a:srgbClr val="000000"/>
                </a:solidFill>
                <a:effectLst/>
                <a:latin typeface="Arial" panose="020B0604020202020204" pitchFamily="34" charset="0"/>
                <a:cs typeface="Arial" panose="020B0604020202020204" pitchFamily="34" charset="0"/>
              </a:rPr>
              <a:t>+ Chuẩn bị lương thực, nước uống, thuốc men, nhu yếu phẩm cần thiết.</a:t>
            </a:r>
            <a:r>
              <a:rPr lang="en-US" sz="3600" b="0" i="0">
                <a:solidFill>
                  <a:srgbClr val="000000"/>
                </a:solidFill>
                <a:effectLst/>
                <a:latin typeface="Arial" panose="020B0604020202020204" pitchFamily="34" charset="0"/>
                <a:cs typeface="Arial" panose="020B0604020202020204" pitchFamily="34" charset="0"/>
              </a:rPr>
              <a:t> Theo dõi dự báo thời tiết thường xuyên.</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Chuẩn bị đồ trong tư thế sẵn sàng đi sơ tán.</a:t>
            </a:r>
          </a:p>
        </p:txBody>
      </p:sp>
    </p:spTree>
    <p:extLst>
      <p:ext uri="{BB962C8B-B14F-4D97-AF65-F5344CB8AC3E}">
        <p14:creationId xmlns:p14="http://schemas.microsoft.com/office/powerpoint/2010/main" val="25358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401" y="1343589"/>
            <a:ext cx="264963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36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36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TextBox 7"/>
          <p:cNvSpPr txBox="1"/>
          <p:nvPr/>
        </p:nvSpPr>
        <p:spPr>
          <a:xfrm>
            <a:off x="0" y="2323252"/>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tranh:</a:t>
            </a:r>
          </a:p>
          <a:p>
            <a:r>
              <a:rPr lang="en-US" sz="3600">
                <a:solidFill>
                  <a:schemeClr val="tx1"/>
                </a:solidFill>
                <a:latin typeface="Arial" panose="020B0604020202020204" pitchFamily="34" charset="0"/>
                <a:cs typeface="Arial" panose="020B0604020202020204" pitchFamily="34" charset="0"/>
              </a:rPr>
              <a:t>     Bạn nhỏ đang làm gì và nói gì?</a:t>
            </a:r>
          </a:p>
        </p:txBody>
      </p:sp>
      <p:sp>
        <p:nvSpPr>
          <p:cNvPr id="12" name="TextBox 11">
            <a:extLst>
              <a:ext uri="{FF2B5EF4-FFF2-40B4-BE49-F238E27FC236}">
                <a16:creationId xmlns:a16="http://schemas.microsoft.com/office/drawing/2014/main" id="{643D1D3B-6993-4DA2-A45B-3FBD3F904375}"/>
              </a:ext>
            </a:extLst>
          </p:cNvPr>
          <p:cNvSpPr txBox="1"/>
          <p:nvPr/>
        </p:nvSpPr>
        <p:spPr>
          <a:xfrm>
            <a:off x="10415" y="3713007"/>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Bạn nhỏ đã biết cách thiết kế, lựa chọn trang phục theo mùa.</a:t>
            </a:r>
          </a:p>
        </p:txBody>
      </p:sp>
      <p:pic>
        <p:nvPicPr>
          <p:cNvPr id="6" name="Picture 5">
            <a:extLst>
              <a:ext uri="{FF2B5EF4-FFF2-40B4-BE49-F238E27FC236}">
                <a16:creationId xmlns:a16="http://schemas.microsoft.com/office/drawing/2014/main" id="{B32C5805-ABC4-4BC1-9C1C-367478D1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1" y="0"/>
            <a:ext cx="4637784" cy="6858000"/>
          </a:xfrm>
          <a:prstGeom prst="rect">
            <a:avLst/>
          </a:prstGeom>
        </p:spPr>
      </p:pic>
    </p:spTree>
    <p:extLst>
      <p:ext uri="{BB962C8B-B14F-4D97-AF65-F5344CB8AC3E}">
        <p14:creationId xmlns:p14="http://schemas.microsoft.com/office/powerpoint/2010/main" val="77391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TextBox 4">
            <a:extLst>
              <a:ext uri="{FF2B5EF4-FFF2-40B4-BE49-F238E27FC236}">
                <a16:creationId xmlns:a16="http://schemas.microsoft.com/office/drawing/2014/main" id="{E49A7273-1338-47DB-A038-69BA592309CF}"/>
              </a:ext>
            </a:extLst>
          </p:cNvPr>
          <p:cNvSpPr txBox="1"/>
          <p:nvPr/>
        </p:nvSpPr>
        <p:spPr>
          <a:xfrm>
            <a:off x="5375582" y="827053"/>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a:extLst>
              <a:ext uri="{FF2B5EF4-FFF2-40B4-BE49-F238E27FC236}">
                <a16:creationId xmlns:a16="http://schemas.microsoft.com/office/drawing/2014/main" id="{794CDDBF-67E3-4974-A615-EA4E2D1C4084}"/>
              </a:ext>
            </a:extLst>
          </p:cNvPr>
          <p:cNvPicPr>
            <a:picLocks noChangeAspect="1"/>
          </p:cNvPicPr>
          <p:nvPr/>
        </p:nvPicPr>
        <p:blipFill rotWithShape="1">
          <a:blip r:embed="rId3">
            <a:extLst>
              <a:ext uri="{28A0092B-C50C-407E-A947-70E740481C1C}">
                <a14:useLocalDpi xmlns:a14="http://schemas.microsoft.com/office/drawing/2010/main" val="0"/>
              </a:ext>
            </a:extLst>
          </a:blip>
          <a:srcRect t="7675" b="10273"/>
          <a:stretch/>
        </p:blipFill>
        <p:spPr>
          <a:xfrm>
            <a:off x="17311" y="1383411"/>
            <a:ext cx="5635256" cy="1171926"/>
          </a:xfrm>
          <a:prstGeom prst="rect">
            <a:avLst/>
          </a:prstGeom>
        </p:spPr>
      </p:pic>
      <p:sp>
        <p:nvSpPr>
          <p:cNvPr id="7" name="TextBox 6">
            <a:extLst>
              <a:ext uri="{FF2B5EF4-FFF2-40B4-BE49-F238E27FC236}">
                <a16:creationId xmlns:a16="http://schemas.microsoft.com/office/drawing/2014/main" id="{1E1F97F8-7A57-4887-BFC0-B88E54C2E63F}"/>
              </a:ext>
            </a:extLst>
          </p:cNvPr>
          <p:cNvSpPr txBox="1"/>
          <p:nvPr/>
        </p:nvSpPr>
        <p:spPr>
          <a:xfrm>
            <a:off x="17311" y="2668182"/>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đặc điểm của các mùa trong năm.</a:t>
            </a:r>
          </a:p>
        </p:txBody>
      </p:sp>
      <p:sp>
        <p:nvSpPr>
          <p:cNvPr id="8" name="TextBox 7">
            <a:extLst>
              <a:ext uri="{FF2B5EF4-FFF2-40B4-BE49-F238E27FC236}">
                <a16:creationId xmlns:a16="http://schemas.microsoft.com/office/drawing/2014/main" id="{A44D3303-15D5-486B-BAD9-2E231B0F1BBB}"/>
              </a:ext>
            </a:extLst>
          </p:cNvPr>
          <p:cNvSpPr txBox="1"/>
          <p:nvPr/>
        </p:nvSpPr>
        <p:spPr>
          <a:xfrm>
            <a:off x="17311" y="3400145"/>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Biết lựa chọn trang phục theo mùa.</a:t>
            </a:r>
          </a:p>
        </p:txBody>
      </p:sp>
      <p:sp>
        <p:nvSpPr>
          <p:cNvPr id="9" name="TextBox 8">
            <a:extLst>
              <a:ext uri="{FF2B5EF4-FFF2-40B4-BE49-F238E27FC236}">
                <a16:creationId xmlns:a16="http://schemas.microsoft.com/office/drawing/2014/main" id="{EED8D932-27D9-4AF5-A68D-7C6917232F0C}"/>
              </a:ext>
            </a:extLst>
          </p:cNvPr>
          <p:cNvSpPr txBox="1"/>
          <p:nvPr/>
        </p:nvSpPr>
        <p:spPr>
          <a:xfrm>
            <a:off x="17311" y="5482327"/>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Ở nhà em hãy nhắc nhở và cùng người thân thực hiện tốt nhé!</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TextBox 11">
            <a:extLst>
              <a:ext uri="{FF2B5EF4-FFF2-40B4-BE49-F238E27FC236}">
                <a16:creationId xmlns:a16="http://schemas.microsoft.com/office/drawing/2014/main" id="{A70DFD0E-CB60-4AC2-82DF-C6106BA9E27C}"/>
              </a:ext>
            </a:extLst>
          </p:cNvPr>
          <p:cNvSpPr txBox="1"/>
          <p:nvPr/>
        </p:nvSpPr>
        <p:spPr>
          <a:xfrm>
            <a:off x="17311" y="4113130"/>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các biểu hiện và biết cách ứng phó với thiên tai.</a:t>
            </a:r>
          </a:p>
        </p:txBody>
      </p:sp>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P spid="8" grpId="0" animBg="1"/>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53290" y="4225943"/>
            <a:ext cx="9752736" cy="2123658"/>
          </a:xfrm>
          <a:prstGeom prst="rect">
            <a:avLst/>
          </a:prstGeom>
          <a:noFill/>
        </p:spPr>
        <p:txBody>
          <a:bodyPr wrap="square" rtlCol="0">
            <a:spAutoFit/>
          </a:bodyPr>
          <a:lstStyle/>
          <a:p>
            <a:r>
              <a:rPr lang="en-US" sz="6600" b="1">
                <a:ln>
                  <a:solidFill>
                    <a:srgbClr val="FA2C42"/>
                  </a:solidFill>
                </a:ln>
                <a:solidFill>
                  <a:srgbClr val="FF6969"/>
                </a:solidFill>
                <a:latin typeface="+mj-lt"/>
              </a:rPr>
              <a:t>Ôn tập chủ đề </a:t>
            </a:r>
          </a:p>
          <a:p>
            <a:r>
              <a:rPr lang="en-US" sz="6600" b="1">
                <a:ln>
                  <a:solidFill>
                    <a:srgbClr val="FA2C42"/>
                  </a:solidFill>
                </a:ln>
                <a:solidFill>
                  <a:srgbClr val="FF6969"/>
                </a:solidFill>
                <a:latin typeface="+mj-lt"/>
              </a:rPr>
              <a:t>Trái đất và bầu trời (tiết 1)</a:t>
            </a:r>
            <a:endParaRPr lang="vi-VN" sz="66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3207943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45245" y="50800"/>
            <a:ext cx="7446755" cy="1200329"/>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Thảo luận nhóm và hoàn thành bảng theo gợi ý sau:  </a:t>
            </a:r>
            <a:endParaRPr lang="vi-VN" sz="36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FFF05DD-6864-45B0-B895-7A9346D62F61}"/>
              </a:ext>
            </a:extLst>
          </p:cNvPr>
          <p:cNvPicPr>
            <a:picLocks noChangeAspect="1"/>
          </p:cNvPicPr>
          <p:nvPr/>
        </p:nvPicPr>
        <p:blipFill>
          <a:blip r:embed="rId2"/>
          <a:stretch>
            <a:fillRect/>
          </a:stretch>
        </p:blipFill>
        <p:spPr>
          <a:xfrm>
            <a:off x="0" y="1549401"/>
            <a:ext cx="12215815" cy="4572000"/>
          </a:xfrm>
          <a:prstGeom prst="rect">
            <a:avLst/>
          </a:prstGeom>
        </p:spPr>
      </p:pic>
    </p:spTree>
    <p:extLst>
      <p:ext uri="{BB962C8B-B14F-4D97-AF65-F5344CB8AC3E}">
        <p14:creationId xmlns:p14="http://schemas.microsoft.com/office/powerpoint/2010/main" val="41775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xuân</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1930873854"/>
              </p:ext>
            </p:extLst>
          </p:nvPr>
        </p:nvGraphicFramePr>
        <p:xfrm>
          <a:off x="25400" y="1926077"/>
          <a:ext cx="12192000" cy="3793786"/>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23920">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Cây cối đâm chồi, nảy lộc.Thời tiết ấm áp.</a:t>
                      </a:r>
                    </a:p>
                  </a:txBody>
                  <a:tcPr anchor="ctr"/>
                </a:tc>
                <a:extLst>
                  <a:ext uri="{0D108BD9-81ED-4DB2-BD59-A6C34878D82A}">
                    <a16:rowId xmlns:a16="http://schemas.microsoft.com/office/drawing/2014/main" val="1897864556"/>
                  </a:ext>
                </a:extLst>
              </a:tr>
              <a:tr h="1284933">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Lễ hội, Tết </a:t>
                      </a:r>
                    </a:p>
                  </a:txBody>
                  <a:tcPr anchor="ctr"/>
                </a:tc>
                <a:extLst>
                  <a:ext uri="{0D108BD9-81ED-4DB2-BD59-A6C34878D82A}">
                    <a16:rowId xmlns:a16="http://schemas.microsoft.com/office/drawing/2014/main" val="4094665333"/>
                  </a:ext>
                </a:extLst>
              </a:tr>
              <a:tr h="1284933">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1">
                          <a:solidFill>
                            <a:schemeClr val="tx1"/>
                          </a:solidFill>
                          <a:latin typeface="Arial" panose="020B0604020202020204" pitchFamily="34" charset="0"/>
                          <a:cs typeface="Arial" panose="020B0604020202020204" pitchFamily="34" charset="0"/>
                        </a:rPr>
                        <a:t>Nhẹ nhàng, thoải mái.</a:t>
                      </a:r>
                    </a:p>
                  </a:txBody>
                  <a:tcPr anchor="ctr"/>
                </a:tc>
                <a:extLst>
                  <a:ext uri="{0D108BD9-81ED-4DB2-BD59-A6C34878D82A}">
                    <a16:rowId xmlns:a16="http://schemas.microsoft.com/office/drawing/2014/main" val="2521775188"/>
                  </a:ext>
                </a:extLst>
              </a:tr>
            </a:tbl>
          </a:graphicData>
        </a:graphic>
      </p:graphicFrame>
      <p:pic>
        <p:nvPicPr>
          <p:cNvPr id="9" name="Picture 8">
            <a:extLst>
              <a:ext uri="{FF2B5EF4-FFF2-40B4-BE49-F238E27FC236}">
                <a16:creationId xmlns:a16="http://schemas.microsoft.com/office/drawing/2014/main" id="{C44DC755-D1A9-46E8-9E57-5183EFA8BFAF}"/>
              </a:ext>
            </a:extLst>
          </p:cNvPr>
          <p:cNvPicPr>
            <a:picLocks noChangeAspect="1"/>
          </p:cNvPicPr>
          <p:nvPr/>
        </p:nvPicPr>
        <p:blipFill>
          <a:blip r:embed="rId2"/>
          <a:stretch>
            <a:fillRect/>
          </a:stretch>
        </p:blipFill>
        <p:spPr>
          <a:xfrm>
            <a:off x="9533106" y="20979"/>
            <a:ext cx="2633494" cy="1845907"/>
          </a:xfrm>
          <a:prstGeom prst="rect">
            <a:avLst/>
          </a:prstGeom>
        </p:spPr>
      </p:pic>
    </p:spTree>
    <p:extLst>
      <p:ext uri="{BB962C8B-B14F-4D97-AF65-F5344CB8AC3E}">
        <p14:creationId xmlns:p14="http://schemas.microsoft.com/office/powerpoint/2010/main" val="385035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FF6600"/>
                </a:solidFill>
                <a:latin typeface="Arial" panose="020B0604020202020204" pitchFamily="34" charset="0"/>
                <a:cs typeface="Arial" panose="020B0604020202020204" pitchFamily="34" charset="0"/>
              </a:rPr>
              <a:t>Mùa hè (mùa hạ)</a:t>
            </a:r>
            <a:endParaRPr lang="vi-VN" sz="3600" b="1">
              <a:solidFill>
                <a:srgbClr val="FF660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2461298494"/>
              </p:ext>
            </p:extLst>
          </p:nvPr>
        </p:nvGraphicFramePr>
        <p:xfrm>
          <a:off x="25400" y="1871132"/>
          <a:ext cx="12192000" cy="3848731"/>
        </p:xfrm>
        <a:graphic>
          <a:graphicData uri="http://schemas.openxmlformats.org/drawingml/2006/table">
            <a:tbl>
              <a:tblPr firstRow="1" bandRow="1">
                <a:tableStyleId>{9DCAF9ED-07DC-4A11-8D7F-57B35C25682E}</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71334">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tc>
                  <a:txBody>
                    <a:bodyPr/>
                    <a:lstStyle/>
                    <a:p>
                      <a:r>
                        <a:rPr lang="en-US" sz="3600" b="1">
                          <a:solidFill>
                            <a:schemeClr val="tx1"/>
                          </a:solidFill>
                        </a:rPr>
                        <a:t>Cây cối xanh tươi. Thời tiết nắng nóng, oi bức.</a:t>
                      </a:r>
                      <a:endParaRPr lang="en-US" sz="3600" b="1">
                        <a:solidFill>
                          <a:schemeClr val="tx1"/>
                        </a:solidFill>
                        <a:latin typeface="Arial" panose="020B0604020202020204" pitchFamily="34" charset="0"/>
                        <a:cs typeface="Arial" panose="020B0604020202020204" pitchFamily="34" charset="0"/>
                      </a:endParaRPr>
                    </a:p>
                  </a:txBody>
                  <a:tcPr anchor="ctr">
                    <a:solidFill>
                      <a:srgbClr val="F0904E"/>
                    </a:solidFill>
                  </a:tcPr>
                </a:tc>
                <a:extLst>
                  <a:ext uri="{0D108BD9-81ED-4DB2-BD59-A6C34878D82A}">
                    <a16:rowId xmlns:a16="http://schemas.microsoft.com/office/drawing/2014/main" val="1897864556"/>
                  </a:ext>
                </a:extLst>
              </a:tr>
              <a:tr h="1271334">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Nghỉ hè, tắm biển, đi dã ngoại.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94665333"/>
                  </a:ext>
                </a:extLst>
              </a:tr>
              <a:tr h="1306063">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Mát mẻ, rộng rãi, ngắn, thoải mái, dễ thấm hút mồ hôi.</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ED897E09-0D90-45AB-9CD6-6F12E11C73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0155677" y="0"/>
            <a:ext cx="2036323" cy="1815637"/>
          </a:xfrm>
          <a:prstGeom prst="rect">
            <a:avLst/>
          </a:prstGeom>
        </p:spPr>
      </p:pic>
    </p:spTree>
    <p:extLst>
      <p:ext uri="{BB962C8B-B14F-4D97-AF65-F5344CB8AC3E}">
        <p14:creationId xmlns:p14="http://schemas.microsoft.com/office/powerpoint/2010/main" val="239965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B0F0"/>
                </a:solidFill>
                <a:latin typeface="Arial" panose="020B0604020202020204" pitchFamily="34" charset="0"/>
                <a:cs typeface="Arial" panose="020B0604020202020204" pitchFamily="34" charset="0"/>
              </a:rPr>
              <a:t>Mùa thu</a:t>
            </a:r>
            <a:endParaRPr lang="vi-VN" sz="3600" b="1">
              <a:solidFill>
                <a:srgbClr val="00B0F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260889603"/>
              </p:ext>
            </p:extLst>
          </p:nvPr>
        </p:nvGraphicFramePr>
        <p:xfrm>
          <a:off x="0" y="1677529"/>
          <a:ext cx="12192000" cy="3471333"/>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157111">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tc>
                  <a:txBody>
                    <a:bodyPr/>
                    <a:lstStyle/>
                    <a:p>
                      <a:r>
                        <a:rPr lang="en-US" sz="3600" b="1">
                          <a:solidFill>
                            <a:schemeClr val="tx1"/>
                          </a:solidFill>
                        </a:rPr>
                        <a:t>Cây cối rụng lá. Thời tiết mát mẻ.</a:t>
                      </a:r>
                      <a:endParaRPr lang="en-US" sz="3600" b="1">
                        <a:solidFill>
                          <a:schemeClr val="tx1"/>
                        </a:solidFill>
                        <a:latin typeface="Arial" panose="020B0604020202020204" pitchFamily="34" charset="0"/>
                        <a:cs typeface="Arial" panose="020B0604020202020204" pitchFamily="34" charset="0"/>
                      </a:endParaRPr>
                    </a:p>
                  </a:txBody>
                  <a:tcPr anchor="ctr">
                    <a:solidFill>
                      <a:srgbClr val="ABE1FE"/>
                    </a:solidFill>
                  </a:tcPr>
                </a:tc>
                <a:extLst>
                  <a:ext uri="{0D108BD9-81ED-4DB2-BD59-A6C34878D82A}">
                    <a16:rowId xmlns:a16="http://schemas.microsoft.com/office/drawing/2014/main" val="1897864556"/>
                  </a:ext>
                </a:extLst>
              </a:tr>
              <a:tr h="1157111">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tc>
                  <a:txBody>
                    <a:bodyPr/>
                    <a:lstStyle/>
                    <a:p>
                      <a:r>
                        <a:rPr lang="en-US" sz="3600" b="1">
                          <a:solidFill>
                            <a:schemeClr val="tx1"/>
                          </a:solidFill>
                        </a:rPr>
                        <a:t>Tết Trung thu, Khai giảng.</a:t>
                      </a:r>
                      <a:endParaRPr lang="en-US" sz="3600" b="1">
                        <a:solidFill>
                          <a:schemeClr val="tx1"/>
                        </a:solidFill>
                        <a:latin typeface="Arial" panose="020B0604020202020204" pitchFamily="34" charset="0"/>
                        <a:cs typeface="Arial" panose="020B0604020202020204" pitchFamily="34" charset="0"/>
                      </a:endParaRPr>
                    </a:p>
                  </a:txBody>
                  <a:tcPr anchor="ctr">
                    <a:solidFill>
                      <a:srgbClr val="D5F0FF"/>
                    </a:solidFill>
                  </a:tcPr>
                </a:tc>
                <a:extLst>
                  <a:ext uri="{0D108BD9-81ED-4DB2-BD59-A6C34878D82A}">
                    <a16:rowId xmlns:a16="http://schemas.microsoft.com/office/drawing/2014/main" val="4094665333"/>
                  </a:ext>
                </a:extLst>
              </a:tr>
              <a:tr h="1157111">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Dài tay, không quá dày.</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80E400F1-4284-49F7-8305-0DA5EE355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1319" y="0"/>
            <a:ext cx="1880681" cy="1567234"/>
          </a:xfrm>
          <a:prstGeom prst="rect">
            <a:avLst/>
          </a:prstGeom>
        </p:spPr>
      </p:pic>
    </p:spTree>
    <p:extLst>
      <p:ext uri="{BB962C8B-B14F-4D97-AF65-F5344CB8AC3E}">
        <p14:creationId xmlns:p14="http://schemas.microsoft.com/office/powerpoint/2010/main" val="9562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6456155"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Mùa đông</a:t>
            </a:r>
            <a:endParaRPr lang="vi-VN" sz="3600" b="1">
              <a:solidFill>
                <a:srgbClr val="00206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481411688"/>
              </p:ext>
            </p:extLst>
          </p:nvPr>
        </p:nvGraphicFramePr>
        <p:xfrm>
          <a:off x="0" y="1677529"/>
          <a:ext cx="12192000" cy="3711594"/>
        </p:xfrm>
        <a:graphic>
          <a:graphicData uri="http://schemas.openxmlformats.org/drawingml/2006/table">
            <a:tbl>
              <a:tblPr firstRow="1" bandRow="1">
                <a:tableStyleId>{5A111915-BE36-4E01-A7E5-04B1672EAD32}</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237198">
                <a:tc>
                  <a:txBody>
                    <a:bodyPr/>
                    <a:lstStyle/>
                    <a:p>
                      <a:r>
                        <a:rPr lang="en-US" sz="3600" b="1">
                          <a:solidFill>
                            <a:schemeClr val="tx1"/>
                          </a:solidFill>
                        </a:rPr>
                        <a:t>Đặc điểm</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tc>
                  <a:txBody>
                    <a:bodyPr/>
                    <a:lstStyle/>
                    <a:p>
                      <a:r>
                        <a:rPr lang="en-US" sz="3600" b="1">
                          <a:solidFill>
                            <a:schemeClr val="tx1"/>
                          </a:solidFill>
                        </a:rPr>
                        <a:t>Cây cối trơ trụi. Thời tiết lạnh giá.</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60000"/>
                        <a:lumOff val="40000"/>
                      </a:schemeClr>
                    </a:solidFill>
                  </a:tcPr>
                </a:tc>
                <a:extLst>
                  <a:ext uri="{0D108BD9-81ED-4DB2-BD59-A6C34878D82A}">
                    <a16:rowId xmlns:a16="http://schemas.microsoft.com/office/drawing/2014/main" val="1897864556"/>
                  </a:ext>
                </a:extLst>
              </a:tr>
              <a:tr h="1237198">
                <a:tc>
                  <a:txBody>
                    <a:bodyPr/>
                    <a:lstStyle/>
                    <a:p>
                      <a:r>
                        <a:rPr lang="en-US" sz="3600" b="1">
                          <a:solidFill>
                            <a:schemeClr val="tx1"/>
                          </a:solidFill>
                        </a:rPr>
                        <a:t>Hoạt động</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a:txBody>
                    <a:bodyPr/>
                    <a:lstStyle/>
                    <a:p>
                      <a:r>
                        <a:rPr lang="en-US" sz="3600" b="1">
                          <a:solidFill>
                            <a:schemeClr val="tx1"/>
                          </a:solidFill>
                        </a:rPr>
                        <a:t>Giáng sinh, Tết dương lịch.</a:t>
                      </a:r>
                      <a:endParaRPr lang="en-US" sz="3600" b="1">
                        <a:solidFill>
                          <a:schemeClr val="tx1"/>
                        </a:solidFill>
                        <a:latin typeface="Arial" panose="020B0604020202020204" pitchFamily="34" charset="0"/>
                        <a:cs typeface="Arial" panose="020B0604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4094665333"/>
                  </a:ext>
                </a:extLst>
              </a:tr>
              <a:tr h="1237198">
                <a:tc>
                  <a:txBody>
                    <a:bodyPr/>
                    <a:lstStyle/>
                    <a:p>
                      <a:r>
                        <a:rPr lang="en-US" sz="3600" b="1">
                          <a:solidFill>
                            <a:schemeClr val="tx1"/>
                          </a:solidFill>
                        </a:rPr>
                        <a:t>Trang phục</a:t>
                      </a:r>
                      <a:endParaRPr lang="en-US" sz="3600" b="1">
                        <a:solidFill>
                          <a:schemeClr val="tx1"/>
                        </a:solidFill>
                        <a:latin typeface="Arial" panose="020B0604020202020204" pitchFamily="34" charset="0"/>
                        <a:cs typeface="Arial" panose="020B0604020202020204" pitchFamily="34" charset="0"/>
                      </a:endParaRPr>
                    </a:p>
                  </a:txBody>
                  <a:tcPr anchor="ctr"/>
                </a:tc>
                <a:tc>
                  <a:txBody>
                    <a:bodyPr/>
                    <a:lstStyle/>
                    <a:p>
                      <a:r>
                        <a:rPr lang="en-US" sz="3600" b="1">
                          <a:solidFill>
                            <a:schemeClr val="tx1"/>
                          </a:solidFill>
                        </a:rPr>
                        <a:t>Ấm áp, dày dặn.</a:t>
                      </a:r>
                      <a:endParaRPr lang="en-US" sz="3600" b="1">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1775188"/>
                  </a:ext>
                </a:extLst>
              </a:tr>
            </a:tbl>
          </a:graphicData>
        </a:graphic>
      </p:graphicFrame>
      <p:pic>
        <p:nvPicPr>
          <p:cNvPr id="7" name="Picture 6">
            <a:extLst>
              <a:ext uri="{FF2B5EF4-FFF2-40B4-BE49-F238E27FC236}">
                <a16:creationId xmlns:a16="http://schemas.microsoft.com/office/drawing/2014/main" id="{5B212E22-B3ED-4B04-A7D9-39CC15AAF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789" y="0"/>
            <a:ext cx="3930211" cy="1677529"/>
          </a:xfrm>
          <a:prstGeom prst="rect">
            <a:avLst/>
          </a:prstGeom>
        </p:spPr>
      </p:pic>
    </p:spTree>
    <p:extLst>
      <p:ext uri="{BB962C8B-B14F-4D97-AF65-F5344CB8AC3E}">
        <p14:creationId xmlns:p14="http://schemas.microsoft.com/office/powerpoint/2010/main" val="34660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khac-biet-giua-mua-mua-mua-kho-o-tay-nguyen_b0HXd9j4">
            <a:hlinkClick r:id="" action="ppaction://media"/>
            <a:extLst>
              <a:ext uri="{FF2B5EF4-FFF2-40B4-BE49-F238E27FC236}">
                <a16:creationId xmlns:a16="http://schemas.microsoft.com/office/drawing/2014/main" id="{E2BB5482-E25E-4735-8E66-5CA73D1711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40" y="0"/>
            <a:ext cx="12263740" cy="6892969"/>
          </a:xfrm>
          <a:prstGeom prst="rect">
            <a:avLst/>
          </a:prstGeom>
        </p:spPr>
      </p:pic>
    </p:spTree>
    <p:extLst>
      <p:ext uri="{BB962C8B-B14F-4D97-AF65-F5344CB8AC3E}">
        <p14:creationId xmlns:p14="http://schemas.microsoft.com/office/powerpoint/2010/main" val="321320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0045" y="306739"/>
            <a:ext cx="4483061" cy="666027"/>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Mùa mưa</a:t>
            </a:r>
            <a:endParaRPr lang="vi-VN" sz="3600" b="1">
              <a:solidFill>
                <a:srgbClr val="00B050"/>
              </a:solidFill>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D80B016D-8CCA-4139-AC6E-C387BC9FAFE1}"/>
              </a:ext>
            </a:extLst>
          </p:cNvPr>
          <p:cNvGraphicFramePr>
            <a:graphicFrameLocks noGrp="1"/>
          </p:cNvGraphicFramePr>
          <p:nvPr>
            <p:extLst>
              <p:ext uri="{D42A27DB-BD31-4B8C-83A1-F6EECF244321}">
                <p14:modId xmlns:p14="http://schemas.microsoft.com/office/powerpoint/2010/main" val="3830685272"/>
              </p:ext>
            </p:extLst>
          </p:nvPr>
        </p:nvGraphicFramePr>
        <p:xfrm>
          <a:off x="25400" y="1926077"/>
          <a:ext cx="12192000" cy="4134482"/>
        </p:xfrm>
        <a:graphic>
          <a:graphicData uri="http://schemas.openxmlformats.org/drawingml/2006/table">
            <a:tbl>
              <a:tblPr firstRow="1" bandRow="1">
                <a:tableStyleId>{93296810-A885-4BE3-A3E7-6D5BEEA58F35}</a:tableStyleId>
              </a:tblPr>
              <a:tblGrid>
                <a:gridCol w="2717800">
                  <a:extLst>
                    <a:ext uri="{9D8B030D-6E8A-4147-A177-3AD203B41FA5}">
                      <a16:colId xmlns:a16="http://schemas.microsoft.com/office/drawing/2014/main" val="1075326331"/>
                    </a:ext>
                  </a:extLst>
                </a:gridCol>
                <a:gridCol w="9474200">
                  <a:extLst>
                    <a:ext uri="{9D8B030D-6E8A-4147-A177-3AD203B41FA5}">
                      <a16:colId xmlns:a16="http://schemas.microsoft.com/office/drawing/2014/main" val="4186527158"/>
                    </a:ext>
                  </a:extLst>
                </a:gridCol>
              </a:tblGrid>
              <a:tr h="1333832">
                <a:tc>
                  <a:txBody>
                    <a:bodyPr/>
                    <a:lstStyle/>
                    <a:p>
                      <a:r>
                        <a:rPr lang="en-US" sz="3600" b="1">
                          <a:solidFill>
                            <a:schemeClr val="tx1"/>
                          </a:solidFill>
                          <a:latin typeface="Arial" panose="020B0604020202020204" pitchFamily="34" charset="0"/>
                          <a:cs typeface="Arial" panose="020B0604020202020204" pitchFamily="34" charset="0"/>
                        </a:rPr>
                        <a:t>Đặc điểm</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Cây cối xanh tốt.Thời tiết ẩm ướt. Mưa nhiều</a:t>
                      </a:r>
                    </a:p>
                  </a:txBody>
                  <a:tcPr anchor="ctr"/>
                </a:tc>
                <a:extLst>
                  <a:ext uri="{0D108BD9-81ED-4DB2-BD59-A6C34878D82A}">
                    <a16:rowId xmlns:a16="http://schemas.microsoft.com/office/drawing/2014/main" val="1897864556"/>
                  </a:ext>
                </a:extLst>
              </a:tr>
              <a:tr h="1400325">
                <a:tc>
                  <a:txBody>
                    <a:bodyPr/>
                    <a:lstStyle/>
                    <a:p>
                      <a:r>
                        <a:rPr lang="en-US" sz="3600" b="1">
                          <a:solidFill>
                            <a:schemeClr val="tx1"/>
                          </a:solidFill>
                          <a:latin typeface="Arial" panose="020B0604020202020204" pitchFamily="34" charset="0"/>
                          <a:cs typeface="Arial" panose="020B0604020202020204" pitchFamily="34" charset="0"/>
                        </a:rPr>
                        <a:t>Hoạt động</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Đi làm nương rẫy, học sinh nghỉ hè.</a:t>
                      </a:r>
                    </a:p>
                    <a:p>
                      <a:r>
                        <a:rPr lang="en-US" sz="3600" b="0">
                          <a:solidFill>
                            <a:schemeClr val="tx1"/>
                          </a:solidFill>
                          <a:latin typeface="Arial" panose="020B0604020202020204" pitchFamily="34" charset="0"/>
                          <a:cs typeface="Arial" panose="020B0604020202020204" pitchFamily="34" charset="0"/>
                        </a:rPr>
                        <a:t>Làm việc, vui chơi trong nhà khi có mưa.</a:t>
                      </a:r>
                    </a:p>
                  </a:txBody>
                  <a:tcPr anchor="ctr"/>
                </a:tc>
                <a:extLst>
                  <a:ext uri="{0D108BD9-81ED-4DB2-BD59-A6C34878D82A}">
                    <a16:rowId xmlns:a16="http://schemas.microsoft.com/office/drawing/2014/main" val="4094665333"/>
                  </a:ext>
                </a:extLst>
              </a:tr>
              <a:tr h="1400325">
                <a:tc>
                  <a:txBody>
                    <a:bodyPr/>
                    <a:lstStyle/>
                    <a:p>
                      <a:r>
                        <a:rPr lang="en-US" sz="3600" b="1">
                          <a:solidFill>
                            <a:schemeClr val="tx1"/>
                          </a:solidFill>
                          <a:latin typeface="Arial" panose="020B0604020202020204" pitchFamily="34" charset="0"/>
                          <a:cs typeface="Arial" panose="020B0604020202020204" pitchFamily="34" charset="0"/>
                        </a:rPr>
                        <a:t>Trang phục</a:t>
                      </a:r>
                    </a:p>
                  </a:txBody>
                  <a:tcPr anchor="ctr"/>
                </a:tc>
                <a:tc>
                  <a:txBody>
                    <a:bodyPr/>
                    <a:lstStyle/>
                    <a:p>
                      <a:r>
                        <a:rPr lang="en-US" sz="3600" b="0">
                          <a:solidFill>
                            <a:schemeClr val="tx1"/>
                          </a:solidFill>
                          <a:latin typeface="Arial" panose="020B0604020202020204" pitchFamily="34" charset="0"/>
                          <a:cs typeface="Arial" panose="020B0604020202020204" pitchFamily="34" charset="0"/>
                        </a:rPr>
                        <a:t>Thoải mái, gọn gàng. Mang theo ô/ áo mưa.</a:t>
                      </a:r>
                    </a:p>
                  </a:txBody>
                  <a:tcPr anchor="ctr"/>
                </a:tc>
                <a:extLst>
                  <a:ext uri="{0D108BD9-81ED-4DB2-BD59-A6C34878D82A}">
                    <a16:rowId xmlns:a16="http://schemas.microsoft.com/office/drawing/2014/main" val="2521775188"/>
                  </a:ext>
                </a:extLst>
              </a:tr>
            </a:tbl>
          </a:graphicData>
        </a:graphic>
      </p:graphicFrame>
      <p:pic>
        <p:nvPicPr>
          <p:cNvPr id="3" name="Picture 2">
            <a:extLst>
              <a:ext uri="{FF2B5EF4-FFF2-40B4-BE49-F238E27FC236}">
                <a16:creationId xmlns:a16="http://schemas.microsoft.com/office/drawing/2014/main" id="{AFA329B9-8483-4393-AFC8-84E811C73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268" y="0"/>
            <a:ext cx="3190132" cy="1924873"/>
          </a:xfrm>
          <a:prstGeom prst="rect">
            <a:avLst/>
          </a:prstGeom>
        </p:spPr>
      </p:pic>
    </p:spTree>
    <p:extLst>
      <p:ext uri="{BB962C8B-B14F-4D97-AF65-F5344CB8AC3E}">
        <p14:creationId xmlns:p14="http://schemas.microsoft.com/office/powerpoint/2010/main" val="92159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607</Words>
  <Application>Microsoft Office PowerPoint</Application>
  <PresentationFormat>Widescreen</PresentationFormat>
  <Paragraphs>78</Paragraphs>
  <Slides>17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等线</vt:lpstr>
      <vt:lpstr>Times New Roman</vt:lpstr>
      <vt:lpstr>UTM Avo</vt:lpstr>
      <vt:lpstr>UTM Cookies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Techsi.vn</cp:lastModifiedBy>
  <cp:revision>212</cp:revision>
  <dcterms:created xsi:type="dcterms:W3CDTF">2021-06-02T02:35:09Z</dcterms:created>
  <dcterms:modified xsi:type="dcterms:W3CDTF">2023-05-17T17:32:37Z</dcterms:modified>
</cp:coreProperties>
</file>