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76" r:id="rId2"/>
    <p:sldId id="374" r:id="rId3"/>
    <p:sldId id="366" r:id="rId4"/>
    <p:sldId id="368" r:id="rId5"/>
    <p:sldId id="303" r:id="rId6"/>
    <p:sldId id="369" r:id="rId7"/>
    <p:sldId id="380" r:id="rId8"/>
    <p:sldId id="379" r:id="rId9"/>
    <p:sldId id="378" r:id="rId10"/>
    <p:sldId id="377" r:id="rId11"/>
    <p:sldId id="325" r:id="rId12"/>
    <p:sldId id="326" r:id="rId13"/>
    <p:sldId id="290" r:id="rId14"/>
    <p:sldId id="299" r:id="rId15"/>
    <p:sldId id="370" r:id="rId16"/>
    <p:sldId id="304" r:id="rId17"/>
    <p:sldId id="381" r:id="rId18"/>
    <p:sldId id="373" r:id="rId19"/>
    <p:sldId id="372" r:id="rId20"/>
    <p:sldId id="307" r:id="rId21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79A"/>
    <a:srgbClr val="FFFAC2"/>
    <a:srgbClr val="71CFED"/>
    <a:srgbClr val="DF3C7E"/>
    <a:srgbClr val="D34CD6"/>
    <a:srgbClr val="F7941E"/>
    <a:srgbClr val="EA8EA2"/>
    <a:srgbClr val="EB54E9"/>
    <a:srgbClr val="ED3D6C"/>
    <a:srgbClr val="FFF0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99" autoAdjust="0"/>
    <p:restoredTop sz="94308" autoAdjust="0"/>
  </p:normalViewPr>
  <p:slideViewPr>
    <p:cSldViewPr snapToGrid="0">
      <p:cViewPr varScale="1">
        <p:scale>
          <a:sx n="56" d="100"/>
          <a:sy n="56" d="100"/>
        </p:scale>
        <p:origin x="77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9A61A-466B-44F6-B44B-AA5EB5419573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2EFB06-5F17-49C2-91DA-F48D8E806B1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27257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5109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137591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013744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3742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009137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8041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100: 4; 200: 3; 500: 5; 1000: 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6093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99C3323-3410-4EC4-B02A-52A2650852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483715-1E4D-4BB8-8CC6-F1ACF201DED2}" type="datetimeFigureOut">
              <a:rPr lang="vi-VN" smtClean="0"/>
              <a:t>24/03/2022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132A4708-C5CB-4A22-8E35-3BF28633C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23FA559C-6CB5-4332-98C4-15053C38D8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70434-1DD2-4611-82E1-28D0DE7FFA7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234580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B19112-D32C-45C3-A34E-7D9DD80C705E}" type="datetimeFigureOut">
              <a:rPr lang="en-US" smtClean="0"/>
              <a:pPr/>
              <a:t>3/24/2022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A459-0161-45B2-95C2-B78AC61F626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237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251663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Picture 96">
            <a:extLst>
              <a:ext uri="{FF2B5EF4-FFF2-40B4-BE49-F238E27FC236}">
                <a16:creationId xmlns:a16="http://schemas.microsoft.com/office/drawing/2014/main" id="{C747FDE4-8F45-F44C-B9B6-817871E1EA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36" y="106519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392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91" r:id="rId5"/>
    <p:sldLayoutId id="2147483674" r:id="rId6"/>
    <p:sldLayoutId id="2147483692" r:id="rId7"/>
    <p:sldLayoutId id="2147483662" r:id="rId8"/>
    <p:sldLayoutId id="2147483663" r:id="rId9"/>
    <p:sldLayoutId id="2147483664" r:id="rId10"/>
    <p:sldLayoutId id="2147483665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3" r:id="rId28"/>
    <p:sldLayoutId id="2147483694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6.gif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12.png"/><Relationship Id="rId18" Type="http://schemas.microsoft.com/office/2007/relationships/hdphoto" Target="../media/hdphoto7.wdp"/><Relationship Id="rId3" Type="http://schemas.openxmlformats.org/officeDocument/2006/relationships/image" Target="../media/image10.png"/><Relationship Id="rId7" Type="http://schemas.openxmlformats.org/officeDocument/2006/relationships/image" Target="../media/image15.png"/><Relationship Id="rId12" Type="http://schemas.microsoft.com/office/2007/relationships/hdphoto" Target="../media/hdphoto4.wdp"/><Relationship Id="rId1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6" Type="http://schemas.microsoft.com/office/2007/relationships/hdphoto" Target="../media/hdphoto6.wdp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5" Type="http://schemas.openxmlformats.org/officeDocument/2006/relationships/image" Target="../media/image9.png"/><Relationship Id="rId15" Type="http://schemas.openxmlformats.org/officeDocument/2006/relationships/image" Target="../media/image13.png"/><Relationship Id="rId10" Type="http://schemas.microsoft.com/office/2007/relationships/hdphoto" Target="../media/hdphoto9.wdp"/><Relationship Id="rId4" Type="http://schemas.microsoft.com/office/2007/relationships/hdphoto" Target="../media/hdphoto3.wdp"/><Relationship Id="rId9" Type="http://schemas.openxmlformats.org/officeDocument/2006/relationships/image" Target="../media/image16.png"/><Relationship Id="rId1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13" Type="http://schemas.openxmlformats.org/officeDocument/2006/relationships/image" Target="../media/image25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12" Type="http://schemas.openxmlformats.org/officeDocument/2006/relationships/image" Target="../media/image2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20.png"/><Relationship Id="rId10" Type="http://schemas.openxmlformats.org/officeDocument/2006/relationships/image" Target="../media/image23.png"/><Relationship Id="rId4" Type="http://schemas.microsoft.com/office/2007/relationships/hdphoto" Target="../media/hdphoto11.wdp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microsoft.com/office/2007/relationships/hdphoto" Target="../media/hdphoto15.wdp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1.png"/><Relationship Id="rId7" Type="http://schemas.openxmlformats.org/officeDocument/2006/relationships/image" Target="../media/image26.png"/><Relationship Id="rId12" Type="http://schemas.openxmlformats.org/officeDocument/2006/relationships/image" Target="../media/image28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microsoft.com/office/2007/relationships/hdphoto" Target="../media/hdphoto17.wdp"/><Relationship Id="rId11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0" Type="http://schemas.microsoft.com/office/2007/relationships/hdphoto" Target="../media/hdphoto18.wdp"/><Relationship Id="rId4" Type="http://schemas.microsoft.com/office/2007/relationships/hdphoto" Target="../media/hdphoto16.wdp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microsoft.com/office/2007/relationships/hdphoto" Target="../media/hdphoto19.wdp"/><Relationship Id="rId7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11" Type="http://schemas.microsoft.com/office/2007/relationships/hdphoto" Target="../media/hdphoto15.wdp"/><Relationship Id="rId5" Type="http://schemas.microsoft.com/office/2007/relationships/hdphoto" Target="../media/hdphoto16.wdp"/><Relationship Id="rId10" Type="http://schemas.openxmlformats.org/officeDocument/2006/relationships/image" Target="../media/image26.png"/><Relationship Id="rId4" Type="http://schemas.openxmlformats.org/officeDocument/2006/relationships/image" Target="../media/image11.png"/><Relationship Id="rId9" Type="http://schemas.microsoft.com/office/2007/relationships/hdphoto" Target="../media/hdphoto17.wdp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14.png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6" Type="http://schemas.microsoft.com/office/2007/relationships/hdphoto" Target="../media/hdphoto17.wdp"/><Relationship Id="rId11" Type="http://schemas.openxmlformats.org/officeDocument/2006/relationships/image" Target="../media/image30.png"/><Relationship Id="rId5" Type="http://schemas.openxmlformats.org/officeDocument/2006/relationships/image" Target="../media/image9.png"/><Relationship Id="rId10" Type="http://schemas.openxmlformats.org/officeDocument/2006/relationships/image" Target="../media/image28.png"/><Relationship Id="rId4" Type="http://schemas.microsoft.com/office/2007/relationships/hdphoto" Target="../media/hdphoto18.wdp"/><Relationship Id="rId9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microsoft.com/office/2007/relationships/hdphoto" Target="../media/hdphoto8.wdp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microsoft.com/office/2007/relationships/hdphoto" Target="../media/hdphoto3.wdp"/><Relationship Id="rId5" Type="http://schemas.openxmlformats.org/officeDocument/2006/relationships/image" Target="../media/image10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0" Type="http://schemas.microsoft.com/office/2007/relationships/hdphoto" Target="../media/hdphoto7.wdp"/><Relationship Id="rId4" Type="http://schemas.microsoft.com/office/2007/relationships/hdphoto" Target="../media/hdphoto4.wdp"/><Relationship Id="rId9" Type="http://schemas.openxmlformats.org/officeDocument/2006/relationships/image" Target="../media/image14.png"/><Relationship Id="rId14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5.wdp"/><Relationship Id="rId5" Type="http://schemas.openxmlformats.org/officeDocument/2006/relationships/image" Target="../media/image12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7.wdp"/><Relationship Id="rId5" Type="http://schemas.openxmlformats.org/officeDocument/2006/relationships/image" Target="../media/image14.png"/><Relationship Id="rId4" Type="http://schemas.microsoft.com/office/2007/relationships/hdphoto" Target="../media/hdphoto6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AC2"/>
            </a:gs>
            <a:gs pos="48000">
              <a:schemeClr val="bg1"/>
            </a:gs>
            <a:gs pos="92000">
              <a:srgbClr val="00B0F0"/>
            </a:gs>
            <a:gs pos="66000">
              <a:srgbClr val="71CFED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Box 5">
            <a:extLst>
              <a:ext uri="{FF2B5EF4-FFF2-40B4-BE49-F238E27FC236}">
                <a16:creationId xmlns:a16="http://schemas.microsoft.com/office/drawing/2014/main" id="{EA978252-9B1A-4C57-B0E7-62CECCB63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269" y="2351782"/>
            <a:ext cx="8153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 CÔ VÀ CÁC EM HỌC SINH THÂN MẾN</a:t>
            </a:r>
            <a:endParaRPr lang="vi-VN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6" name="TextBox 6">
            <a:extLst>
              <a:ext uri="{FF2B5EF4-FFF2-40B4-BE49-F238E27FC236}">
                <a16:creationId xmlns:a16="http://schemas.microsoft.com/office/drawing/2014/main" id="{45A21F55-0417-405E-A591-2F977BC2F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77302" y="3739576"/>
            <a:ext cx="567482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b="1">
                <a:latin typeface="HP001 4 hàng" panose="020B0603050302020204" pitchFamily="34" charset="0"/>
                <a:cs typeface="Times New Roman" panose="02020603050405020304" pitchFamily="18" charset="0"/>
              </a:rPr>
              <a:t>Môn: </a:t>
            </a:r>
            <a:r>
              <a:rPr lang="vi-VN" altLang="en-US" b="1">
                <a:solidFill>
                  <a:srgbClr val="0000FF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3077" name="Picture 4" descr="CG11">
            <a:extLst>
              <a:ext uri="{FF2B5EF4-FFF2-40B4-BE49-F238E27FC236}">
                <a16:creationId xmlns:a16="http://schemas.microsoft.com/office/drawing/2014/main" id="{E3DC0FBD-1345-4FF0-8E1C-032E3FC2C6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338" y="5643563"/>
            <a:ext cx="1185862" cy="120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5" descr="CG11">
            <a:extLst>
              <a:ext uri="{FF2B5EF4-FFF2-40B4-BE49-F238E27FC236}">
                <a16:creationId xmlns:a16="http://schemas.microsoft.com/office/drawing/2014/main" id="{D82D1140-56A9-4A61-A179-2AAC289B7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414" y="5429251"/>
            <a:ext cx="1444625" cy="142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6" descr="CG11">
            <a:extLst>
              <a:ext uri="{FF2B5EF4-FFF2-40B4-BE49-F238E27FC236}">
                <a16:creationId xmlns:a16="http://schemas.microsoft.com/office/drawing/2014/main" id="{9B66E133-E487-4169-8E24-2FC1BA1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775" y="14289"/>
            <a:ext cx="1530350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7" descr="CG11">
            <a:extLst>
              <a:ext uri="{FF2B5EF4-FFF2-40B4-BE49-F238E27FC236}">
                <a16:creationId xmlns:a16="http://schemas.microsoft.com/office/drawing/2014/main" id="{BA6C88EB-D6BA-4E3E-BD3C-3A5A678EB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4289"/>
            <a:ext cx="1584325" cy="155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696932h0rv8jquww">
            <a:extLst>
              <a:ext uri="{FF2B5EF4-FFF2-40B4-BE49-F238E27FC236}">
                <a16:creationId xmlns:a16="http://schemas.microsoft.com/office/drawing/2014/main" id="{AEF8CC1F-D633-4C13-8406-07EAAAB80B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66319" y="4310856"/>
            <a:ext cx="1219200" cy="3875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1" descr="696932h0rv8jquww">
            <a:extLst>
              <a:ext uri="{FF2B5EF4-FFF2-40B4-BE49-F238E27FC236}">
                <a16:creationId xmlns:a16="http://schemas.microsoft.com/office/drawing/2014/main" id="{14E89D34-5856-4077-826C-C52A4FD128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312026" y="4637088"/>
            <a:ext cx="1219200" cy="322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Rectangle 6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699246" y="1394794"/>
            <a:ext cx="10524565" cy="284980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4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3973" y="2497619"/>
            <a:ext cx="2612087" cy="12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3878081"/>
            <a:ext cx="10524565" cy="2531687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" y="2497619"/>
            <a:ext cx="2612087" cy="128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502014"/>
            <a:ext cx="2538313" cy="1269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499" y="2497619"/>
            <a:ext cx="2538312" cy="126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51D75E32-880E-40D6-8F12-420829CBE3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46" y="4002943"/>
            <a:ext cx="2612087" cy="120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7E19CEB-1C48-4826-B79F-8A198DD9B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311" y="4002943"/>
            <a:ext cx="2573749" cy="127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EE13E953-68D7-4099-89C0-903B1BF35F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4273" y="3996598"/>
            <a:ext cx="2538312" cy="1269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FB9CBD3F-8AC0-458A-ACF2-5379471332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6096000" y="3975873"/>
            <a:ext cx="2492424" cy="1232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46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3660134" y="1817370"/>
            <a:ext cx="5065849" cy="4649832"/>
            <a:chOff x="1997002" y="320541"/>
            <a:chExt cx="6514048" cy="615405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1997002" y="2105798"/>
              <a:ext cx="6264438" cy="4368799"/>
            </a:xfrm>
            <a:prstGeom prst="rect">
              <a:avLst/>
            </a:prstGeom>
          </p:spPr>
        </p:pic>
        <p:sp>
          <p:nvSpPr>
            <p:cNvPr id="6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2864992" y="320541"/>
              <a:ext cx="5646058" cy="2042228"/>
            </a:xfrm>
            <a:prstGeom prst="wedgeEllipseCallout">
              <a:avLst>
                <a:gd name="adj1" fmla="val -25608"/>
                <a:gd name="adj2" fmla="val 87053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3136018" y="791742"/>
              <a:ext cx="5125421" cy="109982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VN" sz="2400" dirty="0">
                  <a:solidFill>
                    <a:sysClr val="windowText" lastClr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 ra còn một số tờ tiền loại khác nữa Mai nhé!</a:t>
              </a:r>
            </a:p>
          </p:txBody>
        </p:sp>
      </p:grpSp>
      <p:sp>
        <p:nvSpPr>
          <p:cNvPr id="9" name="TextBox 1">
            <a:extLst>
              <a:ext uri="{FF2B5EF4-FFF2-40B4-BE49-F238E27FC236}">
                <a16:creationId xmlns:a16="http://schemas.microsoft.com/office/drawing/2014/main" id="{883B955F-A250-4174-8D43-A765BDD54E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C7BABA23-3FEB-4329-8269-DA721E65C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:a16="http://schemas.microsoft.com/office/drawing/2014/main" id="{81041F8F-BE60-4E6C-AB34-D000C243BD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228127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369" y="2020369"/>
            <a:ext cx="2495443" cy="1238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0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97" y="2087964"/>
            <a:ext cx="2594206" cy="1207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623" y="3682226"/>
            <a:ext cx="2576189" cy="12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309" y="3682226"/>
            <a:ext cx="2571320" cy="1257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4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5097" y="3682226"/>
            <a:ext cx="2571322" cy="116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000" y="5222073"/>
            <a:ext cx="2574917" cy="1160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6D1C477D-F56A-462E-9643-7AEC5F7F05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8F75F043-35A6-4705-A99E-C4F8E6C02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780533AE-BCD1-42FB-AD12-0756EC3048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4" name="Hình ảnh 13">
            <a:extLst>
              <a:ext uri="{FF2B5EF4-FFF2-40B4-BE49-F238E27FC236}">
                <a16:creationId xmlns:a16="http://schemas.microsoft.com/office/drawing/2014/main" id="{40C9804D-0724-4C04-9C8A-544E6842F28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44831" y="2050720"/>
            <a:ext cx="2574798" cy="1207989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A0BB2172-ADF3-467C-8F87-056D91216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096000" y="5155005"/>
            <a:ext cx="2883680" cy="1215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44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7045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Picture 56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" y="1516762"/>
            <a:ext cx="1686285" cy="843144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930068" y="2255161"/>
            <a:ext cx="7230952" cy="461665"/>
            <a:chOff x="-1977887" y="2306449"/>
            <a:chExt cx="8208497" cy="895126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-1341162" y="2306449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-1977887" y="2306449"/>
              <a:ext cx="636725" cy="895126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sp>
        <p:nvSpPr>
          <p:cNvPr id="12" name="TextBox 1">
            <a:extLst>
              <a:ext uri="{FF2B5EF4-FFF2-40B4-BE49-F238E27FC236}">
                <a16:creationId xmlns:a16="http://schemas.microsoft.com/office/drawing/2014/main" id="{02458F64-30C4-43E1-A3A5-9E786FA87E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3" name="TextBox 1">
            <a:extLst>
              <a:ext uri="{FF2B5EF4-FFF2-40B4-BE49-F238E27FC236}">
                <a16:creationId xmlns:a16="http://schemas.microsoft.com/office/drawing/2014/main" id="{24DF13D0-8957-4BF9-A074-8F717E1EC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5" name="TextBox 1">
            <a:extLst>
              <a:ext uri="{FF2B5EF4-FFF2-40B4-BE49-F238E27FC236}">
                <a16:creationId xmlns:a16="http://schemas.microsoft.com/office/drawing/2014/main" id="{0A3A14CC-2B70-4CD8-A62A-76F4B297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0F06CDD8-24C0-4FCE-8771-90685B41AF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7397" y="2800350"/>
            <a:ext cx="6670054" cy="3662105"/>
          </a:xfrm>
          <a:prstGeom prst="rect">
            <a:avLst/>
          </a:prstGeom>
        </p:spPr>
      </p:pic>
      <p:graphicFrame>
        <p:nvGraphicFramePr>
          <p:cNvPr id="21" name="Table 490">
            <a:extLst>
              <a:ext uri="{FF2B5EF4-FFF2-40B4-BE49-F238E27FC236}">
                <a16:creationId xmlns:a16="http://schemas.microsoft.com/office/drawing/2014/main" id="{77623DCD-64F2-4A2A-9E9C-77029C7D34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5725409"/>
              </p:ext>
            </p:extLst>
          </p:nvPr>
        </p:nvGraphicFramePr>
        <p:xfrm>
          <a:off x="6770374" y="3463290"/>
          <a:ext cx="4225286" cy="29991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92479">
                  <a:extLst>
                    <a:ext uri="{9D8B030D-6E8A-4147-A177-3AD203B41FA5}">
                      <a16:colId xmlns:a16="http://schemas.microsoft.com/office/drawing/2014/main" val="2828112282"/>
                    </a:ext>
                  </a:extLst>
                </a:gridCol>
                <a:gridCol w="1432807">
                  <a:extLst>
                    <a:ext uri="{9D8B030D-6E8A-4147-A177-3AD203B41FA5}">
                      <a16:colId xmlns:a16="http://schemas.microsoft.com/office/drawing/2014/main" val="2636762149"/>
                    </a:ext>
                  </a:extLst>
                </a:gridCol>
              </a:tblGrid>
              <a:tr h="572400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Loại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Số tờ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79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7862058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607564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Hai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8627883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Năm trăm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4106989"/>
                  </a:ext>
                </a:extLst>
              </a:tr>
              <a:tr h="606691"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Một nghìn đồng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4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EFB54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09178"/>
                  </a:ext>
                </a:extLst>
              </a:tr>
            </a:tbl>
          </a:graphicData>
        </a:graphic>
      </p:graphicFrame>
      <p:sp>
        <p:nvSpPr>
          <p:cNvPr id="22" name="TextBox 89">
            <a:extLst>
              <a:ext uri="{FF2B5EF4-FFF2-40B4-BE49-F238E27FC236}">
                <a16:creationId xmlns:a16="http://schemas.microsoft.com/office/drawing/2014/main" id="{88CA2597-167E-41E2-B119-E589B6E8C767}"/>
              </a:ext>
            </a:extLst>
          </p:cNvPr>
          <p:cNvSpPr txBox="1"/>
          <p:nvPr/>
        </p:nvSpPr>
        <p:spPr>
          <a:xfrm>
            <a:off x="10080979" y="4131137"/>
            <a:ext cx="4695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3" name="TextBox 90">
            <a:extLst>
              <a:ext uri="{FF2B5EF4-FFF2-40B4-BE49-F238E27FC236}">
                <a16:creationId xmlns:a16="http://schemas.microsoft.com/office/drawing/2014/main" id="{6A80352E-8910-4DDF-BC45-C38A7DB7CB50}"/>
              </a:ext>
            </a:extLst>
          </p:cNvPr>
          <p:cNvSpPr txBox="1"/>
          <p:nvPr/>
        </p:nvSpPr>
        <p:spPr>
          <a:xfrm>
            <a:off x="10095037" y="4693439"/>
            <a:ext cx="38279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4" name="TextBox 91">
            <a:extLst>
              <a:ext uri="{FF2B5EF4-FFF2-40B4-BE49-F238E27FC236}">
                <a16:creationId xmlns:a16="http://schemas.microsoft.com/office/drawing/2014/main" id="{34D7CA01-51D9-4F97-9C77-AF18FA5D1CA1}"/>
              </a:ext>
            </a:extLst>
          </p:cNvPr>
          <p:cNvSpPr txBox="1"/>
          <p:nvPr/>
        </p:nvSpPr>
        <p:spPr>
          <a:xfrm>
            <a:off x="10080979" y="5363143"/>
            <a:ext cx="396848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25" name="TextBox 92">
            <a:extLst>
              <a:ext uri="{FF2B5EF4-FFF2-40B4-BE49-F238E27FC236}">
                <a16:creationId xmlns:a16="http://schemas.microsoft.com/office/drawing/2014/main" id="{F30C80F0-80A9-492B-A0DB-22463FDCF7BE}"/>
              </a:ext>
            </a:extLst>
          </p:cNvPr>
          <p:cNvSpPr txBox="1"/>
          <p:nvPr/>
        </p:nvSpPr>
        <p:spPr>
          <a:xfrm>
            <a:off x="10080979" y="5925445"/>
            <a:ext cx="46956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VN" sz="24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454178" y="2136633"/>
            <a:ext cx="11099604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/>
                <a:t>a. Bạn Mai được mẹ cho một tờ 500 đồng và một tờ 1000 đồng. </a:t>
              </a:r>
              <a:r>
                <a:rPr lang="vi-VN" sz="2800" dirty="0"/>
                <a:t>Hỏi bạn </a:t>
              </a:r>
              <a:r>
                <a:rPr lang="vi-VN" sz="2800"/>
                <a:t>Mai có những tờ tiền nào?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2678000" y="3156965"/>
            <a:ext cx="5222287" cy="977105"/>
            <a:chOff x="1081532" y="5416650"/>
            <a:chExt cx="5222287" cy="977105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9684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2653499" y="4420790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AF39053-F271-4A5D-8D56-30EB82D24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CC64B89-5EEA-4A06-B94E-F6F705370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664ADBD-8C1D-4507-84E3-88D4ADBA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grpSp>
        <p:nvGrpSpPr>
          <p:cNvPr id="21" name="Group 47">
            <a:extLst>
              <a:ext uri="{FF2B5EF4-FFF2-40B4-BE49-F238E27FC236}">
                <a16:creationId xmlns:a16="http://schemas.microsoft.com/office/drawing/2014/main" id="{F6CD6DE2-C7D6-469F-9C30-714EDC775C40}"/>
              </a:ext>
            </a:extLst>
          </p:cNvPr>
          <p:cNvGrpSpPr/>
          <p:nvPr/>
        </p:nvGrpSpPr>
        <p:grpSpPr>
          <a:xfrm>
            <a:off x="2678000" y="4243811"/>
            <a:ext cx="5154785" cy="999410"/>
            <a:chOff x="1083225" y="5479675"/>
            <a:chExt cx="5154785" cy="999410"/>
          </a:xfrm>
        </p:grpSpPr>
        <p:sp>
          <p:nvSpPr>
            <p:cNvPr id="22" name="TextBox 46">
              <a:extLst>
                <a:ext uri="{FF2B5EF4-FFF2-40B4-BE49-F238E27FC236}">
                  <a16:creationId xmlns:a16="http://schemas.microsoft.com/office/drawing/2014/main" id="{FA0ECF51-E134-4D02-8DC7-56FAE192E7E7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B</a:t>
              </a:r>
              <a:r>
                <a:rPr lang="en-VN" sz="3200">
                  <a:solidFill>
                    <a:srgbClr val="DF3C7E"/>
                  </a:solidFill>
                </a:rPr>
                <a:t>. </a:t>
              </a:r>
              <a:endParaRPr lang="en-VN" sz="3200" dirty="0">
                <a:solidFill>
                  <a:srgbClr val="DF3C7E"/>
                </a:solidFill>
              </a:endParaRPr>
            </a:p>
          </p:txBody>
        </p:sp>
        <p:pic>
          <p:nvPicPr>
            <p:cNvPr id="28" name="Picture 2">
              <a:extLst>
                <a:ext uri="{FF2B5EF4-FFF2-40B4-BE49-F238E27FC236}">
                  <a16:creationId xmlns:a16="http://schemas.microsoft.com/office/drawing/2014/main" id="{62698E12-70C9-4139-A322-1F5F8F4272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4" y="5479675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933BD61C-6FB5-4FF0-AF9C-FA0716BF6AC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4089555" y="5524978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Group 47">
            <a:extLst>
              <a:ext uri="{FF2B5EF4-FFF2-40B4-BE49-F238E27FC236}">
                <a16:creationId xmlns:a16="http://schemas.microsoft.com/office/drawing/2014/main" id="{7B89D463-82BA-4006-B620-CDADAA4D1DAC}"/>
              </a:ext>
            </a:extLst>
          </p:cNvPr>
          <p:cNvGrpSpPr/>
          <p:nvPr/>
        </p:nvGrpSpPr>
        <p:grpSpPr>
          <a:xfrm>
            <a:off x="2678000" y="5342530"/>
            <a:ext cx="3006330" cy="954107"/>
            <a:chOff x="1083225" y="5480814"/>
            <a:chExt cx="2830143" cy="954107"/>
          </a:xfrm>
        </p:grpSpPr>
        <p:sp>
          <p:nvSpPr>
            <p:cNvPr id="34" name="TextBox 46">
              <a:extLst>
                <a:ext uri="{FF2B5EF4-FFF2-40B4-BE49-F238E27FC236}">
                  <a16:creationId xmlns:a16="http://schemas.microsoft.com/office/drawing/2014/main" id="{2334DF25-1B04-4055-9EF0-829286BCDD63}"/>
                </a:ext>
              </a:extLst>
            </p:cNvPr>
            <p:cNvSpPr txBox="1"/>
            <p:nvPr/>
          </p:nvSpPr>
          <p:spPr>
            <a:xfrm>
              <a:off x="1083225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3200" dirty="0">
                  <a:solidFill>
                    <a:srgbClr val="DF3C7E"/>
                  </a:solidFill>
                </a:rPr>
                <a:t>C</a:t>
              </a:r>
              <a:r>
                <a:rPr lang="en-VN" sz="3200">
                  <a:solidFill>
                    <a:srgbClr val="DF3C7E"/>
                  </a:solidFill>
                </a:rPr>
                <a:t>. </a:t>
              </a:r>
              <a:endParaRPr lang="en-VN" sz="3200" dirty="0">
                <a:solidFill>
                  <a:srgbClr val="DF3C7E"/>
                </a:solidFill>
              </a:endParaRPr>
            </a:p>
          </p:txBody>
        </p:sp>
        <p:pic>
          <p:nvPicPr>
            <p:cNvPr id="38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83BBB18-9BC5-41CC-9FF1-630385B4553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1764913" y="5480814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61" name="Đối tượng 60">
            <a:extLst>
              <a:ext uri="{FF2B5EF4-FFF2-40B4-BE49-F238E27FC236}">
                <a16:creationId xmlns:a16="http://schemas.microsoft.com/office/drawing/2014/main" id="{42FE9D71-A768-4F94-98F5-54E27F1339D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16697709"/>
              </p:ext>
            </p:extLst>
          </p:nvPr>
        </p:nvGraphicFramePr>
        <p:xfrm>
          <a:off x="5755643" y="5398265"/>
          <a:ext cx="2148454" cy="8819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Bitmap Image" r:id="rId11" imgW="2463927" imgH="1181161" progId="Paint.Picture">
                  <p:embed/>
                </p:oleObj>
              </mc:Choice>
              <mc:Fallback>
                <p:oleObj name="Bitmap Image" r:id="rId11" imgW="2463927" imgH="1181161" progId="Paint.Picture">
                  <p:embed/>
                  <p:pic>
                    <p:nvPicPr>
                      <p:cNvPr id="42" name="Đối tượng 41">
                        <a:extLst>
                          <a:ext uri="{FF2B5EF4-FFF2-40B4-BE49-F238E27FC236}">
                            <a16:creationId xmlns:a16="http://schemas.microsoft.com/office/drawing/2014/main" id="{EB11FA3C-1D3E-4067-822A-2E4169AE339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55643" y="5398265"/>
                        <a:ext cx="2148454" cy="88190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89585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638218" y="2125981"/>
            <a:ext cx="10256461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/>
                <a:t>b. Bạn </a:t>
              </a:r>
              <a:r>
                <a:rPr lang="vi-VN" sz="2800" dirty="0"/>
                <a:t>Mai mua kẹo hết 1000 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6301" y="3234690"/>
            <a:ext cx="8327300" cy="2081279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1532" y="5415156"/>
            <a:ext cx="9674098" cy="978599"/>
            <a:chOff x="1081532" y="5415156"/>
            <a:chExt cx="9674098" cy="978599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6" name="Picture 2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416650"/>
              <a:ext cx="2254135" cy="9771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61259" y="5656654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AF39053-F271-4A5D-8D56-30EB82D24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1528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CC64B89-5EEA-4A06-B94E-F6F705370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664ADBD-8C1D-4507-84E3-88D4ADBA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638218" y="2125981"/>
            <a:ext cx="10256461" cy="954107"/>
            <a:chOff x="971509" y="2770262"/>
            <a:chExt cx="10256461" cy="845181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607752" y="2770262"/>
              <a:ext cx="9620218" cy="845181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vi-VN" sz="2800"/>
                <a:t>c. Bạn </a:t>
              </a:r>
              <a:r>
                <a:rPr lang="vi-VN" sz="2800" dirty="0"/>
                <a:t>Mai </a:t>
              </a:r>
              <a:r>
                <a:rPr lang="vi-VN" sz="2800"/>
                <a:t>mua một chiếc tem thư hết 100 </a:t>
              </a:r>
              <a:r>
                <a:rPr lang="vi-VN" sz="2800" dirty="0"/>
                <a:t>đồng. Hỏi bạn Mai chọn một tờ tiền nào sau đây để trả người bán hàng? </a:t>
              </a:r>
              <a:endParaRPr lang="en-US" sz="2800" dirty="0"/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971509" y="2839008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081532" y="5415156"/>
            <a:ext cx="9674098" cy="958620"/>
            <a:chOff x="1081532" y="5415156"/>
            <a:chExt cx="9674098" cy="95862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C. </a:t>
              </a:r>
            </a:p>
          </p:txBody>
        </p:sp>
        <p:pic>
          <p:nvPicPr>
            <p:cNvPr id="57" name="Picture 10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607175" y="5415156"/>
              <a:ext cx="2148455" cy="954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TextBox 46">
              <a:extLst>
                <a:ext uri="{FF2B5EF4-FFF2-40B4-BE49-F238E27FC236}">
                  <a16:creationId xmlns:a16="http://schemas.microsoft.com/office/drawing/2014/main" id="{C75470D2-E478-4F3D-92B6-1461D267D867}"/>
                </a:ext>
              </a:extLst>
            </p:cNvPr>
            <p:cNvSpPr txBox="1"/>
            <p:nvPr/>
          </p:nvSpPr>
          <p:spPr>
            <a:xfrm>
              <a:off x="1081532" y="5666098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A. </a:t>
              </a:r>
            </a:p>
          </p:txBody>
        </p:sp>
        <p:sp>
          <p:nvSpPr>
            <p:cNvPr id="16" name="TextBox 52">
              <a:extLst>
                <a:ext uri="{FF2B5EF4-FFF2-40B4-BE49-F238E27FC236}">
                  <a16:creationId xmlns:a16="http://schemas.microsoft.com/office/drawing/2014/main" id="{B4A0EA55-2E27-435B-B6AF-827517E7FDFE}"/>
                </a:ext>
              </a:extLst>
            </p:cNvPr>
            <p:cNvSpPr txBox="1"/>
            <p:nvPr/>
          </p:nvSpPr>
          <p:spPr>
            <a:xfrm>
              <a:off x="4490346" y="5683597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VN" sz="3200" dirty="0">
                  <a:solidFill>
                    <a:srgbClr val="DF3C7E"/>
                  </a:solidFill>
                </a:rPr>
                <a:t>B. </a:t>
              </a:r>
            </a:p>
          </p:txBody>
        </p:sp>
        <p:pic>
          <p:nvPicPr>
            <p:cNvPr id="17" name="Picture 4" descr="100 đồng (tiền Việt) – Wikipedia tiếng Việt">
              <a:extLst>
                <a:ext uri="{FF2B5EF4-FFF2-40B4-BE49-F238E27FC236}">
                  <a16:creationId xmlns:a16="http://schemas.microsoft.com/office/drawing/2014/main" id="{A7340C6F-ED2D-4FC7-BD53-71663FF07F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075" y="5416650"/>
              <a:ext cx="2254135" cy="9571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9" name="Oval 48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1063076" y="5630290"/>
            <a:ext cx="591677" cy="59167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14" name="Picture 56">
            <a:extLst>
              <a:ext uri="{FF2B5EF4-FFF2-40B4-BE49-F238E27FC236}">
                <a16:creationId xmlns:a16="http://schemas.microsoft.com/office/drawing/2014/main" id="{B7E2EA02-1ADC-41DC-94E7-A147F50EBE9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78" y="1435626"/>
            <a:ext cx="1686285" cy="843144"/>
          </a:xfrm>
          <a:prstGeom prst="rect">
            <a:avLst/>
          </a:prstGeom>
        </p:spPr>
      </p:pic>
      <p:sp>
        <p:nvSpPr>
          <p:cNvPr id="18" name="TextBox 1">
            <a:extLst>
              <a:ext uri="{FF2B5EF4-FFF2-40B4-BE49-F238E27FC236}">
                <a16:creationId xmlns:a16="http://schemas.microsoft.com/office/drawing/2014/main" id="{5AF39053-F271-4A5D-8D56-30EB82D243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1528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3CC64B89-5EEA-4A06-B94E-F6F7053703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20" name="TextBox 1">
            <a:extLst>
              <a:ext uri="{FF2B5EF4-FFF2-40B4-BE49-F238E27FC236}">
                <a16:creationId xmlns:a16="http://schemas.microsoft.com/office/drawing/2014/main" id="{5664ADBD-8C1D-4507-84E3-88D4ADBA0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graphicFrame>
        <p:nvGraphicFramePr>
          <p:cNvPr id="21" name="Đối tượng 20">
            <a:extLst>
              <a:ext uri="{FF2B5EF4-FFF2-40B4-BE49-F238E27FC236}">
                <a16:creationId xmlns:a16="http://schemas.microsoft.com/office/drawing/2014/main" id="{F6420440-9DB4-454A-9EA5-37D4C739F17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4251256"/>
              </p:ext>
            </p:extLst>
          </p:nvPr>
        </p:nvGraphicFramePr>
        <p:xfrm>
          <a:off x="5124523" y="5415156"/>
          <a:ext cx="2324338" cy="9541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Bitmap Image" r:id="rId9" imgW="2463927" imgH="1181161" progId="Paint.Picture">
                  <p:embed/>
                </p:oleObj>
              </mc:Choice>
              <mc:Fallback>
                <p:oleObj name="Bitmap Image" r:id="rId9" imgW="2463927" imgH="1181161" progId="Paint.Picture">
                  <p:embed/>
                  <p:pic>
                    <p:nvPicPr>
                      <p:cNvPr id="61" name="Đối tượng 60">
                        <a:extLst>
                          <a:ext uri="{FF2B5EF4-FFF2-40B4-BE49-F238E27FC236}">
                            <a16:creationId xmlns:a16="http://schemas.microsoft.com/office/drawing/2014/main" id="{42FE9D71-A768-4F94-98F5-54E27F1339D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4523" y="5415156"/>
                        <a:ext cx="2324338" cy="95410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Hình ảnh 2">
            <a:extLst>
              <a:ext uri="{FF2B5EF4-FFF2-40B4-BE49-F238E27FC236}">
                <a16:creationId xmlns:a16="http://schemas.microsoft.com/office/drawing/2014/main" id="{607CDAB1-5587-42DD-A201-2F9F2416C0C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75125" y="3138785"/>
            <a:ext cx="2324338" cy="1681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85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">
            <a:extLst>
              <a:ext uri="{FF2B5EF4-FFF2-40B4-BE49-F238E27FC236}">
                <a16:creationId xmlns:a16="http://schemas.microsoft.com/office/drawing/2014/main" id="{9D974B1E-036E-4F54-B8A5-B30E8680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1528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BBFEC26-5473-4E23-A267-4CA850CD3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98097B9-5912-4C9F-9C90-9231B7AE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7" name="Picture 4" descr="100 đồng (tiền Việt) – Wikipedia tiếng Việt">
            <a:extLst>
              <a:ext uri="{FF2B5EF4-FFF2-40B4-BE49-F238E27FC236}">
                <a16:creationId xmlns:a16="http://schemas.microsoft.com/office/drawing/2014/main" id="{2FCD0B8F-26FA-4CFF-A440-65A282358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3" y="1887885"/>
            <a:ext cx="3818371" cy="1883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200 đồng (tiền Việt) – Wikipedia tiếng Việt">
            <a:extLst>
              <a:ext uri="{FF2B5EF4-FFF2-40B4-BE49-F238E27FC236}">
                <a16:creationId xmlns:a16="http://schemas.microsoft.com/office/drawing/2014/main" id="{AB8E1A09-5D4B-4E6D-B7EF-5BC837FD4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83" y="4194048"/>
            <a:ext cx="3710528" cy="185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C83B84C9-141D-4CB1-8078-7A0D996DDB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8367" y="1887885"/>
            <a:ext cx="3815633" cy="195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7F1BD92D-925A-4CFB-9B87-5532CF549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5698367" y="4194048"/>
            <a:ext cx="3879026" cy="191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22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898AD55E-96B9-44FE-83D0-65487A1D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366" y="1767362"/>
            <a:ext cx="3413784" cy="4655765"/>
          </a:xfrm>
          <a:prstGeom prst="rect">
            <a:avLst/>
          </a:prstGeom>
        </p:spPr>
      </p:pic>
      <p:sp>
        <p:nvSpPr>
          <p:cNvPr id="4" name="TextBox 1">
            <a:extLst>
              <a:ext uri="{FF2B5EF4-FFF2-40B4-BE49-F238E27FC236}">
                <a16:creationId xmlns:a16="http://schemas.microsoft.com/office/drawing/2014/main" id="{9D974B1E-036E-4F54-B8A5-B30E8680FB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1528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FBBFEC26-5473-4E23-A267-4CA850CD3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9262" y="610030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98097B9-5912-4C9F-9C90-9231B7AEA9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5100" y="1003787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245913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79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DF0ACC68-7B4D-47E8-A1B7-FC85C1271AAE}"/>
              </a:ext>
            </a:extLst>
          </p:cNvPr>
          <p:cNvSpPr/>
          <p:nvPr/>
        </p:nvSpPr>
        <p:spPr>
          <a:xfrm>
            <a:off x="2610795" y="385011"/>
            <a:ext cx="9013372" cy="144878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7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pic>
        <p:nvPicPr>
          <p:cNvPr id="7" name="Hình ảnh 6">
            <a:extLst>
              <a:ext uri="{FF2B5EF4-FFF2-40B4-BE49-F238E27FC236}">
                <a16:creationId xmlns:a16="http://schemas.microsoft.com/office/drawing/2014/main" id="{602BC777-B565-4F98-AB44-79F6BAF10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29" y="65759"/>
            <a:ext cx="3937334" cy="20036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con heo đất">
            <a:hlinkClick r:id="" action="ppaction://media"/>
            <a:extLst>
              <a:ext uri="{FF2B5EF4-FFF2-40B4-BE49-F238E27FC236}">
                <a16:creationId xmlns:a16="http://schemas.microsoft.com/office/drawing/2014/main" id="{942355ED-791B-4E10-8B52-362BBA8977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66890" y="2153051"/>
            <a:ext cx="9175282" cy="43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516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1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ugsCAreBear">
            <a:extLst>
              <a:ext uri="{FF2B5EF4-FFF2-40B4-BE49-F238E27FC236}">
                <a16:creationId xmlns:a16="http://schemas.microsoft.com/office/drawing/2014/main" id="{17A69AF6-7F86-4C8A-BB53-A3E373569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438401"/>
            <a:ext cx="7010400" cy="428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0CABF2E-4957-4A67-9D2A-439DE54F477F}"/>
              </a:ext>
            </a:extLst>
          </p:cNvPr>
          <p:cNvSpPr/>
          <p:nvPr/>
        </p:nvSpPr>
        <p:spPr>
          <a:xfrm>
            <a:off x="2087880" y="950774"/>
            <a:ext cx="8458200" cy="165474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QUÝ THẦY CÔ VÀ CÁC </a:t>
            </a:r>
            <a:r>
              <a:rPr lang="en-US" sz="3600" b="1" dirty="0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lang="vi-VN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vi-VN" sz="3600" b="1">
                <a:ln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SỨC KHỎE!</a:t>
            </a:r>
            <a:endParaRPr lang="en-US" sz="3600" b="1" dirty="0">
              <a:ln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868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Box 1"/>
          <p:cNvSpPr txBox="1">
            <a:spLocks noChangeArrowheads="1"/>
          </p:cNvSpPr>
          <p:nvPr/>
        </p:nvSpPr>
        <p:spPr bwMode="auto">
          <a:xfrm>
            <a:off x="1199290" y="208896"/>
            <a:ext cx="95419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 dirty="0">
                <a:latin typeface="HP001 4 hàng" panose="020B0603050302020204" pitchFamily="34" charset="0"/>
              </a:rPr>
              <a:t>   </a:t>
            </a:r>
            <a:r>
              <a:rPr lang="en-US" altLang="en-US" sz="3200" b="1" err="1">
                <a:latin typeface="HP001 4 hàng" panose="020B0603050302020204" pitchFamily="34" charset="0"/>
              </a:rPr>
              <a:t>Thứ</a:t>
            </a:r>
            <a:r>
              <a:rPr lang="en-US" altLang="en-US" sz="3200" b="1">
                <a:latin typeface="HP001 4 hàng" panose="020B0603050302020204" pitchFamily="34" charset="0"/>
              </a:rPr>
              <a:t> năm, </a:t>
            </a:r>
            <a:r>
              <a:rPr lang="en-US" altLang="en-US" sz="3200" b="1" err="1">
                <a:latin typeface="HP001 4 hàng" panose="020B0603050302020204" pitchFamily="34" charset="0"/>
              </a:rPr>
              <a:t>ngày</a:t>
            </a:r>
            <a:r>
              <a:rPr lang="en-US" altLang="en-US" sz="3200" b="1">
                <a:latin typeface="HP001 4 hàng" panose="020B0603050302020204" pitchFamily="34" charset="0"/>
              </a:rPr>
              <a:t> 24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3200" b="1" dirty="0">
                <a:latin typeface="HP001 4 hàng" panose="020B0603050302020204" pitchFamily="34" charset="0"/>
              </a:rPr>
              <a:t> 03 </a:t>
            </a:r>
            <a:r>
              <a:rPr lang="en-US" altLang="en-US" sz="32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32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4003779" y="827961"/>
            <a:ext cx="499356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latin typeface="HP001 4 hàng" panose="020B0603050302020204" pitchFamily="34" charset="0"/>
              </a:rPr>
              <a:t>        </a:t>
            </a:r>
            <a:r>
              <a:rPr lang="en-US" altLang="en-US" sz="3200" b="1" u="sng">
                <a:latin typeface="HP001 4 hàng" panose="020B0603050302020204" pitchFamily="34" charset="0"/>
              </a:rPr>
              <a:t>Toán</a:t>
            </a:r>
            <a:endParaRPr lang="en-US" altLang="en-US" sz="3200" b="1" u="sng" dirty="0">
              <a:latin typeface="HP001 4 hàng" panose="020B0603050302020204" pitchFamily="34" charset="0"/>
            </a:endParaRPr>
          </a:p>
        </p:txBody>
      </p:sp>
      <p:sp>
        <p:nvSpPr>
          <p:cNvPr id="8" name="TextBox 1"/>
          <p:cNvSpPr txBox="1">
            <a:spLocks noChangeArrowheads="1"/>
          </p:cNvSpPr>
          <p:nvPr/>
        </p:nvSpPr>
        <p:spPr bwMode="auto">
          <a:xfrm>
            <a:off x="1382170" y="1408152"/>
            <a:ext cx="97934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426476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605D7E51-2F2C-4D77-8F6B-D34AFC7BC6F8}"/>
              </a:ext>
            </a:extLst>
          </p:cNvPr>
          <p:cNvSpPr txBox="1"/>
          <p:nvPr/>
        </p:nvSpPr>
        <p:spPr>
          <a:xfrm>
            <a:off x="3703320" y="1920240"/>
            <a:ext cx="4011930" cy="322690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8800" b="1">
                <a:solidFill>
                  <a:srgbClr val="FF0000"/>
                </a:solidFill>
              </a:rPr>
              <a:t>KHÁM</a:t>
            </a:r>
          </a:p>
          <a:p>
            <a:pPr>
              <a:lnSpc>
                <a:spcPct val="150000"/>
              </a:lnSpc>
            </a:pPr>
            <a:r>
              <a:rPr lang="en-US" sz="8800" b="1">
                <a:solidFill>
                  <a:srgbClr val="FF0000"/>
                </a:solidFill>
              </a:rPr>
              <a:t>  PHÁ</a:t>
            </a:r>
            <a:endParaRPr lang="vi-VN" sz="8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6025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99247" y="2080261"/>
            <a:ext cx="10524565" cy="4329508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pic>
        <p:nvPicPr>
          <p:cNvPr id="3076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860" y="2592194"/>
            <a:ext cx="4569174" cy="22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1" name="Picture 2" descr="100 đồng (tiền Việt) – Wikipedia tiếng Việt">
            <a:extLst>
              <a:ext uri="{FF2B5EF4-FFF2-40B4-BE49-F238E27FC236}">
                <a16:creationId xmlns:a16="http://schemas.microsoft.com/office/drawing/2014/main" id="{D9604303-7344-42DD-9DED-51FCCA4A9D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005" y="2592194"/>
            <a:ext cx="4569174" cy="225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41D3DAE4-8CC7-4F07-A4F8-9BDC9A7CF81B}"/>
              </a:ext>
            </a:extLst>
          </p:cNvPr>
          <p:cNvSpPr/>
          <p:nvPr/>
        </p:nvSpPr>
        <p:spPr>
          <a:xfrm>
            <a:off x="2514600" y="4937760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trước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ình chữ nhật: Góc Tròn 12">
            <a:extLst>
              <a:ext uri="{FF2B5EF4-FFF2-40B4-BE49-F238E27FC236}">
                <a16:creationId xmlns:a16="http://schemas.microsoft.com/office/drawing/2014/main" id="{41AF79C6-82A7-4A31-ABA5-ACF9FD403833}"/>
              </a:ext>
            </a:extLst>
          </p:cNvPr>
          <p:cNvSpPr/>
          <p:nvPr/>
        </p:nvSpPr>
        <p:spPr>
          <a:xfrm>
            <a:off x="7902370" y="4937760"/>
            <a:ext cx="1611630" cy="518940"/>
          </a:xfrm>
          <a:prstGeom prst="round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mặt sau</a:t>
            </a:r>
            <a:endParaRPr lang="vi-VN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1424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1016597" y="1308087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60" y="3315180"/>
            <a:ext cx="2458601" cy="12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9883" y="3315180"/>
            <a:ext cx="2503651" cy="1237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73" y="4641747"/>
            <a:ext cx="2446657" cy="12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0660" y="4631598"/>
            <a:ext cx="2448723" cy="1208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050" y="2063848"/>
            <a:ext cx="2344140" cy="1172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4189" y="2053700"/>
            <a:ext cx="2415041" cy="1172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ao: 12 Cánh 1">
            <a:extLst>
              <a:ext uri="{FF2B5EF4-FFF2-40B4-BE49-F238E27FC236}">
                <a16:creationId xmlns:a16="http://schemas.microsoft.com/office/drawing/2014/main" id="{329E1C0A-6733-4799-8EA9-11B62064D4B3}"/>
              </a:ext>
            </a:extLst>
          </p:cNvPr>
          <p:cNvSpPr/>
          <p:nvPr/>
        </p:nvSpPr>
        <p:spPr>
          <a:xfrm>
            <a:off x="7734993" y="1269638"/>
            <a:ext cx="2870405" cy="1357713"/>
          </a:xfrm>
          <a:prstGeom prst="star12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4</a:t>
            </a:r>
            <a:endParaRPr lang="vi-VN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Hình chữ nhật: Góc Tròn 16">
            <a:extLst>
              <a:ext uri="{FF2B5EF4-FFF2-40B4-BE49-F238E27FC236}">
                <a16:creationId xmlns:a16="http://schemas.microsoft.com/office/drawing/2014/main" id="{7B0DC7F4-80B1-496A-8598-1FD7457734A8}"/>
              </a:ext>
            </a:extLst>
          </p:cNvPr>
          <p:cNvSpPr/>
          <p:nvPr/>
        </p:nvSpPr>
        <p:spPr>
          <a:xfrm>
            <a:off x="6914272" y="2682952"/>
            <a:ext cx="4417737" cy="2074331"/>
          </a:xfrm>
          <a:prstGeom prst="roundRect">
            <a:avLst/>
          </a:prstGeom>
          <a:solidFill>
            <a:srgbClr val="FFFAC2"/>
          </a:solidFill>
          <a:ln>
            <a:solidFill>
              <a:srgbClr val="FFF7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tờ tiền, cho biết:</a:t>
            </a: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Mệnh giá của tờ tiền.</a:t>
            </a:r>
          </a:p>
          <a:p>
            <a:pPr marL="342900" indent="-342900">
              <a:buFontTx/>
              <a:buChar char="-"/>
            </a:pPr>
            <a:r>
              <a:rPr lang="en-US"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 điểm (mặt trước, mặt sau) của tờ tiền.</a:t>
            </a:r>
            <a:endParaRPr lang="vi-VN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593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27977" y="1459800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5" name="Picture 6" descr="200 đồng (tiền Việt) – Wikipedia tiếng Việt">
            <a:extLst>
              <a:ext uri="{FF2B5EF4-FFF2-40B4-BE49-F238E27FC236}">
                <a16:creationId xmlns:a16="http://schemas.microsoft.com/office/drawing/2014/main" id="{7D02B30F-5C5F-4E25-B43D-4FE02058A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72" y="1766862"/>
            <a:ext cx="4175004" cy="2026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200 đồng (tiền Việt) – Wikipedia tiếng Việt">
            <a:extLst>
              <a:ext uri="{FF2B5EF4-FFF2-40B4-BE49-F238E27FC236}">
                <a16:creationId xmlns:a16="http://schemas.microsoft.com/office/drawing/2014/main" id="{D4CBDAFE-3F6C-4B0C-8AA3-202AEFFCF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1472" y="4064408"/>
            <a:ext cx="4175004" cy="202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5350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50837" y="1464899"/>
            <a:ext cx="10524565" cy="490215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F744AA1F-7CFB-4D5D-A462-13E6CD24C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4" y="1766862"/>
            <a:ext cx="4403392" cy="22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4846F5D-288B-48E5-8A86-6D004B1B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114" y="4066956"/>
            <a:ext cx="4403392" cy="2215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8891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 65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673697" y="1440388"/>
            <a:ext cx="10524565" cy="5168042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/>
          </a:p>
        </p:txBody>
      </p:sp>
      <p:sp>
        <p:nvSpPr>
          <p:cNvPr id="8" name="TextBox 1">
            <a:extLst>
              <a:ext uri="{FF2B5EF4-FFF2-40B4-BE49-F238E27FC236}">
                <a16:creationId xmlns:a16="http://schemas.microsoft.com/office/drawing/2014/main" id="{5C574FCF-A2AB-44AB-A81E-27D60C6C8C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78000" y="249570"/>
            <a:ext cx="683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latin typeface="HP001 4 hàng" panose="020B0603050302020204" pitchFamily="34" charset="0"/>
              </a:rPr>
              <a:t>   </a:t>
            </a:r>
            <a:r>
              <a:rPr lang="en-US" altLang="en-US" sz="2400" b="1" err="1">
                <a:latin typeface="HP001 4 hàng" panose="020B0603050302020204" pitchFamily="34" charset="0"/>
              </a:rPr>
              <a:t>Thứ</a:t>
            </a:r>
            <a:r>
              <a:rPr lang="en-US" altLang="en-US" sz="2400" b="1">
                <a:latin typeface="HP001 4 hàng" panose="020B0603050302020204" pitchFamily="34" charset="0"/>
              </a:rPr>
              <a:t> năm, </a:t>
            </a:r>
            <a:r>
              <a:rPr lang="en-US" altLang="en-US" sz="2400" b="1" err="1">
                <a:latin typeface="HP001 4 hàng" panose="020B0603050302020204" pitchFamily="34" charset="0"/>
              </a:rPr>
              <a:t>ngày</a:t>
            </a:r>
            <a:r>
              <a:rPr lang="en-US" altLang="en-US" sz="2400" b="1">
                <a:latin typeface="HP001 4 hàng" panose="020B0603050302020204" pitchFamily="34" charset="0"/>
              </a:rPr>
              <a:t> 24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tháng</a:t>
            </a:r>
            <a:r>
              <a:rPr lang="en-US" altLang="en-US" sz="2400" b="1" dirty="0">
                <a:latin typeface="HP001 4 hàng" panose="020B0603050302020204" pitchFamily="34" charset="0"/>
              </a:rPr>
              <a:t> 03 </a:t>
            </a:r>
            <a:r>
              <a:rPr lang="en-US" altLang="en-US" sz="2400" b="1" dirty="0" err="1">
                <a:latin typeface="HP001 4 hàng" panose="020B0603050302020204" pitchFamily="34" charset="0"/>
              </a:rPr>
              <a:t>năm</a:t>
            </a:r>
            <a:r>
              <a:rPr lang="en-US" altLang="en-US" sz="2400" b="1" dirty="0">
                <a:latin typeface="HP001 4 hàng" panose="020B0603050302020204" pitchFamily="34" charset="0"/>
              </a:rPr>
              <a:t> 2022 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CFD5C514-C435-447D-86B9-27F00AEDB1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8740" y="647761"/>
            <a:ext cx="112014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latin typeface="HP001 4 hàng" panose="020B0603050302020204" pitchFamily="34" charset="0"/>
              </a:rPr>
              <a:t> </a:t>
            </a:r>
            <a:r>
              <a:rPr lang="en-US" altLang="en-US" sz="2400" b="1" u="sng">
                <a:latin typeface="HP001 4 hàng" panose="020B0603050302020204" pitchFamily="34" charset="0"/>
              </a:rPr>
              <a:t>Toán</a:t>
            </a:r>
            <a:endParaRPr lang="en-US" altLang="en-US" sz="2400" b="1" u="sng" dirty="0">
              <a:latin typeface="HP001 4 hàng" panose="020B0603050302020204" pitchFamily="34" charset="0"/>
            </a:endParaRP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B14A995D-F3DF-4B08-9465-5F973D4CD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7930" y="1008216"/>
            <a:ext cx="60816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FF0000"/>
                </a:solidFill>
                <a:latin typeface="HP001 4 hàng" panose="020B0603050302020204" pitchFamily="34" charset="0"/>
              </a:rPr>
              <a:t>         Bài 56: Giới thiệu tiền Việt Nam</a:t>
            </a:r>
          </a:p>
        </p:txBody>
      </p:sp>
      <p:pic>
        <p:nvPicPr>
          <p:cNvPr id="13" name="Picture 8" descr="Một Nghìn Đồng - Home | Facebook">
            <a:extLst>
              <a:ext uri="{FF2B5EF4-FFF2-40B4-BE49-F238E27FC236}">
                <a16:creationId xmlns:a16="http://schemas.microsoft.com/office/drawing/2014/main" id="{946F0780-4D0E-4FC7-8145-B44142F98E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5569" y="4018947"/>
            <a:ext cx="4752858" cy="23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1DEF8E70-2D28-4390-B667-ECCF8471A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561556" y="1571052"/>
            <a:ext cx="4756871" cy="234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49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2839</TotalTime>
  <Words>562</Words>
  <Application>Microsoft Office PowerPoint</Application>
  <PresentationFormat>Màn hình rộng</PresentationFormat>
  <Paragraphs>103</Paragraphs>
  <Slides>20</Slides>
  <Notes>7</Notes>
  <HiddenSlides>0</HiddenSlides>
  <MMClips>1</MMClips>
  <ScaleCrop>false</ScaleCrop>
  <HeadingPairs>
    <vt:vector size="8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Máy chủ nhúng OLE</vt:lpstr>
      </vt:variant>
      <vt:variant>
        <vt:i4>1</vt:i4>
      </vt:variant>
      <vt:variant>
        <vt:lpstr>Tiêu đề Bản chiếu</vt:lpstr>
      </vt:variant>
      <vt:variant>
        <vt:i4>20</vt:i4>
      </vt:variant>
    </vt:vector>
  </HeadingPairs>
  <TitlesOfParts>
    <vt:vector size="27" baseType="lpstr">
      <vt:lpstr>Arial</vt:lpstr>
      <vt:lpstr>Calibri</vt:lpstr>
      <vt:lpstr>HP001 4 hàng</vt:lpstr>
      <vt:lpstr>Times New Roman</vt:lpstr>
      <vt:lpstr>UTM Cookies</vt:lpstr>
      <vt:lpstr>Office Theme</vt:lpstr>
      <vt:lpstr>Bitmap Image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Thanh Hằng (ADAS – GV)</dc:creator>
  <cp:lastModifiedBy>Nguyễn Dương</cp:lastModifiedBy>
  <cp:revision>274</cp:revision>
  <dcterms:created xsi:type="dcterms:W3CDTF">2021-06-02T01:34:28Z</dcterms:created>
  <dcterms:modified xsi:type="dcterms:W3CDTF">2022-03-24T06:07:27Z</dcterms:modified>
</cp:coreProperties>
</file>