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2" r:id="rId4"/>
    <p:sldId id="264" r:id="rId5"/>
    <p:sldId id="259" r:id="rId6"/>
    <p:sldId id="260" r:id="rId7"/>
    <p:sldId id="261" r:id="rId8"/>
    <p:sldId id="270" r:id="rId9"/>
    <p:sldId id="263" r:id="rId10"/>
    <p:sldId id="272" r:id="rId11"/>
    <p:sldId id="273" r:id="rId12"/>
    <p:sldId id="271" r:id="rId13"/>
    <p:sldId id="274" r:id="rId14"/>
    <p:sldId id="275" r:id="rId15"/>
    <p:sldId id="276" r:id="rId16"/>
    <p:sldId id="265" r:id="rId17"/>
    <p:sldId id="266" r:id="rId18"/>
    <p:sldId id="267" r:id="rId19"/>
    <p:sldId id="268" r:id="rId20"/>
  </p:sldIdLst>
  <p:sldSz cx="18288000" cy="10287000"/>
  <p:notesSz cx="6858000" cy="9144000"/>
  <p:embeddedFontLst>
    <p:embeddedFont>
      <p:font typeface="Calibri"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6" d="100"/>
          <a:sy n="26" d="100"/>
        </p:scale>
        <p:origin x="-189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9.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7.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1.sv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image" Target="../media/image1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49.svg"/><Relationship Id="rId4" Type="http://schemas.openxmlformats.org/officeDocument/2006/relationships/image" Target="../media/image35.sv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28.png"/><Relationship Id="rId4" Type="http://schemas.openxmlformats.org/officeDocument/2006/relationships/image" Target="../media/image35.svg"/><Relationship Id="rId9" Type="http://schemas.openxmlformats.org/officeDocument/2006/relationships/image" Target="../media/image49.sv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29.png"/><Relationship Id="rId4" Type="http://schemas.openxmlformats.org/officeDocument/2006/relationships/image" Target="../media/image35.svg"/><Relationship Id="rId9" Type="http://schemas.openxmlformats.org/officeDocument/2006/relationships/image" Target="../media/image49.sv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30.png"/><Relationship Id="rId4" Type="http://schemas.openxmlformats.org/officeDocument/2006/relationships/image" Target="../media/image35.svg"/><Relationship Id="rId9" Type="http://schemas.openxmlformats.org/officeDocument/2006/relationships/image" Target="../media/image49.sv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31.png"/><Relationship Id="rId4" Type="http://schemas.openxmlformats.org/officeDocument/2006/relationships/image" Target="../media/image35.svg"/><Relationship Id="rId9" Type="http://schemas.openxmlformats.org/officeDocument/2006/relationships/image" Target="../media/image49.sv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5.svg"/><Relationship Id="rId9" Type="http://schemas.openxmlformats.org/officeDocument/2006/relationships/image" Target="../media/image49.svg"/></Relationships>
</file>

<file path=ppt/slides/_rels/slide1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60.svg"/><Relationship Id="rId5" Type="http://schemas.openxmlformats.org/officeDocument/2006/relationships/image" Target="../media/image7.png"/><Relationship Id="rId10" Type="http://schemas.openxmlformats.org/officeDocument/2006/relationships/image" Target="../media/image33.png"/><Relationship Id="rId4" Type="http://schemas.openxmlformats.org/officeDocument/2006/relationships/image" Target="../media/image7.sv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7.png"/><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8.png"/><Relationship Id="rId7" Type="http://schemas.openxmlformats.org/officeDocument/2006/relationships/image" Target="../media/image2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2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1.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24.svg"/><Relationship Id="rId9" Type="http://schemas.openxmlformats.org/officeDocument/2006/relationships/image" Target="../media/image29.svg"/></Relationships>
</file>

<file path=ppt/slides/_rels/slide3.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image" Target="../media/image5.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37.svg"/><Relationship Id="rId4" Type="http://schemas.openxmlformats.org/officeDocument/2006/relationships/image" Target="../media/image24.svg"/><Relationship Id="rId9" Type="http://schemas.openxmlformats.org/officeDocument/2006/relationships/image" Target="../media/image15.png"/><Relationship Id="rId14" Type="http://schemas.openxmlformats.org/officeDocument/2006/relationships/image" Target="../media/image39.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1.svg"/><Relationship Id="rId5" Type="http://schemas.openxmlformats.org/officeDocument/2006/relationships/image" Target="../media/image17.sv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27.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20.png"/><Relationship Id="rId4" Type="http://schemas.openxmlformats.org/officeDocument/2006/relationships/image" Target="../media/image17.svg"/><Relationship Id="rId9" Type="http://schemas.openxmlformats.org/officeDocument/2006/relationships/image" Target="../media/image41.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23.png"/><Relationship Id="rId4" Type="http://schemas.openxmlformats.org/officeDocument/2006/relationships/image" Target="../media/image7.svg"/><Relationship Id="rId9" Type="http://schemas.openxmlformats.org/officeDocument/2006/relationships/image" Target="../media/image46.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9.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49.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2.svg"/><Relationship Id="rId5" Type="http://schemas.openxmlformats.org/officeDocument/2006/relationships/image" Target="../media/image2.png"/><Relationship Id="rId10" Type="http://schemas.openxmlformats.org/officeDocument/2006/relationships/image" Target="../media/image26.png"/><Relationship Id="rId4" Type="http://schemas.openxmlformats.org/officeDocument/2006/relationships/image" Target="../media/image35.svg"/><Relationship Id="rId9"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638" t="9045" r="6281" b="21964"/>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rot="-8515638">
            <a:off x="12813454" y="-5257327"/>
            <a:ext cx="6625056" cy="778273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880414" y="-1435485"/>
            <a:ext cx="8347808" cy="6101489"/>
          </a:xfrm>
          <a:prstGeom prst="rect">
            <a:avLst/>
          </a:prstGeom>
        </p:spPr>
      </p:pic>
      <p:pic>
        <p:nvPicPr>
          <p:cNvPr id="11" name="Picture 11"/>
          <p:cNvPicPr>
            <a:picLocks noChangeAspect="1"/>
          </p:cNvPicPr>
          <p:nvPr/>
        </p:nvPicPr>
        <p:blipFill>
          <a:blip r:embed="rId3"/>
          <a:srcRect/>
          <a:stretch>
            <a:fillRect/>
          </a:stretch>
        </p:blipFill>
        <p:spPr>
          <a:xfrm rot="-3379501">
            <a:off x="-3158804" y="7320666"/>
            <a:ext cx="7005447" cy="8229600"/>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85436" y="1188746"/>
            <a:ext cx="1839857" cy="853025"/>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08623">
            <a:off x="11664345" y="246845"/>
            <a:ext cx="1407081" cy="1460178"/>
          </a:xfrm>
          <a:prstGeom prst="rect">
            <a:avLst/>
          </a:prstGeom>
        </p:spPr>
      </p:pic>
      <p:pic>
        <p:nvPicPr>
          <p:cNvPr id="31" name="Picture 30">
            <a:extLst>
              <a:ext uri="{FF2B5EF4-FFF2-40B4-BE49-F238E27FC236}">
                <a16:creationId xmlns:a16="http://schemas.microsoft.com/office/drawing/2014/main" xmlns="" id="{A903345B-2EC4-4A0F-B70B-8CCF3C885CF4}"/>
              </a:ext>
            </a:extLst>
          </p:cNvPr>
          <p:cNvPicPr>
            <a:picLocks noChangeAspect="1"/>
          </p:cNvPicPr>
          <p:nvPr/>
        </p:nvPicPr>
        <p:blipFill rotWithShape="1">
          <a:blip r:embed="rId10"/>
          <a:srcRect l="20132" t="13269" r="8419" b="18311"/>
          <a:stretch/>
        </p:blipFill>
        <p:spPr>
          <a:xfrm>
            <a:off x="215634" y="488467"/>
            <a:ext cx="17856732" cy="93100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299"/>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3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638" t="9045" r="6281" b="21964"/>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02108">
            <a:off x="-4117415" y="-3346336"/>
            <a:ext cx="8234830" cy="6692671"/>
          </a:xfrm>
          <a:prstGeom prst="rect">
            <a:avLst/>
          </a:prstGeom>
        </p:spPr>
      </p:pic>
      <p:pic>
        <p:nvPicPr>
          <p:cNvPr id="6" name="Picture 6"/>
          <p:cNvPicPr>
            <a:picLocks noChangeAspect="1"/>
          </p:cNvPicPr>
          <p:nvPr/>
        </p:nvPicPr>
        <p:blipFill>
          <a:blip r:embed="rId5"/>
          <a:srcRect/>
          <a:stretch>
            <a:fillRect/>
          </a:stretch>
        </p:blipFill>
        <p:spPr>
          <a:xfrm rot="-4699366">
            <a:off x="-3642658" y="8198889"/>
            <a:ext cx="9342716" cy="10975290"/>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732919">
            <a:off x="15311730" y="-3050745"/>
            <a:ext cx="8347808" cy="6101489"/>
          </a:xfrm>
          <a:prstGeom prst="rect">
            <a:avLst/>
          </a:prstGeom>
        </p:spPr>
      </p:pic>
      <p:sp>
        <p:nvSpPr>
          <p:cNvPr id="18" name="Rectangle: Rounded Corners 17">
            <a:extLst>
              <a:ext uri="{FF2B5EF4-FFF2-40B4-BE49-F238E27FC236}">
                <a16:creationId xmlns:a16="http://schemas.microsoft.com/office/drawing/2014/main" xmlns="" id="{D7B3A25C-FCA1-4BBD-854D-2C42E8DDB288}"/>
              </a:ext>
            </a:extLst>
          </p:cNvPr>
          <p:cNvSpPr/>
          <p:nvPr/>
        </p:nvSpPr>
        <p:spPr>
          <a:xfrm>
            <a:off x="4759788" y="800100"/>
            <a:ext cx="8768423" cy="162256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solidFill>
                  <a:schemeClr val="tx1"/>
                </a:solidFill>
                <a:latin typeface="Arial" panose="020B0604020202020204" pitchFamily="34" charset="0"/>
                <a:cs typeface="Arial" panose="020B0604020202020204" pitchFamily="34" charset="0"/>
              </a:rPr>
              <a:t>2. TRẢ LỜI CÂU HỎI</a:t>
            </a:r>
          </a:p>
        </p:txBody>
      </p:sp>
      <p:sp>
        <p:nvSpPr>
          <p:cNvPr id="19" name="Flowchart: Terminator 18">
            <a:extLst>
              <a:ext uri="{FF2B5EF4-FFF2-40B4-BE49-F238E27FC236}">
                <a16:creationId xmlns:a16="http://schemas.microsoft.com/office/drawing/2014/main" xmlns="" id="{73F20A04-CF4A-419E-9B0D-5FE212210A90}"/>
              </a:ext>
            </a:extLst>
          </p:cNvPr>
          <p:cNvSpPr/>
          <p:nvPr/>
        </p:nvSpPr>
        <p:spPr>
          <a:xfrm>
            <a:off x="2209799" y="2984106"/>
            <a:ext cx="13868400" cy="1219200"/>
          </a:xfrm>
          <a:prstGeom prst="flowChartTerminato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2: Những thư viện sau được đặt ở đâu?</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377E6C7A-B1FA-48EC-B1DC-0EAE9CE55D07}"/>
              </a:ext>
            </a:extLst>
          </p:cNvPr>
          <p:cNvPicPr>
            <a:picLocks noChangeAspect="1"/>
          </p:cNvPicPr>
          <p:nvPr/>
        </p:nvPicPr>
        <p:blipFill rotWithShape="1">
          <a:blip r:embed="rId8"/>
          <a:srcRect l="8419" t="30196" r="7564" b="29011"/>
          <a:stretch/>
        </p:blipFill>
        <p:spPr>
          <a:xfrm>
            <a:off x="981920" y="4942668"/>
            <a:ext cx="16324157" cy="4456087"/>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343909">
            <a:off x="16942457" y="8457391"/>
            <a:ext cx="2155550" cy="1994863"/>
          </a:xfrm>
          <a:prstGeom prst="rect">
            <a:avLst/>
          </a:prstGeom>
        </p:spPr>
      </p:pic>
    </p:spTree>
    <p:extLst>
      <p:ext uri="{BB962C8B-B14F-4D97-AF65-F5344CB8AC3E}">
        <p14:creationId xmlns:p14="http://schemas.microsoft.com/office/powerpoint/2010/main" val="3076662516"/>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3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
                                        <p:tgtEl>
                                          <p:spTgt spid="5"/>
                                        </p:tgtEl>
                                      </p:cBhvr>
                                    </p:animEffect>
                                    <p:anim calcmode="lin" valueType="num">
                                      <p:cBhvr>
                                        <p:cTn id="13" dur="300" fill="hold"/>
                                        <p:tgtEl>
                                          <p:spTgt spid="5"/>
                                        </p:tgtEl>
                                        <p:attrNameLst>
                                          <p:attrName>ppt_x</p:attrName>
                                        </p:attrNameLst>
                                      </p:cBhvr>
                                      <p:tavLst>
                                        <p:tav tm="0">
                                          <p:val>
                                            <p:strVal val="#ppt_x"/>
                                          </p:val>
                                        </p:tav>
                                        <p:tav tm="100000">
                                          <p:val>
                                            <p:strVal val="#ppt_x"/>
                                          </p:val>
                                        </p:tav>
                                      </p:tavLst>
                                    </p:anim>
                                    <p:anim calcmode="lin" valueType="num">
                                      <p:cBhvr>
                                        <p:cTn id="14" dur="3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638" t="9045" r="6281" b="21964"/>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02108">
            <a:off x="-4117415" y="-3346336"/>
            <a:ext cx="8234830" cy="6692671"/>
          </a:xfrm>
          <a:prstGeom prst="rect">
            <a:avLst/>
          </a:prstGeom>
        </p:spPr>
      </p:pic>
      <p:pic>
        <p:nvPicPr>
          <p:cNvPr id="6" name="Picture 6"/>
          <p:cNvPicPr>
            <a:picLocks noChangeAspect="1"/>
          </p:cNvPicPr>
          <p:nvPr/>
        </p:nvPicPr>
        <p:blipFill>
          <a:blip r:embed="rId5"/>
          <a:srcRect/>
          <a:stretch>
            <a:fillRect/>
          </a:stretch>
        </p:blipFill>
        <p:spPr>
          <a:xfrm rot="-4699366">
            <a:off x="-3951840" y="8354023"/>
            <a:ext cx="9342716" cy="10975290"/>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732919">
            <a:off x="15311730" y="-3050745"/>
            <a:ext cx="8347808" cy="6101489"/>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43909">
            <a:off x="16942457" y="8457391"/>
            <a:ext cx="2155550" cy="1994863"/>
          </a:xfrm>
          <a:prstGeom prst="rect">
            <a:avLst/>
          </a:prstGeom>
        </p:spPr>
      </p:pic>
      <p:sp>
        <p:nvSpPr>
          <p:cNvPr id="18" name="Rectangle: Rounded Corners 17">
            <a:extLst>
              <a:ext uri="{FF2B5EF4-FFF2-40B4-BE49-F238E27FC236}">
                <a16:creationId xmlns:a16="http://schemas.microsoft.com/office/drawing/2014/main" xmlns="" id="{D7B3A25C-FCA1-4BBD-854D-2C42E8DDB288}"/>
              </a:ext>
            </a:extLst>
          </p:cNvPr>
          <p:cNvSpPr/>
          <p:nvPr/>
        </p:nvSpPr>
        <p:spPr>
          <a:xfrm>
            <a:off x="4759788" y="800100"/>
            <a:ext cx="8768423" cy="162256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solidFill>
                  <a:schemeClr val="tx1"/>
                </a:solidFill>
                <a:latin typeface="Arial" panose="020B0604020202020204" pitchFamily="34" charset="0"/>
                <a:cs typeface="Arial" panose="020B0604020202020204" pitchFamily="34" charset="0"/>
              </a:rPr>
              <a:t>2. TRẢ LỜI CÂU HỎI</a:t>
            </a:r>
          </a:p>
        </p:txBody>
      </p:sp>
      <p:sp>
        <p:nvSpPr>
          <p:cNvPr id="19" name="Flowchart: Terminator 18">
            <a:extLst>
              <a:ext uri="{FF2B5EF4-FFF2-40B4-BE49-F238E27FC236}">
                <a16:creationId xmlns:a16="http://schemas.microsoft.com/office/drawing/2014/main" xmlns="" id="{73F20A04-CF4A-419E-9B0D-5FE212210A90}"/>
              </a:ext>
            </a:extLst>
          </p:cNvPr>
          <p:cNvSpPr/>
          <p:nvPr/>
        </p:nvSpPr>
        <p:spPr>
          <a:xfrm>
            <a:off x="2209799" y="2984106"/>
            <a:ext cx="13868400" cy="1219200"/>
          </a:xfrm>
          <a:prstGeom prst="flowChartTerminato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2: Những thư viện sau được đặt ở đâu?</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C638D7ED-3037-463D-9533-68FF39F021B4}"/>
              </a:ext>
            </a:extLst>
          </p:cNvPr>
          <p:cNvPicPr>
            <a:picLocks noChangeAspect="1"/>
          </p:cNvPicPr>
          <p:nvPr/>
        </p:nvPicPr>
        <p:blipFill>
          <a:blip r:embed="rId10"/>
          <a:stretch>
            <a:fillRect/>
          </a:stretch>
        </p:blipFill>
        <p:spPr>
          <a:xfrm>
            <a:off x="1590483" y="4461509"/>
            <a:ext cx="15107029" cy="5825491"/>
          </a:xfrm>
          <a:prstGeom prst="rect">
            <a:avLst/>
          </a:prstGeom>
        </p:spPr>
      </p:pic>
      <p:sp>
        <p:nvSpPr>
          <p:cNvPr id="11" name="TextBox 10">
            <a:extLst>
              <a:ext uri="{FF2B5EF4-FFF2-40B4-BE49-F238E27FC236}">
                <a16:creationId xmlns:a16="http://schemas.microsoft.com/office/drawing/2014/main" xmlns="" id="{83F40326-E8BF-4D6B-9278-D423770BCBCF}"/>
              </a:ext>
            </a:extLst>
          </p:cNvPr>
          <p:cNvSpPr txBox="1"/>
          <p:nvPr/>
        </p:nvSpPr>
        <p:spPr>
          <a:xfrm>
            <a:off x="2027869" y="4764744"/>
            <a:ext cx="14232256" cy="4478021"/>
          </a:xfrm>
          <a:prstGeom prst="rect">
            <a:avLst/>
          </a:prstGeom>
          <a:noFill/>
        </p:spPr>
        <p:txBody>
          <a:bodyPr wrap="square">
            <a:spAutoFit/>
          </a:bodyPr>
          <a:lstStyle/>
          <a:p>
            <a:pPr algn="just">
              <a:lnSpc>
                <a:spcPct val="150000"/>
              </a:lnSpc>
              <a:spcBef>
                <a:spcPts val="700"/>
              </a:spcBef>
              <a:spcAft>
                <a:spcPts val="700"/>
              </a:spcAft>
            </a:pP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Thư viện Ha-pô của Đức - đặt trên một con tàu biển.</a:t>
            </a:r>
            <a:endParaRPr lang="en-US" sz="45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700"/>
              </a:spcBef>
              <a:spcAft>
                <a:spcPts val="700"/>
              </a:spcAft>
            </a:pP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Nhiều thư viện ở Phần Lan - đặt trên những chiếc xe buýt cũ.</a:t>
            </a:r>
            <a:endParaRPr lang="en-US" sz="45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700"/>
              </a:spcBef>
              <a:spcAft>
                <a:spcPts val="700"/>
              </a:spcAft>
            </a:pP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Một thư viện ở Châu Phi - đặt trên lưng lạc đà.</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66748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3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3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3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638" t="9045" r="6281" b="21964"/>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02108">
            <a:off x="-4117415" y="-3346336"/>
            <a:ext cx="8234830" cy="6692671"/>
          </a:xfrm>
          <a:prstGeom prst="rect">
            <a:avLst/>
          </a:prstGeom>
        </p:spPr>
      </p:pic>
      <p:pic>
        <p:nvPicPr>
          <p:cNvPr id="6" name="Picture 6"/>
          <p:cNvPicPr>
            <a:picLocks noChangeAspect="1"/>
          </p:cNvPicPr>
          <p:nvPr/>
        </p:nvPicPr>
        <p:blipFill>
          <a:blip r:embed="rId5"/>
          <a:srcRect/>
          <a:stretch>
            <a:fillRect/>
          </a:stretch>
        </p:blipFill>
        <p:spPr>
          <a:xfrm rot="-4699366">
            <a:off x="-3642658" y="8198889"/>
            <a:ext cx="9342716" cy="10975290"/>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732919">
            <a:off x="15311730" y="-3050745"/>
            <a:ext cx="8347808" cy="6101489"/>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43909">
            <a:off x="16942457" y="8457391"/>
            <a:ext cx="2155550" cy="1994863"/>
          </a:xfrm>
          <a:prstGeom prst="rect">
            <a:avLst/>
          </a:prstGeom>
        </p:spPr>
      </p:pic>
      <p:sp>
        <p:nvSpPr>
          <p:cNvPr id="18" name="Rectangle: Rounded Corners 17">
            <a:extLst>
              <a:ext uri="{FF2B5EF4-FFF2-40B4-BE49-F238E27FC236}">
                <a16:creationId xmlns:a16="http://schemas.microsoft.com/office/drawing/2014/main" xmlns="" id="{D7B3A25C-FCA1-4BBD-854D-2C42E8DDB288}"/>
              </a:ext>
            </a:extLst>
          </p:cNvPr>
          <p:cNvSpPr/>
          <p:nvPr/>
        </p:nvSpPr>
        <p:spPr>
          <a:xfrm>
            <a:off x="4759788" y="800100"/>
            <a:ext cx="8768423" cy="162256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solidFill>
                  <a:schemeClr val="tx1"/>
                </a:solidFill>
                <a:latin typeface="Arial" panose="020B0604020202020204" pitchFamily="34" charset="0"/>
                <a:cs typeface="Arial" panose="020B0604020202020204" pitchFamily="34" charset="0"/>
              </a:rPr>
              <a:t>2. TRẢ LỜI CÂU HỎI</a:t>
            </a:r>
          </a:p>
        </p:txBody>
      </p:sp>
      <p:sp>
        <p:nvSpPr>
          <p:cNvPr id="19" name="Flowchart: Terminator 18">
            <a:extLst>
              <a:ext uri="{FF2B5EF4-FFF2-40B4-BE49-F238E27FC236}">
                <a16:creationId xmlns:a16="http://schemas.microsoft.com/office/drawing/2014/main" xmlns="" id="{73F20A04-CF4A-419E-9B0D-5FE212210A90}"/>
              </a:ext>
            </a:extLst>
          </p:cNvPr>
          <p:cNvSpPr/>
          <p:nvPr/>
        </p:nvSpPr>
        <p:spPr>
          <a:xfrm>
            <a:off x="2209799" y="2984105"/>
            <a:ext cx="13868400" cy="1612063"/>
          </a:xfrm>
          <a:prstGeom prst="flowChartTerminato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3: Vì sao các thư viện kể trên được gọi là “thư viện biết đi”?</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82DAF897-AD02-429F-B635-D972D0FFDE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2689" y="4885782"/>
            <a:ext cx="4457702" cy="4996027"/>
          </a:xfrm>
          <a:prstGeom prst="rect">
            <a:avLst/>
          </a:prstGeom>
        </p:spPr>
      </p:pic>
      <p:sp>
        <p:nvSpPr>
          <p:cNvPr id="7" name="Rectangle: Rounded Corners 6">
            <a:extLst>
              <a:ext uri="{FF2B5EF4-FFF2-40B4-BE49-F238E27FC236}">
                <a16:creationId xmlns:a16="http://schemas.microsoft.com/office/drawing/2014/main" xmlns="" id="{24E52CC0-AED9-42C4-9EA6-C96793AF0783}"/>
              </a:ext>
            </a:extLst>
          </p:cNvPr>
          <p:cNvSpPr/>
          <p:nvPr/>
        </p:nvSpPr>
        <p:spPr>
          <a:xfrm>
            <a:off x="5562600" y="5213540"/>
            <a:ext cx="11463688" cy="4456088"/>
          </a:xfrm>
          <a:prstGeom prst="roundRect">
            <a:avLst/>
          </a:prstGeom>
          <a:solidFill>
            <a:schemeClr val="accent5">
              <a:lumMod val="7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4500" dirty="0">
                <a:solidFill>
                  <a:schemeClr val="bg1"/>
                </a:solidFill>
                <a:effectLst/>
                <a:latin typeface="Arial" panose="020B0604020202020204" pitchFamily="34" charset="0"/>
                <a:ea typeface="Calibri" panose="020F0502020204030204" pitchFamily="34" charset="0"/>
                <a:cs typeface="Arial" panose="020B0604020202020204" pitchFamily="34" charset="0"/>
              </a:rPr>
              <a:t>Thư viện nằm trên con tàu khổng lồ có thể chở được 500 hành khách và đã từng đi qua 45 nước trên thế giới.</a:t>
            </a:r>
            <a:endParaRPr lang="en-US" sz="4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2336253"/>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3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638" t="9045" r="6281" b="21964"/>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02108">
            <a:off x="-4117415" y="-3346336"/>
            <a:ext cx="8234830" cy="6692671"/>
          </a:xfrm>
          <a:prstGeom prst="rect">
            <a:avLst/>
          </a:prstGeom>
        </p:spPr>
      </p:pic>
      <p:pic>
        <p:nvPicPr>
          <p:cNvPr id="6" name="Picture 6"/>
          <p:cNvPicPr>
            <a:picLocks noChangeAspect="1"/>
          </p:cNvPicPr>
          <p:nvPr/>
        </p:nvPicPr>
        <p:blipFill>
          <a:blip r:embed="rId5"/>
          <a:srcRect/>
          <a:stretch>
            <a:fillRect/>
          </a:stretch>
        </p:blipFill>
        <p:spPr>
          <a:xfrm rot="-4699366">
            <a:off x="-3642658" y="8198889"/>
            <a:ext cx="9342716" cy="10975290"/>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732919">
            <a:off x="15311730" y="-3050745"/>
            <a:ext cx="8347808" cy="6101489"/>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43909">
            <a:off x="16942457" y="8457391"/>
            <a:ext cx="2155550" cy="1994863"/>
          </a:xfrm>
          <a:prstGeom prst="rect">
            <a:avLst/>
          </a:prstGeom>
        </p:spPr>
      </p:pic>
      <p:sp>
        <p:nvSpPr>
          <p:cNvPr id="18" name="Rectangle: Rounded Corners 17">
            <a:extLst>
              <a:ext uri="{FF2B5EF4-FFF2-40B4-BE49-F238E27FC236}">
                <a16:creationId xmlns:a16="http://schemas.microsoft.com/office/drawing/2014/main" xmlns="" id="{D7B3A25C-FCA1-4BBD-854D-2C42E8DDB288}"/>
              </a:ext>
            </a:extLst>
          </p:cNvPr>
          <p:cNvSpPr/>
          <p:nvPr/>
        </p:nvSpPr>
        <p:spPr>
          <a:xfrm>
            <a:off x="4759788" y="800100"/>
            <a:ext cx="8768423" cy="162256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solidFill>
                  <a:schemeClr val="tx1"/>
                </a:solidFill>
                <a:latin typeface="Arial" panose="020B0604020202020204" pitchFamily="34" charset="0"/>
                <a:cs typeface="Arial" panose="020B0604020202020204" pitchFamily="34" charset="0"/>
              </a:rPr>
              <a:t>2. TRẢ LỜI CÂU HỎI</a:t>
            </a:r>
          </a:p>
        </p:txBody>
      </p:sp>
      <p:sp>
        <p:nvSpPr>
          <p:cNvPr id="19" name="Flowchart: Terminator 18">
            <a:extLst>
              <a:ext uri="{FF2B5EF4-FFF2-40B4-BE49-F238E27FC236}">
                <a16:creationId xmlns:a16="http://schemas.microsoft.com/office/drawing/2014/main" xmlns="" id="{73F20A04-CF4A-419E-9B0D-5FE212210A90}"/>
              </a:ext>
            </a:extLst>
          </p:cNvPr>
          <p:cNvSpPr/>
          <p:nvPr/>
        </p:nvSpPr>
        <p:spPr>
          <a:xfrm>
            <a:off x="2209799" y="2984105"/>
            <a:ext cx="13868400" cy="1612063"/>
          </a:xfrm>
          <a:prstGeom prst="flowChartTerminato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3: Vì sao các thư viện kể trên được gọi là “thư viện biết đi”?</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xmlns="" id="{24E52CC0-AED9-42C4-9EA6-C96793AF0783}"/>
              </a:ext>
            </a:extLst>
          </p:cNvPr>
          <p:cNvSpPr/>
          <p:nvPr/>
        </p:nvSpPr>
        <p:spPr>
          <a:xfrm>
            <a:off x="7144147" y="5269477"/>
            <a:ext cx="10615070" cy="4456088"/>
          </a:xfrm>
          <a:prstGeom prst="roundRect">
            <a:avLst/>
          </a:prstGeom>
          <a:solidFill>
            <a:schemeClr val="accent5">
              <a:lumMod val="7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700"/>
              </a:spcBef>
              <a:spcAft>
                <a:spcPts val="700"/>
              </a:spcAft>
            </a:pPr>
            <a:r>
              <a:rPr lang="nl-NL" sz="4500" dirty="0">
                <a:solidFill>
                  <a:schemeClr val="bg1"/>
                </a:solidFill>
                <a:effectLst/>
                <a:latin typeface="Arial" panose="020B0604020202020204" pitchFamily="34" charset="0"/>
                <a:ea typeface="Calibri" panose="020F0502020204030204" pitchFamily="34" charset="0"/>
                <a:cs typeface="Arial" panose="020B0604020202020204" pitchFamily="34" charset="0"/>
              </a:rPr>
              <a:t>Thư viện nằm trên những chiếc xe buýt cũ thì chạy khắp các thành phố lớn.</a:t>
            </a:r>
            <a:endParaRPr lang="en-US" sz="4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C9FBBD10-E22D-4E34-92C9-6ED0EB525B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05" y="5016384"/>
            <a:ext cx="6939484" cy="5123991"/>
          </a:xfrm>
          <a:prstGeom prst="rect">
            <a:avLst/>
          </a:prstGeom>
        </p:spPr>
      </p:pic>
    </p:spTree>
    <p:extLst>
      <p:ext uri="{BB962C8B-B14F-4D97-AF65-F5344CB8AC3E}">
        <p14:creationId xmlns:p14="http://schemas.microsoft.com/office/powerpoint/2010/main" val="260334797"/>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638" t="9045" r="6281" b="21964"/>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02108">
            <a:off x="-4117415" y="-3346336"/>
            <a:ext cx="8234830" cy="6692671"/>
          </a:xfrm>
          <a:prstGeom prst="rect">
            <a:avLst/>
          </a:prstGeom>
        </p:spPr>
      </p:pic>
      <p:pic>
        <p:nvPicPr>
          <p:cNvPr id="6" name="Picture 6"/>
          <p:cNvPicPr>
            <a:picLocks noChangeAspect="1"/>
          </p:cNvPicPr>
          <p:nvPr/>
        </p:nvPicPr>
        <p:blipFill>
          <a:blip r:embed="rId5"/>
          <a:srcRect/>
          <a:stretch>
            <a:fillRect/>
          </a:stretch>
        </p:blipFill>
        <p:spPr>
          <a:xfrm rot="-4699366">
            <a:off x="-3642658" y="8198889"/>
            <a:ext cx="9342716" cy="10975290"/>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732919">
            <a:off x="15311730" y="-3050745"/>
            <a:ext cx="8347808" cy="6101489"/>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43909">
            <a:off x="16942457" y="8457391"/>
            <a:ext cx="2155550" cy="1994863"/>
          </a:xfrm>
          <a:prstGeom prst="rect">
            <a:avLst/>
          </a:prstGeom>
        </p:spPr>
      </p:pic>
      <p:sp>
        <p:nvSpPr>
          <p:cNvPr id="18" name="Rectangle: Rounded Corners 17">
            <a:extLst>
              <a:ext uri="{FF2B5EF4-FFF2-40B4-BE49-F238E27FC236}">
                <a16:creationId xmlns:a16="http://schemas.microsoft.com/office/drawing/2014/main" xmlns="" id="{D7B3A25C-FCA1-4BBD-854D-2C42E8DDB288}"/>
              </a:ext>
            </a:extLst>
          </p:cNvPr>
          <p:cNvSpPr/>
          <p:nvPr/>
        </p:nvSpPr>
        <p:spPr>
          <a:xfrm>
            <a:off x="4759788" y="800100"/>
            <a:ext cx="8768423" cy="162256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solidFill>
                  <a:schemeClr val="tx1"/>
                </a:solidFill>
                <a:latin typeface="Arial" panose="020B0604020202020204" pitchFamily="34" charset="0"/>
                <a:cs typeface="Arial" panose="020B0604020202020204" pitchFamily="34" charset="0"/>
              </a:rPr>
              <a:t>2. TRẢ LỜI CÂU HỎI</a:t>
            </a:r>
          </a:p>
        </p:txBody>
      </p:sp>
      <p:sp>
        <p:nvSpPr>
          <p:cNvPr id="19" name="Flowchart: Terminator 18">
            <a:extLst>
              <a:ext uri="{FF2B5EF4-FFF2-40B4-BE49-F238E27FC236}">
                <a16:creationId xmlns:a16="http://schemas.microsoft.com/office/drawing/2014/main" xmlns="" id="{73F20A04-CF4A-419E-9B0D-5FE212210A90}"/>
              </a:ext>
            </a:extLst>
          </p:cNvPr>
          <p:cNvSpPr/>
          <p:nvPr/>
        </p:nvSpPr>
        <p:spPr>
          <a:xfrm>
            <a:off x="2209799" y="2984105"/>
            <a:ext cx="13868400" cy="1612063"/>
          </a:xfrm>
          <a:prstGeom prst="flowChartTerminato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3: Vì sao các thư viện kể trên được gọi là “thư viện biết đi”?</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xmlns="" id="{24E52CC0-AED9-42C4-9EA6-C96793AF0783}"/>
              </a:ext>
            </a:extLst>
          </p:cNvPr>
          <p:cNvSpPr/>
          <p:nvPr/>
        </p:nvSpPr>
        <p:spPr>
          <a:xfrm>
            <a:off x="6477000" y="5213540"/>
            <a:ext cx="10549288" cy="4456088"/>
          </a:xfrm>
          <a:prstGeom prst="roundRect">
            <a:avLst/>
          </a:prstGeom>
          <a:solidFill>
            <a:schemeClr val="accent5">
              <a:lumMod val="7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700"/>
              </a:spcBef>
              <a:spcAft>
                <a:spcPts val="700"/>
              </a:spcAft>
            </a:pPr>
            <a:r>
              <a:rPr lang="nl-NL" sz="4500" dirty="0">
                <a:solidFill>
                  <a:schemeClr val="bg1"/>
                </a:solidFill>
                <a:effectLst/>
                <a:latin typeface="Arial" panose="020B0604020202020204" pitchFamily="34" charset="0"/>
                <a:ea typeface="Calibri" panose="020F0502020204030204" pitchFamily="34" charset="0"/>
                <a:cs typeface="Arial" panose="020B0604020202020204" pitchFamily="34" charset="0"/>
              </a:rPr>
              <a:t>Thư viện đặt trên lưng lạc đà thì có thể băng qua sa mạc đến với người đọc.</a:t>
            </a:r>
            <a:endParaRPr lang="en-US" sz="4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E3591FC7-3024-4FF2-A559-42B1CAC237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214" y="4793320"/>
            <a:ext cx="7771428" cy="5180952"/>
          </a:xfrm>
          <a:prstGeom prst="rect">
            <a:avLst/>
          </a:prstGeom>
        </p:spPr>
      </p:pic>
    </p:spTree>
    <p:extLst>
      <p:ext uri="{BB962C8B-B14F-4D97-AF65-F5344CB8AC3E}">
        <p14:creationId xmlns:p14="http://schemas.microsoft.com/office/powerpoint/2010/main" val="3960788668"/>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638" t="9045" r="6281" b="21964"/>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02108">
            <a:off x="-4117415" y="-3346336"/>
            <a:ext cx="8234830" cy="6692671"/>
          </a:xfrm>
          <a:prstGeom prst="rect">
            <a:avLst/>
          </a:prstGeom>
        </p:spPr>
      </p:pic>
      <p:pic>
        <p:nvPicPr>
          <p:cNvPr id="6" name="Picture 6"/>
          <p:cNvPicPr>
            <a:picLocks noChangeAspect="1"/>
          </p:cNvPicPr>
          <p:nvPr/>
        </p:nvPicPr>
        <p:blipFill>
          <a:blip r:embed="rId5"/>
          <a:srcRect/>
          <a:stretch>
            <a:fillRect/>
          </a:stretch>
        </p:blipFill>
        <p:spPr>
          <a:xfrm rot="-4699366">
            <a:off x="-3642658" y="8198889"/>
            <a:ext cx="9342716" cy="10975290"/>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732919">
            <a:off x="15311730" y="-3050745"/>
            <a:ext cx="8347808" cy="6101489"/>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43909">
            <a:off x="16942457" y="8457391"/>
            <a:ext cx="2155550" cy="1994863"/>
          </a:xfrm>
          <a:prstGeom prst="rect">
            <a:avLst/>
          </a:prstGeom>
        </p:spPr>
      </p:pic>
      <p:sp>
        <p:nvSpPr>
          <p:cNvPr id="18" name="Rectangle: Rounded Corners 17">
            <a:extLst>
              <a:ext uri="{FF2B5EF4-FFF2-40B4-BE49-F238E27FC236}">
                <a16:creationId xmlns:a16="http://schemas.microsoft.com/office/drawing/2014/main" xmlns="" id="{D7B3A25C-FCA1-4BBD-854D-2C42E8DDB288}"/>
              </a:ext>
            </a:extLst>
          </p:cNvPr>
          <p:cNvSpPr/>
          <p:nvPr/>
        </p:nvSpPr>
        <p:spPr>
          <a:xfrm>
            <a:off x="4759788" y="800100"/>
            <a:ext cx="8768423" cy="162256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solidFill>
                  <a:schemeClr val="tx1"/>
                </a:solidFill>
                <a:latin typeface="Arial" panose="020B0604020202020204" pitchFamily="34" charset="0"/>
                <a:cs typeface="Arial" panose="020B0604020202020204" pitchFamily="34" charset="0"/>
              </a:rPr>
              <a:t>2. TRẢ LỜI CÂU HỎI</a:t>
            </a:r>
          </a:p>
        </p:txBody>
      </p:sp>
      <p:sp>
        <p:nvSpPr>
          <p:cNvPr id="11" name="Flowchart: Terminator 10">
            <a:extLst>
              <a:ext uri="{FF2B5EF4-FFF2-40B4-BE49-F238E27FC236}">
                <a16:creationId xmlns:a16="http://schemas.microsoft.com/office/drawing/2014/main" xmlns="" id="{FC723682-A748-4F8A-B9B6-1DF015E03E64}"/>
              </a:ext>
            </a:extLst>
          </p:cNvPr>
          <p:cNvSpPr/>
          <p:nvPr/>
        </p:nvSpPr>
        <p:spPr>
          <a:xfrm>
            <a:off x="1971483" y="2983154"/>
            <a:ext cx="14345031" cy="1219200"/>
          </a:xfrm>
          <a:prstGeom prst="flowChartTerminato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4: Theo em, “thư viện biết đi” có tác dụng gì? </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2" name="Group 27">
            <a:extLst>
              <a:ext uri="{FF2B5EF4-FFF2-40B4-BE49-F238E27FC236}">
                <a16:creationId xmlns:a16="http://schemas.microsoft.com/office/drawing/2014/main" xmlns="" id="{BBB288F6-BE56-4676-8FB9-AA911689B520}"/>
              </a:ext>
            </a:extLst>
          </p:cNvPr>
          <p:cNvGrpSpPr/>
          <p:nvPr/>
        </p:nvGrpSpPr>
        <p:grpSpPr>
          <a:xfrm>
            <a:off x="3027502" y="4434766"/>
            <a:ext cx="12232996" cy="5385952"/>
            <a:chOff x="-29331158" y="-4844006"/>
            <a:chExt cx="9877539" cy="7817280"/>
          </a:xfrm>
        </p:grpSpPr>
        <p:sp>
          <p:nvSpPr>
            <p:cNvPr id="13" name="Freeform 28">
              <a:extLst>
                <a:ext uri="{FF2B5EF4-FFF2-40B4-BE49-F238E27FC236}">
                  <a16:creationId xmlns:a16="http://schemas.microsoft.com/office/drawing/2014/main" xmlns="" id="{6E648B66-533A-412A-8D45-3496EDECD28A}"/>
                </a:ext>
              </a:extLst>
            </p:cNvPr>
            <p:cNvSpPr/>
            <p:nvPr/>
          </p:nvSpPr>
          <p:spPr>
            <a:xfrm>
              <a:off x="-29331158" y="-4605248"/>
              <a:ext cx="9877539" cy="7578522"/>
            </a:xfrm>
            <a:custGeom>
              <a:avLst/>
              <a:gdLst/>
              <a:ahLst/>
              <a:cxnLst/>
              <a:rect l="l" t="t" r="r" b="b"/>
              <a:pathLst>
                <a:path w="3423283" h="3536740">
                  <a:moveTo>
                    <a:pt x="3420744" y="645160"/>
                  </a:moveTo>
                  <a:cubicBezTo>
                    <a:pt x="3423283" y="488950"/>
                    <a:pt x="3401694" y="30480"/>
                    <a:pt x="3401694" y="30480"/>
                  </a:cubicBezTo>
                  <a:cubicBezTo>
                    <a:pt x="3401694" y="30480"/>
                    <a:pt x="3016884" y="40640"/>
                    <a:pt x="2670197" y="40640"/>
                  </a:cubicBezTo>
                  <a:cubicBezTo>
                    <a:pt x="2640436"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688380"/>
                    <a:pt x="21590" y="2880150"/>
                  </a:cubicBezTo>
                  <a:cubicBezTo>
                    <a:pt x="6350" y="3125260"/>
                    <a:pt x="0" y="3498640"/>
                    <a:pt x="0" y="3498640"/>
                  </a:cubicBezTo>
                  <a:cubicBezTo>
                    <a:pt x="204470" y="3529120"/>
                    <a:pt x="450850" y="3536740"/>
                    <a:pt x="657860" y="3534200"/>
                  </a:cubicBezTo>
                  <a:cubicBezTo>
                    <a:pt x="891540" y="3534200"/>
                    <a:pt x="2605913" y="3534200"/>
                    <a:pt x="2605913" y="3534200"/>
                  </a:cubicBezTo>
                  <a:lnTo>
                    <a:pt x="3381374" y="3520230"/>
                  </a:lnTo>
                  <a:cubicBezTo>
                    <a:pt x="3381374" y="3520230"/>
                    <a:pt x="3420744" y="2817920"/>
                    <a:pt x="3420744" y="2692190"/>
                  </a:cubicBezTo>
                  <a:cubicBezTo>
                    <a:pt x="3420744" y="2518200"/>
                    <a:pt x="3418204" y="803910"/>
                    <a:pt x="3420744" y="645160"/>
                  </a:cubicBezTo>
                  <a:close/>
                </a:path>
              </a:pathLst>
            </a:custGeom>
            <a:solidFill>
              <a:srgbClr val="FFF6BB"/>
            </a:solidFill>
          </p:spPr>
        </p:sp>
        <p:sp>
          <p:nvSpPr>
            <p:cNvPr id="14" name="Freeform 29">
              <a:extLst>
                <a:ext uri="{FF2B5EF4-FFF2-40B4-BE49-F238E27FC236}">
                  <a16:creationId xmlns:a16="http://schemas.microsoft.com/office/drawing/2014/main" xmlns="" id="{6420FC84-DFC9-4158-AA40-223F70D57F31}"/>
                </a:ext>
              </a:extLst>
            </p:cNvPr>
            <p:cNvSpPr/>
            <p:nvPr/>
          </p:nvSpPr>
          <p:spPr>
            <a:xfrm>
              <a:off x="-28876502" y="-4844006"/>
              <a:ext cx="4569578" cy="1189234"/>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FFDC5D"/>
            </a:solidFill>
          </p:spPr>
        </p:sp>
      </p:grpSp>
      <p:sp>
        <p:nvSpPr>
          <p:cNvPr id="17" name="TextBox 16">
            <a:extLst>
              <a:ext uri="{FF2B5EF4-FFF2-40B4-BE49-F238E27FC236}">
                <a16:creationId xmlns:a16="http://schemas.microsoft.com/office/drawing/2014/main" xmlns="" id="{6D8E902C-4859-4B42-B785-D5E1F7BA1CD8}"/>
              </a:ext>
            </a:extLst>
          </p:cNvPr>
          <p:cNvSpPr txBox="1"/>
          <p:nvPr/>
        </p:nvSpPr>
        <p:spPr>
          <a:xfrm>
            <a:off x="3806345" y="5082478"/>
            <a:ext cx="10891077" cy="4478021"/>
          </a:xfrm>
          <a:prstGeom prst="rect">
            <a:avLst/>
          </a:prstGeom>
          <a:noFill/>
        </p:spPr>
        <p:txBody>
          <a:bodyPr wrap="square">
            <a:spAutoFit/>
          </a:bodyPr>
          <a:lstStyle/>
          <a:p>
            <a:pPr algn="just">
              <a:lnSpc>
                <a:spcPct val="150000"/>
              </a:lnSpc>
              <a:spcBef>
                <a:spcPts val="700"/>
              </a:spcBef>
              <a:spcAft>
                <a:spcPts val="700"/>
              </a:spcAft>
            </a:pP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Theo em, “thư viện biết đi” có tác dụng:</a:t>
            </a:r>
            <a:endParaRPr lang="en-US" sz="45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700"/>
              </a:spcBef>
              <a:spcAft>
                <a:spcPts val="700"/>
              </a:spcAft>
            </a:pP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Giúp mọi người không cần đi xa mà vẫn đọc được sách.</a:t>
            </a:r>
            <a:endParaRPr lang="en-US" sz="45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700"/>
              </a:spcBef>
              <a:spcAft>
                <a:spcPts val="700"/>
              </a:spcAft>
            </a:pP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Mang sách đến tận nơi cho người đọc. </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9772232"/>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300" fill="hold"/>
                                        <p:tgtEl>
                                          <p:spTgt spid="12"/>
                                        </p:tgtEl>
                                        <p:attrNameLst>
                                          <p:attrName>ppt_x</p:attrName>
                                        </p:attrNameLst>
                                      </p:cBhvr>
                                      <p:tavLst>
                                        <p:tav tm="0">
                                          <p:val>
                                            <p:strVal val="#ppt_x"/>
                                          </p:val>
                                        </p:tav>
                                        <p:tav tm="100000">
                                          <p:val>
                                            <p:strVal val="#ppt_x"/>
                                          </p:val>
                                        </p:tav>
                                      </p:tavLst>
                                    </p:anim>
                                    <p:anim calcmode="lin" valueType="num">
                                      <p:cBhvr additive="base">
                                        <p:cTn id="13" dur="3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wipe(down)">
                                      <p:cBhvr>
                                        <p:cTn id="18" dur="300"/>
                                        <p:tgtEl>
                                          <p:spTgt spid="1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animEffect transition="in" filter="fade">
                                      <p:cBhvr>
                                        <p:cTn id="23" dur="300"/>
                                        <p:tgtEl>
                                          <p:spTgt spid="1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xEl>
                                              <p:pRg st="2" end="2"/>
                                            </p:txEl>
                                          </p:spTgt>
                                        </p:tgtEl>
                                        <p:attrNameLst>
                                          <p:attrName>style.visibility</p:attrName>
                                        </p:attrNameLst>
                                      </p:cBhvr>
                                      <p:to>
                                        <p:strVal val="visible"/>
                                      </p:to>
                                    </p:set>
                                    <p:animEffect transition="in" filter="fade">
                                      <p:cBhvr>
                                        <p:cTn id="28" dur="3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638" t="9045" r="6281" b="21964"/>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249741">
            <a:off x="13720018" y="-4203519"/>
            <a:ext cx="8526364" cy="6929609"/>
          </a:xfrm>
          <a:prstGeom prst="rect">
            <a:avLst/>
          </a:prstGeom>
        </p:spPr>
      </p:pic>
      <p:pic>
        <p:nvPicPr>
          <p:cNvPr id="23" name="Picture 2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108449">
            <a:off x="12714488" y="8302689"/>
            <a:ext cx="8376712" cy="6076924"/>
          </a:xfrm>
          <a:prstGeom prst="rect">
            <a:avLst/>
          </a:prstGeom>
        </p:spPr>
      </p:pic>
      <p:pic>
        <p:nvPicPr>
          <p:cNvPr id="24"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04800" y="800100"/>
            <a:ext cx="1839857" cy="853025"/>
          </a:xfrm>
          <a:prstGeom prst="rect">
            <a:avLst/>
          </a:prstGeom>
        </p:spPr>
      </p:pic>
      <p:sp>
        <p:nvSpPr>
          <p:cNvPr id="34" name="Rectangle: Rounded Corners 33">
            <a:extLst>
              <a:ext uri="{FF2B5EF4-FFF2-40B4-BE49-F238E27FC236}">
                <a16:creationId xmlns:a16="http://schemas.microsoft.com/office/drawing/2014/main" xmlns="" id="{A7A6DCB5-5A49-4D34-B8F7-89363F906D79}"/>
              </a:ext>
            </a:extLst>
          </p:cNvPr>
          <p:cNvSpPr/>
          <p:nvPr/>
        </p:nvSpPr>
        <p:spPr>
          <a:xfrm>
            <a:off x="4759788" y="800100"/>
            <a:ext cx="8768423" cy="162256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solidFill>
                  <a:schemeClr val="tx1"/>
                </a:solidFill>
                <a:latin typeface="Arial" panose="020B0604020202020204" pitchFamily="34" charset="0"/>
                <a:cs typeface="Arial" panose="020B0604020202020204" pitchFamily="34" charset="0"/>
              </a:rPr>
              <a:t>3. LUYỆN ĐỌC LẠI</a:t>
            </a:r>
          </a:p>
        </p:txBody>
      </p:sp>
      <p:pic>
        <p:nvPicPr>
          <p:cNvPr id="37" name="Picture 36">
            <a:extLst>
              <a:ext uri="{FF2B5EF4-FFF2-40B4-BE49-F238E27FC236}">
                <a16:creationId xmlns:a16="http://schemas.microsoft.com/office/drawing/2014/main" xmlns="" id="{8A83EDE9-A1FB-4308-9C09-6036F04C82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95700"/>
            <a:ext cx="9866638" cy="4876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Speech Bubble: Rectangle with Corners Rounded 37">
            <a:extLst>
              <a:ext uri="{FF2B5EF4-FFF2-40B4-BE49-F238E27FC236}">
                <a16:creationId xmlns:a16="http://schemas.microsoft.com/office/drawing/2014/main" xmlns="" id="{620C1A67-BE63-4C8A-A0C0-38912DD406A8}"/>
              </a:ext>
            </a:extLst>
          </p:cNvPr>
          <p:cNvSpPr/>
          <p:nvPr/>
        </p:nvSpPr>
        <p:spPr>
          <a:xfrm>
            <a:off x="1324562" y="2781300"/>
            <a:ext cx="5685838" cy="2631519"/>
          </a:xfrm>
          <a:prstGeom prst="wedgeRoundRectCallout">
            <a:avLst/>
          </a:prstGeom>
          <a:solidFill>
            <a:srgbClr val="0FA88C"/>
          </a:solidFill>
          <a:ln w="3810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500" dirty="0" err="1">
                <a:solidFill>
                  <a:schemeClr val="bg1"/>
                </a:solidFill>
                <a:latin typeface="Arial" panose="020B0604020202020204" pitchFamily="34" charset="0"/>
                <a:cs typeface="Arial" panose="020B0604020202020204" pitchFamily="34" charset="0"/>
              </a:rPr>
              <a:t>Luyện</a:t>
            </a:r>
            <a:r>
              <a:rPr lang="en-US" sz="4500" dirty="0">
                <a:solidFill>
                  <a:schemeClr val="bg1"/>
                </a:solidFill>
                <a:latin typeface="Arial" panose="020B0604020202020204" pitchFamily="34" charset="0"/>
                <a:cs typeface="Arial" panose="020B0604020202020204" pitchFamily="34" charset="0"/>
              </a:rPr>
              <a:t> </a:t>
            </a:r>
            <a:r>
              <a:rPr lang="en-US" sz="4500" dirty="0" err="1">
                <a:solidFill>
                  <a:schemeClr val="bg1"/>
                </a:solidFill>
                <a:latin typeface="Arial" panose="020B0604020202020204" pitchFamily="34" charset="0"/>
                <a:cs typeface="Arial" panose="020B0604020202020204" pitchFamily="34" charset="0"/>
              </a:rPr>
              <a:t>đọc</a:t>
            </a:r>
            <a:r>
              <a:rPr lang="en-US" sz="4500" dirty="0">
                <a:solidFill>
                  <a:schemeClr val="bg1"/>
                </a:solidFill>
                <a:latin typeface="Arial" panose="020B0604020202020204" pitchFamily="34" charset="0"/>
                <a:cs typeface="Arial" panose="020B0604020202020204" pitchFamily="34" charset="0"/>
              </a:rPr>
              <a:t> </a:t>
            </a:r>
            <a:r>
              <a:rPr lang="en-US" sz="4500" dirty="0" err="1">
                <a:solidFill>
                  <a:schemeClr val="bg1"/>
                </a:solidFill>
                <a:latin typeface="Arial" panose="020B0604020202020204" pitchFamily="34" charset="0"/>
                <a:cs typeface="Arial" panose="020B0604020202020204" pitchFamily="34" charset="0"/>
              </a:rPr>
              <a:t>lại</a:t>
            </a:r>
            <a:r>
              <a:rPr lang="en-US" sz="4500" dirty="0">
                <a:solidFill>
                  <a:schemeClr val="bg1"/>
                </a:solidFill>
                <a:latin typeface="Arial" panose="020B0604020202020204" pitchFamily="34" charset="0"/>
                <a:cs typeface="Arial" panose="020B0604020202020204" pitchFamily="34" charset="0"/>
              </a:rPr>
              <a:t> </a:t>
            </a:r>
            <a:r>
              <a:rPr lang="en-US" sz="4500" dirty="0" err="1">
                <a:solidFill>
                  <a:schemeClr val="bg1"/>
                </a:solidFill>
                <a:latin typeface="Arial" panose="020B0604020202020204" pitchFamily="34" charset="0"/>
                <a:cs typeface="Arial" panose="020B0604020202020204" pitchFamily="34" charset="0"/>
              </a:rPr>
              <a:t>cả</a:t>
            </a:r>
            <a:r>
              <a:rPr lang="en-US" sz="4500" dirty="0">
                <a:solidFill>
                  <a:schemeClr val="bg1"/>
                </a:solidFill>
                <a:latin typeface="Arial" panose="020B0604020202020204" pitchFamily="34" charset="0"/>
                <a:cs typeface="Arial" panose="020B0604020202020204" pitchFamily="34" charset="0"/>
              </a:rPr>
              <a:t> </a:t>
            </a:r>
            <a:r>
              <a:rPr lang="en-US" sz="4500" dirty="0" err="1">
                <a:solidFill>
                  <a:schemeClr val="bg1"/>
                </a:solidFill>
                <a:latin typeface="Arial" panose="020B0604020202020204" pitchFamily="34" charset="0"/>
                <a:cs typeface="Arial" panose="020B0604020202020204" pitchFamily="34" charset="0"/>
              </a:rPr>
              <a:t>bài</a:t>
            </a:r>
            <a:endParaRPr lang="en-US" sz="4500" dirty="0">
              <a:solidFill>
                <a:schemeClr val="bg1"/>
              </a:solidFill>
              <a:latin typeface="Arial" panose="020B0604020202020204" pitchFamily="34" charset="0"/>
              <a:cs typeface="Arial" panose="020B0604020202020204" pitchFamily="34" charset="0"/>
            </a:endParaRPr>
          </a:p>
        </p:txBody>
      </p:sp>
      <p:pic>
        <p:nvPicPr>
          <p:cNvPr id="39" name="Graphic 38">
            <a:extLst>
              <a:ext uri="{FF2B5EF4-FFF2-40B4-BE49-F238E27FC236}">
                <a16:creationId xmlns:a16="http://schemas.microsoft.com/office/drawing/2014/main" xmlns="" id="{DDBA9054-6142-4A95-BB5A-0B15E647E86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79032" y="4958576"/>
            <a:ext cx="4580270" cy="434709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inVertical)">
                                      <p:cBhvr>
                                        <p:cTn id="11" dur="3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3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3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638" t="9045" r="6281" b="21964"/>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108449">
            <a:off x="12503047" y="-3456699"/>
            <a:ext cx="8376712" cy="6076924"/>
          </a:xfrm>
          <a:prstGeom prst="rect">
            <a:avLst/>
          </a:prstGeom>
        </p:spPr>
      </p:pic>
      <p:pic>
        <p:nvPicPr>
          <p:cNvPr id="7" name="Picture 7"/>
          <p:cNvPicPr>
            <a:picLocks noChangeAspect="1"/>
          </p:cNvPicPr>
          <p:nvPr/>
        </p:nvPicPr>
        <p:blipFill>
          <a:blip r:embed="rId5"/>
          <a:srcRect/>
          <a:stretch>
            <a:fillRect/>
          </a:stretch>
        </p:blipFill>
        <p:spPr>
          <a:xfrm rot="2289889">
            <a:off x="-6925241" y="-6528383"/>
            <a:ext cx="9342716" cy="10975290"/>
          </a:xfrm>
          <a:prstGeom prst="rect">
            <a:avLst/>
          </a:prstGeom>
        </p:spPr>
      </p:pic>
      <p:sp>
        <p:nvSpPr>
          <p:cNvPr id="36" name="Rectangle: Rounded Corners 35">
            <a:extLst>
              <a:ext uri="{FF2B5EF4-FFF2-40B4-BE49-F238E27FC236}">
                <a16:creationId xmlns:a16="http://schemas.microsoft.com/office/drawing/2014/main" xmlns="" id="{388E99C8-5FE9-48A5-88DB-A46322E28058}"/>
              </a:ext>
            </a:extLst>
          </p:cNvPr>
          <p:cNvSpPr/>
          <p:nvPr/>
        </p:nvSpPr>
        <p:spPr>
          <a:xfrm>
            <a:off x="1809750" y="876300"/>
            <a:ext cx="14668500" cy="162256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solidFill>
                  <a:schemeClr val="tx1"/>
                </a:solidFill>
                <a:latin typeface="Arial" panose="020B0604020202020204" pitchFamily="34" charset="0"/>
                <a:cs typeface="Arial" panose="020B0604020202020204" pitchFamily="34" charset="0"/>
              </a:rPr>
              <a:t>4. LUYỆN TẬP THEO VĂN BẢN ĐỌC</a:t>
            </a:r>
          </a:p>
        </p:txBody>
      </p:sp>
      <p:sp>
        <p:nvSpPr>
          <p:cNvPr id="38" name="Scroll: Horizontal 37">
            <a:extLst>
              <a:ext uri="{FF2B5EF4-FFF2-40B4-BE49-F238E27FC236}">
                <a16:creationId xmlns:a16="http://schemas.microsoft.com/office/drawing/2014/main" xmlns="" id="{7A5F599C-DBCF-4796-B1AD-A71CA198490E}"/>
              </a:ext>
            </a:extLst>
          </p:cNvPr>
          <p:cNvSpPr/>
          <p:nvPr/>
        </p:nvSpPr>
        <p:spPr>
          <a:xfrm>
            <a:off x="1933575" y="2754192"/>
            <a:ext cx="14420850" cy="3150884"/>
          </a:xfrm>
          <a:prstGeom prst="horizontalScroll">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1. Xếp các từ ngữ dưới đây vào nhóm thích hợp: </a:t>
            </a:r>
          </a:p>
          <a:p>
            <a:pPr marL="914400" indent="-914400" algn="just">
              <a:buAutoNum type="alphaLcPeriod"/>
            </a:pP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ừ ngữ chỉ sự vật</a:t>
            </a:r>
          </a:p>
          <a:p>
            <a:pPr marL="914400" indent="-914400" algn="just">
              <a:buAutoNum type="alphaLcPeriod"/>
            </a:pP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ừ ngữ chỉ hoạt động</a:t>
            </a:r>
            <a:endParaRPr lang="en-US" sz="4500" dirty="0">
              <a:latin typeface="Arial" panose="020B0604020202020204" pitchFamily="34" charset="0"/>
              <a:cs typeface="Arial" panose="020B0604020202020204" pitchFamily="34" charset="0"/>
            </a:endParaRPr>
          </a:p>
        </p:txBody>
      </p:sp>
      <p:sp>
        <p:nvSpPr>
          <p:cNvPr id="39" name="Rectangle: Rounded Corners 38">
            <a:extLst>
              <a:ext uri="{FF2B5EF4-FFF2-40B4-BE49-F238E27FC236}">
                <a16:creationId xmlns:a16="http://schemas.microsoft.com/office/drawing/2014/main" xmlns="" id="{30B74646-C9E2-4AA3-B1E5-E591995175B4}"/>
              </a:ext>
            </a:extLst>
          </p:cNvPr>
          <p:cNvSpPr/>
          <p:nvPr/>
        </p:nvSpPr>
        <p:spPr>
          <a:xfrm>
            <a:off x="1053822" y="6252002"/>
            <a:ext cx="3581400" cy="1345299"/>
          </a:xfrm>
          <a:prstGeom prst="roundRect">
            <a:avLst/>
          </a:prstGeom>
          <a:solidFill>
            <a:schemeClr val="accent2"/>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err="1">
                <a:latin typeface="Arial" panose="020B0604020202020204" pitchFamily="34" charset="0"/>
                <a:cs typeface="Arial" panose="020B0604020202020204" pitchFamily="34" charset="0"/>
              </a:rPr>
              <a:t>Thư</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viện</a:t>
            </a:r>
            <a:endParaRPr lang="en-US" sz="4500" dirty="0">
              <a:latin typeface="Arial" panose="020B0604020202020204" pitchFamily="34" charset="0"/>
              <a:cs typeface="Arial" panose="020B0604020202020204" pitchFamily="34" charset="0"/>
            </a:endParaRPr>
          </a:p>
        </p:txBody>
      </p:sp>
      <p:sp>
        <p:nvSpPr>
          <p:cNvPr id="40" name="Rectangle: Rounded Corners 39">
            <a:extLst>
              <a:ext uri="{FF2B5EF4-FFF2-40B4-BE49-F238E27FC236}">
                <a16:creationId xmlns:a16="http://schemas.microsoft.com/office/drawing/2014/main" xmlns="" id="{18BC3B58-460F-4EA2-A2DA-118DA1E5D078}"/>
              </a:ext>
            </a:extLst>
          </p:cNvPr>
          <p:cNvSpPr/>
          <p:nvPr/>
        </p:nvSpPr>
        <p:spPr>
          <a:xfrm>
            <a:off x="5251410" y="6259613"/>
            <a:ext cx="3581400" cy="1345299"/>
          </a:xfrm>
          <a:prstGeom prst="roundRect">
            <a:avLst/>
          </a:prstGeom>
          <a:solidFill>
            <a:schemeClr val="accent2"/>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err="1">
                <a:latin typeface="Arial" panose="020B0604020202020204" pitchFamily="34" charset="0"/>
                <a:cs typeface="Arial" panose="020B0604020202020204" pitchFamily="34" charset="0"/>
              </a:rPr>
              <a:t>Thủ</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thư</a:t>
            </a:r>
            <a:endParaRPr lang="en-US" sz="4500" dirty="0">
              <a:latin typeface="Arial" panose="020B0604020202020204" pitchFamily="34" charset="0"/>
              <a:cs typeface="Arial" panose="020B0604020202020204" pitchFamily="34" charset="0"/>
            </a:endParaRPr>
          </a:p>
        </p:txBody>
      </p:sp>
      <p:sp>
        <p:nvSpPr>
          <p:cNvPr id="41" name="Rectangle: Rounded Corners 40">
            <a:extLst>
              <a:ext uri="{FF2B5EF4-FFF2-40B4-BE49-F238E27FC236}">
                <a16:creationId xmlns:a16="http://schemas.microsoft.com/office/drawing/2014/main" xmlns="" id="{CED1E542-9E10-41D1-8A87-48071AC6B170}"/>
              </a:ext>
            </a:extLst>
          </p:cNvPr>
          <p:cNvSpPr/>
          <p:nvPr/>
        </p:nvSpPr>
        <p:spPr>
          <a:xfrm>
            <a:off x="9448998" y="6288132"/>
            <a:ext cx="3581400" cy="1345299"/>
          </a:xfrm>
          <a:prstGeom prst="roundRect">
            <a:avLst/>
          </a:prstGeom>
          <a:solidFill>
            <a:schemeClr val="accent2"/>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err="1">
                <a:latin typeface="Arial" panose="020B0604020202020204" pitchFamily="34" charset="0"/>
                <a:cs typeface="Arial" panose="020B0604020202020204" pitchFamily="34" charset="0"/>
              </a:rPr>
              <a:t>Đọc</a:t>
            </a:r>
            <a:endParaRPr lang="en-US" sz="4500" dirty="0">
              <a:latin typeface="Arial" panose="020B0604020202020204" pitchFamily="34" charset="0"/>
              <a:cs typeface="Arial" panose="020B0604020202020204" pitchFamily="34" charset="0"/>
            </a:endParaRPr>
          </a:p>
        </p:txBody>
      </p:sp>
      <p:sp>
        <p:nvSpPr>
          <p:cNvPr id="42" name="Rectangle: Rounded Corners 41">
            <a:extLst>
              <a:ext uri="{FF2B5EF4-FFF2-40B4-BE49-F238E27FC236}">
                <a16:creationId xmlns:a16="http://schemas.microsoft.com/office/drawing/2014/main" xmlns="" id="{DCC06C37-52D4-48C5-8BD0-D1C764F357CE}"/>
              </a:ext>
            </a:extLst>
          </p:cNvPr>
          <p:cNvSpPr/>
          <p:nvPr/>
        </p:nvSpPr>
        <p:spPr>
          <a:xfrm>
            <a:off x="13648650" y="6259613"/>
            <a:ext cx="3581400" cy="1345299"/>
          </a:xfrm>
          <a:prstGeom prst="roundRect">
            <a:avLst/>
          </a:prstGeom>
          <a:solidFill>
            <a:schemeClr val="accent2"/>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err="1">
                <a:latin typeface="Arial" panose="020B0604020202020204" pitchFamily="34" charset="0"/>
                <a:cs typeface="Arial" panose="020B0604020202020204" pitchFamily="34" charset="0"/>
              </a:rPr>
              <a:t>Tàu</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biển</a:t>
            </a:r>
            <a:endParaRPr lang="en-US" sz="4500" dirty="0">
              <a:latin typeface="Arial" panose="020B0604020202020204" pitchFamily="34" charset="0"/>
              <a:cs typeface="Arial" panose="020B0604020202020204" pitchFamily="34" charset="0"/>
            </a:endParaRPr>
          </a:p>
        </p:txBody>
      </p:sp>
      <p:sp>
        <p:nvSpPr>
          <p:cNvPr id="43" name="Rectangle: Rounded Corners 42">
            <a:extLst>
              <a:ext uri="{FF2B5EF4-FFF2-40B4-BE49-F238E27FC236}">
                <a16:creationId xmlns:a16="http://schemas.microsoft.com/office/drawing/2014/main" xmlns="" id="{26344F50-F491-4B14-93C6-E5443C08570A}"/>
              </a:ext>
            </a:extLst>
          </p:cNvPr>
          <p:cNvSpPr/>
          <p:nvPr/>
        </p:nvSpPr>
        <p:spPr>
          <a:xfrm>
            <a:off x="1055886" y="8320685"/>
            <a:ext cx="3581400" cy="1345299"/>
          </a:xfrm>
          <a:prstGeom prst="roundRect">
            <a:avLst/>
          </a:prstGeom>
          <a:solidFill>
            <a:schemeClr val="accent2"/>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err="1">
                <a:latin typeface="Arial" panose="020B0604020202020204" pitchFamily="34" charset="0"/>
                <a:cs typeface="Arial" panose="020B0604020202020204" pitchFamily="34" charset="0"/>
              </a:rPr>
              <a:t>Nằm</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im</a:t>
            </a:r>
            <a:endParaRPr lang="en-US" sz="4500" dirty="0">
              <a:latin typeface="Arial" panose="020B0604020202020204" pitchFamily="34" charset="0"/>
              <a:cs typeface="Arial" panose="020B0604020202020204" pitchFamily="34" charset="0"/>
            </a:endParaRPr>
          </a:p>
        </p:txBody>
      </p:sp>
      <p:sp>
        <p:nvSpPr>
          <p:cNvPr id="44" name="Rectangle: Rounded Corners 43">
            <a:extLst>
              <a:ext uri="{FF2B5EF4-FFF2-40B4-BE49-F238E27FC236}">
                <a16:creationId xmlns:a16="http://schemas.microsoft.com/office/drawing/2014/main" xmlns="" id="{01C1A853-A64D-480D-9302-5B6C0E55A02F}"/>
              </a:ext>
            </a:extLst>
          </p:cNvPr>
          <p:cNvSpPr/>
          <p:nvPr/>
        </p:nvSpPr>
        <p:spPr>
          <a:xfrm>
            <a:off x="5253474" y="8316504"/>
            <a:ext cx="3581400" cy="1345299"/>
          </a:xfrm>
          <a:prstGeom prst="roundRect">
            <a:avLst/>
          </a:prstGeom>
          <a:solidFill>
            <a:schemeClr val="accent2"/>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err="1">
                <a:latin typeface="Arial" panose="020B0604020202020204" pitchFamily="34" charset="0"/>
                <a:cs typeface="Arial" panose="020B0604020202020204" pitchFamily="34" charset="0"/>
              </a:rPr>
              <a:t>Băng</a:t>
            </a:r>
            <a:r>
              <a:rPr lang="en-US" sz="4500" dirty="0">
                <a:latin typeface="Arial" panose="020B0604020202020204" pitchFamily="34" charset="0"/>
                <a:cs typeface="Arial" panose="020B0604020202020204" pitchFamily="34" charset="0"/>
              </a:rPr>
              <a:t> qua</a:t>
            </a:r>
          </a:p>
        </p:txBody>
      </p:sp>
      <p:sp>
        <p:nvSpPr>
          <p:cNvPr id="45" name="Rectangle: Rounded Corners 44">
            <a:extLst>
              <a:ext uri="{FF2B5EF4-FFF2-40B4-BE49-F238E27FC236}">
                <a16:creationId xmlns:a16="http://schemas.microsoft.com/office/drawing/2014/main" xmlns="" id="{2331DACD-BD27-4462-8FD5-580B0C6FE804}"/>
              </a:ext>
            </a:extLst>
          </p:cNvPr>
          <p:cNvSpPr/>
          <p:nvPr/>
        </p:nvSpPr>
        <p:spPr>
          <a:xfrm>
            <a:off x="9451062" y="8316504"/>
            <a:ext cx="3581400" cy="1345299"/>
          </a:xfrm>
          <a:prstGeom prst="roundRect">
            <a:avLst/>
          </a:prstGeom>
          <a:solidFill>
            <a:schemeClr val="accent2"/>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a:latin typeface="Arial" panose="020B0604020202020204" pitchFamily="34" charset="0"/>
                <a:cs typeface="Arial" panose="020B0604020202020204" pitchFamily="34" charset="0"/>
              </a:rPr>
              <a:t>Xe </a:t>
            </a:r>
            <a:r>
              <a:rPr lang="en-US" sz="4500" dirty="0" err="1">
                <a:latin typeface="Arial" panose="020B0604020202020204" pitchFamily="34" charset="0"/>
                <a:cs typeface="Arial" panose="020B0604020202020204" pitchFamily="34" charset="0"/>
              </a:rPr>
              <a:t>buýt</a:t>
            </a:r>
            <a:endParaRPr lang="en-US" sz="4500" dirty="0">
              <a:latin typeface="Arial" panose="020B0604020202020204" pitchFamily="34" charset="0"/>
              <a:cs typeface="Arial" panose="020B0604020202020204" pitchFamily="34" charset="0"/>
            </a:endParaRPr>
          </a:p>
        </p:txBody>
      </p:sp>
      <p:sp>
        <p:nvSpPr>
          <p:cNvPr id="46" name="Rectangle: Rounded Corners 45">
            <a:extLst>
              <a:ext uri="{FF2B5EF4-FFF2-40B4-BE49-F238E27FC236}">
                <a16:creationId xmlns:a16="http://schemas.microsoft.com/office/drawing/2014/main" xmlns="" id="{84856CA1-0EB7-49B3-875F-9471142A038E}"/>
              </a:ext>
            </a:extLst>
          </p:cNvPr>
          <p:cNvSpPr/>
          <p:nvPr/>
        </p:nvSpPr>
        <p:spPr>
          <a:xfrm>
            <a:off x="13648650" y="8316504"/>
            <a:ext cx="3581400" cy="1345299"/>
          </a:xfrm>
          <a:prstGeom prst="roundRect">
            <a:avLst/>
          </a:prstGeom>
          <a:solidFill>
            <a:schemeClr val="accent2"/>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err="1">
                <a:latin typeface="Arial" panose="020B0604020202020204" pitchFamily="34" charset="0"/>
                <a:cs typeface="Arial" panose="020B0604020202020204" pitchFamily="34" charset="0"/>
              </a:rPr>
              <a:t>Lạc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đà</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circle(in)">
                                      <p:cBhvr>
                                        <p:cTn id="11" dur="300"/>
                                        <p:tgtEl>
                                          <p:spTgt spid="38"/>
                                        </p:tgtEl>
                                      </p:cBhvr>
                                    </p:animEffect>
                                  </p:childTnLst>
                                </p:cTn>
                              </p:par>
                              <p:par>
                                <p:cTn id="12" presetID="6" presetClass="entr" presetSubtype="16" fill="hold" nodeType="with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circle(in)">
                                      <p:cBhvr>
                                        <p:cTn id="14" dur="300"/>
                                        <p:tgtEl>
                                          <p:spTgt spid="3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8">
                                            <p:txEl>
                                              <p:pRg st="1" end="1"/>
                                            </p:txEl>
                                          </p:spTgt>
                                        </p:tgtEl>
                                        <p:attrNameLst>
                                          <p:attrName>style.visibility</p:attrName>
                                        </p:attrNameLst>
                                      </p:cBhvr>
                                      <p:to>
                                        <p:strVal val="visible"/>
                                      </p:to>
                                    </p:set>
                                    <p:animEffect transition="in" filter="wipe(down)">
                                      <p:cBhvr>
                                        <p:cTn id="19" dur="300"/>
                                        <p:tgtEl>
                                          <p:spTgt spid="3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8">
                                            <p:txEl>
                                              <p:pRg st="2" end="2"/>
                                            </p:txEl>
                                          </p:spTgt>
                                        </p:tgtEl>
                                        <p:attrNameLst>
                                          <p:attrName>style.visibility</p:attrName>
                                        </p:attrNameLst>
                                      </p:cBhvr>
                                      <p:to>
                                        <p:strVal val="visible"/>
                                      </p:to>
                                    </p:set>
                                    <p:animEffect transition="in" filter="wipe(down)">
                                      <p:cBhvr>
                                        <p:cTn id="24" dur="300"/>
                                        <p:tgtEl>
                                          <p:spTgt spid="3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arn(inVertical)">
                                      <p:cBhvr>
                                        <p:cTn id="29" dur="3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3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barn(inVertical)">
                                      <p:cBhvr>
                                        <p:cTn id="39" dur="3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barn(inVertical)">
                                      <p:cBhvr>
                                        <p:cTn id="44" dur="3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arn(inVertical)">
                                      <p:cBhvr>
                                        <p:cTn id="49" dur="3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barn(inVertical)">
                                      <p:cBhvr>
                                        <p:cTn id="54" dur="3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barn(inVertical)">
                                      <p:cBhvr>
                                        <p:cTn id="59" dur="3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638" t="9045" r="6281" b="21964"/>
          <a:stretch>
            <a:fillRect/>
          </a:stretch>
        </p:blipFill>
        <p:spPr>
          <a:xfrm>
            <a:off x="0" y="0"/>
            <a:ext cx="18288000" cy="10287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732919">
            <a:off x="13411088" y="-5081721"/>
            <a:ext cx="8347808" cy="6101489"/>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87398">
            <a:off x="-4188356" y="-4201156"/>
            <a:ext cx="8376712" cy="6076924"/>
          </a:xfrm>
          <a:prstGeom prst="rect">
            <a:avLst/>
          </a:prstGeom>
        </p:spPr>
      </p:pic>
      <p:sp>
        <p:nvSpPr>
          <p:cNvPr id="31" name="Rectangle: Rounded Corners 30">
            <a:extLst>
              <a:ext uri="{FF2B5EF4-FFF2-40B4-BE49-F238E27FC236}">
                <a16:creationId xmlns:a16="http://schemas.microsoft.com/office/drawing/2014/main" xmlns="" id="{F976EA0F-485C-47A9-B696-9EBC1955C1AB}"/>
              </a:ext>
            </a:extLst>
          </p:cNvPr>
          <p:cNvSpPr/>
          <p:nvPr/>
        </p:nvSpPr>
        <p:spPr>
          <a:xfrm>
            <a:off x="1809750" y="876300"/>
            <a:ext cx="14668500" cy="162256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solidFill>
                  <a:schemeClr val="tx1"/>
                </a:solidFill>
                <a:latin typeface="Arial" panose="020B0604020202020204" pitchFamily="34" charset="0"/>
                <a:cs typeface="Arial" panose="020B0604020202020204" pitchFamily="34" charset="0"/>
              </a:rPr>
              <a:t>4. LUYỆN TẬP THEO VĂN BẢN ĐỌC</a:t>
            </a:r>
          </a:p>
        </p:txBody>
      </p:sp>
      <p:sp>
        <p:nvSpPr>
          <p:cNvPr id="32" name="Freeform 10">
            <a:extLst>
              <a:ext uri="{FF2B5EF4-FFF2-40B4-BE49-F238E27FC236}">
                <a16:creationId xmlns:a16="http://schemas.microsoft.com/office/drawing/2014/main" xmlns="" id="{69141E45-1527-4BCC-916D-005176C264DC}"/>
              </a:ext>
            </a:extLst>
          </p:cNvPr>
          <p:cNvSpPr/>
          <p:nvPr/>
        </p:nvSpPr>
        <p:spPr>
          <a:xfrm rot="5400000">
            <a:off x="1555128" y="2241108"/>
            <a:ext cx="6086817" cy="8252372"/>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FBD6F"/>
          </a:solidFill>
          <a:ln w="38100">
            <a:solidFill>
              <a:srgbClr val="91612F"/>
            </a:solidFill>
          </a:ln>
        </p:spPr>
      </p:sp>
      <p:sp>
        <p:nvSpPr>
          <p:cNvPr id="33" name="Freeform 10">
            <a:extLst>
              <a:ext uri="{FF2B5EF4-FFF2-40B4-BE49-F238E27FC236}">
                <a16:creationId xmlns:a16="http://schemas.microsoft.com/office/drawing/2014/main" xmlns="" id="{A7044721-2FD0-43A1-8EEC-2BE3014D66B3}"/>
              </a:ext>
            </a:extLst>
          </p:cNvPr>
          <p:cNvSpPr/>
          <p:nvPr/>
        </p:nvSpPr>
        <p:spPr>
          <a:xfrm rot="5400000">
            <a:off x="10646056" y="2241108"/>
            <a:ext cx="6086817" cy="8252372"/>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FBD6F"/>
          </a:solidFill>
          <a:ln w="38100">
            <a:solidFill>
              <a:srgbClr val="91612F"/>
            </a:solidFill>
          </a:ln>
        </p:spPr>
      </p:sp>
      <p:sp>
        <p:nvSpPr>
          <p:cNvPr id="35" name="TextBox 34">
            <a:extLst>
              <a:ext uri="{FF2B5EF4-FFF2-40B4-BE49-F238E27FC236}">
                <a16:creationId xmlns:a16="http://schemas.microsoft.com/office/drawing/2014/main" xmlns="" id="{4D5C9941-2C4B-4A1C-B0CB-588C0A664E9A}"/>
              </a:ext>
            </a:extLst>
          </p:cNvPr>
          <p:cNvSpPr txBox="1"/>
          <p:nvPr/>
        </p:nvSpPr>
        <p:spPr>
          <a:xfrm>
            <a:off x="902836" y="4002399"/>
            <a:ext cx="7391400" cy="4657557"/>
          </a:xfrm>
          <a:prstGeom prst="rect">
            <a:avLst/>
          </a:prstGeom>
          <a:noFill/>
        </p:spPr>
        <p:txBody>
          <a:bodyPr wrap="square">
            <a:spAutoFit/>
          </a:bodyPr>
          <a:lstStyle/>
          <a:p>
            <a:pPr marL="685800" indent="-685800" algn="just">
              <a:lnSpc>
                <a:spcPct val="150000"/>
              </a:lnSpc>
              <a:spcBef>
                <a:spcPts val="700"/>
              </a:spcBef>
              <a:spcAft>
                <a:spcPts val="700"/>
              </a:spcAft>
              <a:buFont typeface="Arial" panose="020B0604020202020204" pitchFamily="34" charset="0"/>
              <a:buChar char="•"/>
            </a:pP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Từ ngữ chỉ sự vật: </a:t>
            </a:r>
          </a:p>
          <a:p>
            <a:pPr algn="just">
              <a:lnSpc>
                <a:spcPct val="150000"/>
              </a:lnSpc>
              <a:spcBef>
                <a:spcPts val="700"/>
              </a:spcBef>
              <a:spcAft>
                <a:spcPts val="700"/>
              </a:spcAft>
            </a:pP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 T</a:t>
            </a: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hư viện        - Xe buýt</a:t>
            </a:r>
            <a:endParaRPr lang="nl-NL" sz="45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700"/>
              </a:spcBef>
              <a:spcAft>
                <a:spcPts val="700"/>
              </a:spcAft>
            </a:pP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Thủ thư         - Lạc đà</a:t>
            </a:r>
          </a:p>
          <a:p>
            <a:pPr algn="just">
              <a:lnSpc>
                <a:spcPct val="150000"/>
              </a:lnSpc>
              <a:spcBef>
                <a:spcPts val="700"/>
              </a:spcBef>
              <a:spcAft>
                <a:spcPts val="700"/>
              </a:spcAft>
            </a:pP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 Tàu biển</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78E39C47-9EC6-434B-AB3E-274E93BCE0E0}"/>
              </a:ext>
            </a:extLst>
          </p:cNvPr>
          <p:cNvSpPr txBox="1"/>
          <p:nvPr/>
        </p:nvSpPr>
        <p:spPr>
          <a:xfrm>
            <a:off x="10193592" y="4002399"/>
            <a:ext cx="7391400" cy="4657557"/>
          </a:xfrm>
          <a:prstGeom prst="rect">
            <a:avLst/>
          </a:prstGeom>
          <a:noFill/>
        </p:spPr>
        <p:txBody>
          <a:bodyPr wrap="square">
            <a:spAutoFit/>
          </a:bodyPr>
          <a:lstStyle/>
          <a:p>
            <a:pPr marL="685800" indent="-685800" algn="just">
              <a:lnSpc>
                <a:spcPct val="150000"/>
              </a:lnSpc>
              <a:spcBef>
                <a:spcPts val="700"/>
              </a:spcBef>
              <a:spcAft>
                <a:spcPts val="700"/>
              </a:spcAft>
              <a:buFont typeface="Arial" panose="020B0604020202020204" pitchFamily="34" charset="0"/>
              <a:buChar char="•"/>
            </a:pP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Từ ngữ chỉ hoạt động:</a:t>
            </a:r>
          </a:p>
          <a:p>
            <a:pPr algn="just">
              <a:lnSpc>
                <a:spcPct val="150000"/>
              </a:lnSpc>
              <a:spcBef>
                <a:spcPts val="700"/>
              </a:spcBef>
              <a:spcAft>
                <a:spcPts val="700"/>
              </a:spcAft>
            </a:pP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 Đọc</a:t>
            </a:r>
          </a:p>
          <a:p>
            <a:pPr algn="just">
              <a:lnSpc>
                <a:spcPct val="150000"/>
              </a:lnSpc>
              <a:spcBef>
                <a:spcPts val="700"/>
              </a:spcBef>
              <a:spcAft>
                <a:spcPts val="700"/>
              </a:spcAft>
            </a:pP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Nằm im</a:t>
            </a:r>
          </a:p>
          <a:p>
            <a:pPr algn="just">
              <a:lnSpc>
                <a:spcPct val="150000"/>
              </a:lnSpc>
              <a:spcBef>
                <a:spcPts val="700"/>
              </a:spcBef>
              <a:spcAft>
                <a:spcPts val="700"/>
              </a:spcAft>
            </a:pP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 Băng qua</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xmlns="" id="{7D1CF1C7-3B2A-4FBF-8CC9-367A377CE7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89292" y="5833165"/>
            <a:ext cx="4879829" cy="46976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300"/>
                                        <p:tgtEl>
                                          <p:spTgt spid="32"/>
                                        </p:tgtEl>
                                      </p:cBhvr>
                                    </p:animEffect>
                                    <p:anim calcmode="lin" valueType="num">
                                      <p:cBhvr>
                                        <p:cTn id="8" dur="300" fill="hold"/>
                                        <p:tgtEl>
                                          <p:spTgt spid="32"/>
                                        </p:tgtEl>
                                        <p:attrNameLst>
                                          <p:attrName>ppt_x</p:attrName>
                                        </p:attrNameLst>
                                      </p:cBhvr>
                                      <p:tavLst>
                                        <p:tav tm="0">
                                          <p:val>
                                            <p:strVal val="#ppt_x"/>
                                          </p:val>
                                        </p:tav>
                                        <p:tav tm="100000">
                                          <p:val>
                                            <p:strVal val="#ppt_x"/>
                                          </p:val>
                                        </p:tav>
                                      </p:tavLst>
                                    </p:anim>
                                    <p:anim calcmode="lin" valueType="num">
                                      <p:cBhvr>
                                        <p:cTn id="9" dur="3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300"/>
                                        <p:tgtEl>
                                          <p:spTgt spid="33"/>
                                        </p:tgtEl>
                                      </p:cBhvr>
                                    </p:animEffect>
                                    <p:anim calcmode="lin" valueType="num">
                                      <p:cBhvr>
                                        <p:cTn id="13" dur="300" fill="hold"/>
                                        <p:tgtEl>
                                          <p:spTgt spid="33"/>
                                        </p:tgtEl>
                                        <p:attrNameLst>
                                          <p:attrName>ppt_x</p:attrName>
                                        </p:attrNameLst>
                                      </p:cBhvr>
                                      <p:tavLst>
                                        <p:tav tm="0">
                                          <p:val>
                                            <p:strVal val="#ppt_x"/>
                                          </p:val>
                                        </p:tav>
                                        <p:tav tm="100000">
                                          <p:val>
                                            <p:strVal val="#ppt_x"/>
                                          </p:val>
                                        </p:tav>
                                      </p:tavLst>
                                    </p:anim>
                                    <p:anim calcmode="lin" valueType="num">
                                      <p:cBhvr>
                                        <p:cTn id="14" dur="3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300"/>
                                        <p:tgtEl>
                                          <p:spTgt spid="38"/>
                                        </p:tgtEl>
                                      </p:cBhvr>
                                    </p:animEffect>
                                    <p:anim calcmode="lin" valueType="num">
                                      <p:cBhvr>
                                        <p:cTn id="18" dur="300" fill="hold"/>
                                        <p:tgtEl>
                                          <p:spTgt spid="38"/>
                                        </p:tgtEl>
                                        <p:attrNameLst>
                                          <p:attrName>ppt_x</p:attrName>
                                        </p:attrNameLst>
                                      </p:cBhvr>
                                      <p:tavLst>
                                        <p:tav tm="0">
                                          <p:val>
                                            <p:strVal val="#ppt_x"/>
                                          </p:val>
                                        </p:tav>
                                        <p:tav tm="100000">
                                          <p:val>
                                            <p:strVal val="#ppt_x"/>
                                          </p:val>
                                        </p:tav>
                                      </p:tavLst>
                                    </p:anim>
                                    <p:anim calcmode="lin" valueType="num">
                                      <p:cBhvr>
                                        <p:cTn id="19" dur="3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5">
                                            <p:txEl>
                                              <p:pRg st="0" end="0"/>
                                            </p:txEl>
                                          </p:spTgt>
                                        </p:tgtEl>
                                        <p:attrNameLst>
                                          <p:attrName>style.visibility</p:attrName>
                                        </p:attrNameLst>
                                      </p:cBhvr>
                                      <p:to>
                                        <p:strVal val="visible"/>
                                      </p:to>
                                    </p:set>
                                    <p:animEffect transition="in" filter="wipe(down)">
                                      <p:cBhvr>
                                        <p:cTn id="24" dur="300"/>
                                        <p:tgtEl>
                                          <p:spTgt spid="3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5">
                                            <p:txEl>
                                              <p:pRg st="1" end="1"/>
                                            </p:txEl>
                                          </p:spTgt>
                                        </p:tgtEl>
                                        <p:attrNameLst>
                                          <p:attrName>style.visibility</p:attrName>
                                        </p:attrNameLst>
                                      </p:cBhvr>
                                      <p:to>
                                        <p:strVal val="visible"/>
                                      </p:to>
                                    </p:set>
                                    <p:animEffect transition="in" filter="fade">
                                      <p:cBhvr>
                                        <p:cTn id="29" dur="300"/>
                                        <p:tgtEl>
                                          <p:spTgt spid="3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
                                            <p:txEl>
                                              <p:pRg st="2" end="2"/>
                                            </p:txEl>
                                          </p:spTgt>
                                        </p:tgtEl>
                                        <p:attrNameLst>
                                          <p:attrName>style.visibility</p:attrName>
                                        </p:attrNameLst>
                                      </p:cBhvr>
                                      <p:to>
                                        <p:strVal val="visible"/>
                                      </p:to>
                                    </p:set>
                                    <p:animEffect transition="in" filter="fade">
                                      <p:cBhvr>
                                        <p:cTn id="34" dur="300"/>
                                        <p:tgtEl>
                                          <p:spTgt spid="3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5">
                                            <p:txEl>
                                              <p:pRg st="3" end="3"/>
                                            </p:txEl>
                                          </p:spTgt>
                                        </p:tgtEl>
                                        <p:attrNameLst>
                                          <p:attrName>style.visibility</p:attrName>
                                        </p:attrNameLst>
                                      </p:cBhvr>
                                      <p:to>
                                        <p:strVal val="visible"/>
                                      </p:to>
                                    </p:set>
                                    <p:animEffect transition="in" filter="fade">
                                      <p:cBhvr>
                                        <p:cTn id="39" dur="300"/>
                                        <p:tgtEl>
                                          <p:spTgt spid="3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6">
                                            <p:txEl>
                                              <p:pRg st="0" end="0"/>
                                            </p:txEl>
                                          </p:spTgt>
                                        </p:tgtEl>
                                        <p:attrNameLst>
                                          <p:attrName>style.visibility</p:attrName>
                                        </p:attrNameLst>
                                      </p:cBhvr>
                                      <p:to>
                                        <p:strVal val="visible"/>
                                      </p:to>
                                    </p:set>
                                    <p:animEffect transition="in" filter="wipe(down)">
                                      <p:cBhvr>
                                        <p:cTn id="44" dur="300"/>
                                        <p:tgtEl>
                                          <p:spTgt spid="3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6">
                                            <p:txEl>
                                              <p:pRg st="1" end="1"/>
                                            </p:txEl>
                                          </p:spTgt>
                                        </p:tgtEl>
                                        <p:attrNameLst>
                                          <p:attrName>style.visibility</p:attrName>
                                        </p:attrNameLst>
                                      </p:cBhvr>
                                      <p:to>
                                        <p:strVal val="visible"/>
                                      </p:to>
                                    </p:set>
                                    <p:animEffect transition="in" filter="fade">
                                      <p:cBhvr>
                                        <p:cTn id="49" dur="300"/>
                                        <p:tgtEl>
                                          <p:spTgt spid="36">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6">
                                            <p:txEl>
                                              <p:pRg st="2" end="2"/>
                                            </p:txEl>
                                          </p:spTgt>
                                        </p:tgtEl>
                                        <p:attrNameLst>
                                          <p:attrName>style.visibility</p:attrName>
                                        </p:attrNameLst>
                                      </p:cBhvr>
                                      <p:to>
                                        <p:strVal val="visible"/>
                                      </p:to>
                                    </p:set>
                                    <p:animEffect transition="in" filter="fade">
                                      <p:cBhvr>
                                        <p:cTn id="54" dur="300"/>
                                        <p:tgtEl>
                                          <p:spTgt spid="36">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txEl>
                                              <p:pRg st="3" end="3"/>
                                            </p:txEl>
                                          </p:spTgt>
                                        </p:tgtEl>
                                        <p:attrNameLst>
                                          <p:attrName>style.visibility</p:attrName>
                                        </p:attrNameLst>
                                      </p:cBhvr>
                                      <p:to>
                                        <p:strVal val="visible"/>
                                      </p:to>
                                    </p:set>
                                    <p:animEffect transition="in" filter="fade">
                                      <p:cBhvr>
                                        <p:cTn id="59" dur="3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638" t="9045" r="6281" b="21964"/>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840512">
            <a:off x="-3903951" y="7093447"/>
            <a:ext cx="8526364" cy="6929609"/>
          </a:xfrm>
          <a:prstGeom prst="rect">
            <a:avLst/>
          </a:prstGeom>
        </p:spPr>
      </p:pic>
      <p:pic>
        <p:nvPicPr>
          <p:cNvPr id="32" name="Picture 32"/>
          <p:cNvPicPr>
            <a:picLocks noChangeAspect="1"/>
          </p:cNvPicPr>
          <p:nvPr/>
        </p:nvPicPr>
        <p:blipFill>
          <a:blip r:embed="rId5"/>
          <a:srcRect/>
          <a:stretch>
            <a:fillRect/>
          </a:stretch>
        </p:blipFill>
        <p:spPr>
          <a:xfrm rot="3946868">
            <a:off x="-5749853" y="-7539954"/>
            <a:ext cx="9386312" cy="11026505"/>
          </a:xfrm>
          <a:prstGeom prst="rect">
            <a:avLst/>
          </a:prstGeom>
        </p:spPr>
      </p:pic>
      <p:pic>
        <p:nvPicPr>
          <p:cNvPr id="33" name="Picture 3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87398">
            <a:off x="10824259" y="-4277356"/>
            <a:ext cx="8376712" cy="6076924"/>
          </a:xfrm>
          <a:prstGeom prst="rect">
            <a:avLst/>
          </a:prstGeom>
        </p:spPr>
      </p:pic>
      <p:sp>
        <p:nvSpPr>
          <p:cNvPr id="36" name="Rectangle: Rounded Corners 35">
            <a:extLst>
              <a:ext uri="{FF2B5EF4-FFF2-40B4-BE49-F238E27FC236}">
                <a16:creationId xmlns:a16="http://schemas.microsoft.com/office/drawing/2014/main" xmlns="" id="{8F8963C9-52C1-416B-9276-FDD1D3A7B033}"/>
              </a:ext>
            </a:extLst>
          </p:cNvPr>
          <p:cNvSpPr/>
          <p:nvPr/>
        </p:nvSpPr>
        <p:spPr>
          <a:xfrm>
            <a:off x="1809750" y="876300"/>
            <a:ext cx="14668500" cy="162256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solidFill>
                  <a:schemeClr val="tx1"/>
                </a:solidFill>
                <a:latin typeface="Arial" panose="020B0604020202020204" pitchFamily="34" charset="0"/>
                <a:cs typeface="Arial" panose="020B0604020202020204" pitchFamily="34" charset="0"/>
              </a:rPr>
              <a:t>4. LUYỆN TẬP THEO VĂN BẢN ĐỌC</a:t>
            </a:r>
          </a:p>
        </p:txBody>
      </p:sp>
      <p:sp>
        <p:nvSpPr>
          <p:cNvPr id="37" name="Scroll: Horizontal 36">
            <a:extLst>
              <a:ext uri="{FF2B5EF4-FFF2-40B4-BE49-F238E27FC236}">
                <a16:creationId xmlns:a16="http://schemas.microsoft.com/office/drawing/2014/main" xmlns="" id="{2C2A742E-0F16-4203-95E6-FE76C42F850F}"/>
              </a:ext>
            </a:extLst>
          </p:cNvPr>
          <p:cNvSpPr/>
          <p:nvPr/>
        </p:nvSpPr>
        <p:spPr>
          <a:xfrm>
            <a:off x="2490787" y="2702250"/>
            <a:ext cx="13306426" cy="2499972"/>
          </a:xfrm>
          <a:prstGeom prst="horizontalScroll">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2. Em sẽ nói gì với cô phụ trách thư viện khi muốn mượn sách ở thư viện? </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9" name="Picture 38">
            <a:extLst>
              <a:ext uri="{FF2B5EF4-FFF2-40B4-BE49-F238E27FC236}">
                <a16:creationId xmlns:a16="http://schemas.microsoft.com/office/drawing/2014/main" xmlns="" id="{3321BC43-B6FE-43DF-AE77-7184532C98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7400" y="5345417"/>
            <a:ext cx="3599188" cy="4635318"/>
          </a:xfrm>
          <a:prstGeom prst="rect">
            <a:avLst/>
          </a:prstGeom>
        </p:spPr>
      </p:pic>
      <p:sp>
        <p:nvSpPr>
          <p:cNvPr id="40" name="Speech Bubble: Rectangle with Corners Rounded 39">
            <a:extLst>
              <a:ext uri="{FF2B5EF4-FFF2-40B4-BE49-F238E27FC236}">
                <a16:creationId xmlns:a16="http://schemas.microsoft.com/office/drawing/2014/main" xmlns="" id="{42DE81B2-5702-4BE7-A08E-A9E937DF9528}"/>
              </a:ext>
            </a:extLst>
          </p:cNvPr>
          <p:cNvSpPr/>
          <p:nvPr/>
        </p:nvSpPr>
        <p:spPr>
          <a:xfrm>
            <a:off x="6931429" y="5431594"/>
            <a:ext cx="9683991" cy="1941837"/>
          </a:xfrm>
          <a:prstGeom prst="wedgeRoundRectCallout">
            <a:avLst>
              <a:gd name="adj1" fmla="val -61753"/>
              <a:gd name="adj2" fmla="val 31543"/>
              <a:gd name="adj3" fmla="val 16667"/>
            </a:avLst>
          </a:prstGeom>
          <a:solidFill>
            <a:schemeClr val="accent1"/>
          </a:solidFill>
          <a:ln w="285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4500" dirty="0">
                <a:latin typeface="Arial" panose="020B0604020202020204" pitchFamily="34" charset="0"/>
                <a:cs typeface="Arial" panose="020B0604020202020204" pitchFamily="34" charset="0"/>
              </a:rPr>
              <a:t>Thưa cô, em muốn mượn sách ạ!</a:t>
            </a:r>
            <a:endParaRPr lang="en-US" sz="4500" dirty="0">
              <a:solidFill>
                <a:schemeClr val="bg1"/>
              </a:solidFill>
              <a:latin typeface="Arial" panose="020B0604020202020204" pitchFamily="34" charset="0"/>
              <a:cs typeface="Arial" panose="020B0604020202020204" pitchFamily="34" charset="0"/>
            </a:endParaRPr>
          </a:p>
        </p:txBody>
      </p:sp>
      <p:sp>
        <p:nvSpPr>
          <p:cNvPr id="41" name="Speech Bubble: Rectangle with Corners Rounded 40">
            <a:extLst>
              <a:ext uri="{FF2B5EF4-FFF2-40B4-BE49-F238E27FC236}">
                <a16:creationId xmlns:a16="http://schemas.microsoft.com/office/drawing/2014/main" xmlns="" id="{6350AB94-B613-4023-90B8-71AFF96AE352}"/>
              </a:ext>
            </a:extLst>
          </p:cNvPr>
          <p:cNvSpPr/>
          <p:nvPr/>
        </p:nvSpPr>
        <p:spPr>
          <a:xfrm>
            <a:off x="6931428" y="7731665"/>
            <a:ext cx="9683991" cy="1941837"/>
          </a:xfrm>
          <a:prstGeom prst="wedgeRoundRectCallout">
            <a:avLst>
              <a:gd name="adj1" fmla="val -60573"/>
              <a:gd name="adj2" fmla="val -13192"/>
              <a:gd name="adj3" fmla="val 16667"/>
            </a:avLst>
          </a:prstGeom>
          <a:solidFill>
            <a:schemeClr val="accent1"/>
          </a:solidFill>
          <a:ln w="285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4500" dirty="0">
                <a:latin typeface="Arial" panose="020B0604020202020204" pitchFamily="34" charset="0"/>
                <a:cs typeface="Arial" panose="020B0604020202020204" pitchFamily="34" charset="0"/>
              </a:rPr>
              <a:t>Cô ơi, em muốn mượn quyển..ạ!</a:t>
            </a:r>
            <a:endParaRPr lang="en-US" sz="45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3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3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3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3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638" t="9045" r="6281" b="21964"/>
          <a:stretch>
            <a:fillRect/>
          </a:stretch>
        </p:blipFill>
        <p:spPr>
          <a:xfrm>
            <a:off x="0" y="0"/>
            <a:ext cx="18288000" cy="10287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64152">
            <a:off x="13649713" y="-1307949"/>
            <a:ext cx="6992187" cy="5072514"/>
          </a:xfrm>
          <a:prstGeom prst="rect">
            <a:avLst/>
          </a:prstGeom>
        </p:spPr>
      </p:pic>
      <p:pic>
        <p:nvPicPr>
          <p:cNvPr id="9" name="Picture 9"/>
          <p:cNvPicPr>
            <a:picLocks noChangeAspect="1"/>
          </p:cNvPicPr>
          <p:nvPr/>
        </p:nvPicPr>
        <p:blipFill>
          <a:blip r:embed="rId5"/>
          <a:srcRect b="856"/>
          <a:stretch>
            <a:fillRect/>
          </a:stretch>
        </p:blipFill>
        <p:spPr>
          <a:xfrm rot="-8201339">
            <a:off x="-5798228" y="-5287502"/>
            <a:ext cx="9079772" cy="105750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508143" y="2753354"/>
            <a:ext cx="13271711" cy="6869740"/>
          </a:xfrm>
          <a:prstGeom prst="rect">
            <a:avLst/>
          </a:prstGeom>
        </p:spPr>
      </p:pic>
      <p:pic>
        <p:nvPicPr>
          <p:cNvPr id="30" name="Picture 3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31712" y="1594512"/>
            <a:ext cx="2418120" cy="2325792"/>
          </a:xfrm>
          <a:prstGeom prst="rect">
            <a:avLst/>
          </a:prstGeom>
        </p:spPr>
      </p:pic>
      <p:sp>
        <p:nvSpPr>
          <p:cNvPr id="32" name="Rectangle: Rounded Corners 31">
            <a:extLst>
              <a:ext uri="{FF2B5EF4-FFF2-40B4-BE49-F238E27FC236}">
                <a16:creationId xmlns:a16="http://schemas.microsoft.com/office/drawing/2014/main" xmlns="" id="{10554E57-37C9-47F9-802C-DA587205AD58}"/>
              </a:ext>
            </a:extLst>
          </p:cNvPr>
          <p:cNvSpPr/>
          <p:nvPr/>
        </p:nvSpPr>
        <p:spPr>
          <a:xfrm>
            <a:off x="5738572" y="565393"/>
            <a:ext cx="6810855" cy="162256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solidFill>
                  <a:schemeClr val="tx1"/>
                </a:solidFill>
                <a:latin typeface="Arial" panose="020B0604020202020204" pitchFamily="34" charset="0"/>
                <a:cs typeface="Arial" panose="020B0604020202020204" pitchFamily="34" charset="0"/>
              </a:rPr>
              <a:t>KHỞI ĐỘNG</a:t>
            </a:r>
          </a:p>
        </p:txBody>
      </p:sp>
      <p:sp>
        <p:nvSpPr>
          <p:cNvPr id="34" name="TextBox 33">
            <a:extLst>
              <a:ext uri="{FF2B5EF4-FFF2-40B4-BE49-F238E27FC236}">
                <a16:creationId xmlns:a16="http://schemas.microsoft.com/office/drawing/2014/main" xmlns="" id="{7EC1CD71-DDC1-4C79-8051-A214942A4B48}"/>
              </a:ext>
            </a:extLst>
          </p:cNvPr>
          <p:cNvSpPr txBox="1"/>
          <p:nvPr/>
        </p:nvSpPr>
        <p:spPr>
          <a:xfrm>
            <a:off x="3742212" y="3920304"/>
            <a:ext cx="10803571" cy="3080202"/>
          </a:xfrm>
          <a:prstGeom prst="rect">
            <a:avLst/>
          </a:prstGeom>
          <a:noFill/>
        </p:spPr>
        <p:txBody>
          <a:bodyPr wrap="square">
            <a:spAutoFit/>
          </a:bodyPr>
          <a:lstStyle/>
          <a:p>
            <a:pPr algn="just">
              <a:lnSpc>
                <a:spcPct val="150000"/>
              </a:lnSpc>
            </a:pP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Bức</a:t>
            </a: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tranh</a:t>
            </a: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vẽ</a:t>
            </a: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cảnh</a:t>
            </a: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thư</a:t>
            </a: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viện</a:t>
            </a: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Mọi</a:t>
            </a: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người</a:t>
            </a: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tranh</a:t>
            </a: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đang</a:t>
            </a: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mượn</a:t>
            </a: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sách</a:t>
            </a: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tìm</a:t>
            </a: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sách</a:t>
            </a: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đọc</a:t>
            </a: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sách</a:t>
            </a:r>
            <a:r>
              <a:rPr lang="fr-FR"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500" dirty="0">
              <a:latin typeface="Arial" panose="020B0604020202020204" pitchFamily="34" charset="0"/>
              <a:cs typeface="Arial" panose="020B0604020202020204" pitchFamily="34" charset="0"/>
            </a:endParaRPr>
          </a:p>
        </p:txBody>
      </p:sp>
      <p:pic>
        <p:nvPicPr>
          <p:cNvPr id="35" name="Graphic 34">
            <a:extLst>
              <a:ext uri="{FF2B5EF4-FFF2-40B4-BE49-F238E27FC236}">
                <a16:creationId xmlns:a16="http://schemas.microsoft.com/office/drawing/2014/main" xmlns="" id="{20E10C17-F5F9-478F-985C-DC443B2C2A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0972800" y="6309081"/>
            <a:ext cx="4561366" cy="35464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anim calcmode="lin" valueType="num">
                                      <p:cBhvr>
                                        <p:cTn id="8" dur="300" fill="hold"/>
                                        <p:tgtEl>
                                          <p:spTgt spid="10"/>
                                        </p:tgtEl>
                                        <p:attrNameLst>
                                          <p:attrName>ppt_x</p:attrName>
                                        </p:attrNameLst>
                                      </p:cBhvr>
                                      <p:tavLst>
                                        <p:tav tm="0">
                                          <p:val>
                                            <p:strVal val="#ppt_x"/>
                                          </p:val>
                                        </p:tav>
                                        <p:tav tm="100000">
                                          <p:val>
                                            <p:strVal val="#ppt_x"/>
                                          </p:val>
                                        </p:tav>
                                      </p:tavLst>
                                    </p:anim>
                                    <p:anim calcmode="lin" valueType="num">
                                      <p:cBhvr>
                                        <p:cTn id="9" dur="3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300"/>
                                        <p:tgtEl>
                                          <p:spTgt spid="30"/>
                                        </p:tgtEl>
                                      </p:cBhvr>
                                    </p:animEffect>
                                    <p:anim calcmode="lin" valueType="num">
                                      <p:cBhvr>
                                        <p:cTn id="13" dur="300" fill="hold"/>
                                        <p:tgtEl>
                                          <p:spTgt spid="30"/>
                                        </p:tgtEl>
                                        <p:attrNameLst>
                                          <p:attrName>ppt_x</p:attrName>
                                        </p:attrNameLst>
                                      </p:cBhvr>
                                      <p:tavLst>
                                        <p:tav tm="0">
                                          <p:val>
                                            <p:strVal val="#ppt_x"/>
                                          </p:val>
                                        </p:tav>
                                        <p:tav tm="100000">
                                          <p:val>
                                            <p:strVal val="#ppt_x"/>
                                          </p:val>
                                        </p:tav>
                                      </p:tavLst>
                                    </p:anim>
                                    <p:anim calcmode="lin" valueType="num">
                                      <p:cBhvr>
                                        <p:cTn id="14" dur="3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300"/>
                                        <p:tgtEl>
                                          <p:spTgt spid="35"/>
                                        </p:tgtEl>
                                      </p:cBhvr>
                                    </p:animEffect>
                                    <p:anim calcmode="lin" valueType="num">
                                      <p:cBhvr>
                                        <p:cTn id="18" dur="300" fill="hold"/>
                                        <p:tgtEl>
                                          <p:spTgt spid="35"/>
                                        </p:tgtEl>
                                        <p:attrNameLst>
                                          <p:attrName>ppt_x</p:attrName>
                                        </p:attrNameLst>
                                      </p:cBhvr>
                                      <p:tavLst>
                                        <p:tav tm="0">
                                          <p:val>
                                            <p:strVal val="#ppt_x"/>
                                          </p:val>
                                        </p:tav>
                                        <p:tav tm="100000">
                                          <p:val>
                                            <p:strVal val="#ppt_x"/>
                                          </p:val>
                                        </p:tav>
                                      </p:tavLst>
                                    </p:anim>
                                    <p:anim calcmode="lin" valueType="num">
                                      <p:cBhvr>
                                        <p:cTn id="19" dur="3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24" dur="300"/>
                                        <p:tgtEl>
                                          <p:spTgt spid="3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4">
                                            <p:txEl>
                                              <p:pRg st="1" end="1"/>
                                            </p:txEl>
                                          </p:spTgt>
                                        </p:tgtEl>
                                        <p:attrNameLst>
                                          <p:attrName>style.visibility</p:attrName>
                                        </p:attrNameLst>
                                      </p:cBhvr>
                                      <p:to>
                                        <p:strVal val="visible"/>
                                      </p:to>
                                    </p:set>
                                    <p:animEffect transition="in" filter="randombar(horizontal)">
                                      <p:cBhvr>
                                        <p:cTn id="29" dur="3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l="-9769" t="21927" r="-9684" b="28601"/>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029112">
            <a:off x="12229392" y="-4117502"/>
            <a:ext cx="8376712" cy="607692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68428" y="2089347"/>
            <a:ext cx="15151141" cy="5582521"/>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02108">
            <a:off x="-4117415" y="6736559"/>
            <a:ext cx="8234830" cy="669267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673484">
            <a:off x="-467976" y="-219805"/>
            <a:ext cx="2259813" cy="2091354"/>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890596" y="1863683"/>
            <a:ext cx="1609325" cy="1571286"/>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673484">
            <a:off x="17158094" y="6107222"/>
            <a:ext cx="2259813" cy="2091354"/>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216234" y="7757733"/>
            <a:ext cx="3043066" cy="3501436"/>
          </a:xfrm>
          <a:prstGeom prst="rect">
            <a:avLst/>
          </a:prstGeom>
        </p:spPr>
      </p:pic>
      <p:sp>
        <p:nvSpPr>
          <p:cNvPr id="11" name="TextBox 7">
            <a:extLst>
              <a:ext uri="{FF2B5EF4-FFF2-40B4-BE49-F238E27FC236}">
                <a16:creationId xmlns:a16="http://schemas.microsoft.com/office/drawing/2014/main" xmlns="" id="{BC395856-693F-40FB-8296-C32AF09D1C84}"/>
              </a:ext>
            </a:extLst>
          </p:cNvPr>
          <p:cNvSpPr txBox="1"/>
          <p:nvPr/>
        </p:nvSpPr>
        <p:spPr>
          <a:xfrm>
            <a:off x="-634820" y="3726446"/>
            <a:ext cx="19557640" cy="1154162"/>
          </a:xfrm>
          <a:prstGeom prst="rect">
            <a:avLst/>
          </a:prstGeom>
        </p:spPr>
        <p:txBody>
          <a:bodyPr wrap="square" lIns="0" tIns="0" rIns="0" bIns="0" rtlCol="0" anchor="t">
            <a:spAutoFit/>
          </a:bodyPr>
          <a:lstStyle/>
          <a:p>
            <a:pPr algn="ctr">
              <a:lnSpc>
                <a:spcPts val="9000"/>
              </a:lnSpc>
            </a:pPr>
            <a:r>
              <a:rPr lang="en-US" sz="8000" b="1" dirty="0">
                <a:solidFill>
                  <a:srgbClr val="272727"/>
                </a:solidFill>
                <a:latin typeface="Arial" panose="020B0604020202020204" pitchFamily="34" charset="0"/>
                <a:cs typeface="Arial" panose="020B0604020202020204" pitchFamily="34" charset="0"/>
              </a:rPr>
              <a:t>BÀI 18: THƯ VIỆN BIẾT ĐI</a:t>
            </a:r>
          </a:p>
        </p:txBody>
      </p:sp>
      <p:sp>
        <p:nvSpPr>
          <p:cNvPr id="12" name="TextBox 6">
            <a:extLst>
              <a:ext uri="{FF2B5EF4-FFF2-40B4-BE49-F238E27FC236}">
                <a16:creationId xmlns:a16="http://schemas.microsoft.com/office/drawing/2014/main" xmlns="" id="{EED26553-ACDA-4C8A-BEC2-7AF1235404FE}"/>
              </a:ext>
            </a:extLst>
          </p:cNvPr>
          <p:cNvSpPr txBox="1"/>
          <p:nvPr/>
        </p:nvSpPr>
        <p:spPr>
          <a:xfrm>
            <a:off x="3963833" y="5824683"/>
            <a:ext cx="10360333" cy="622543"/>
          </a:xfrm>
          <a:prstGeom prst="rect">
            <a:avLst/>
          </a:prstGeom>
        </p:spPr>
        <p:txBody>
          <a:bodyPr wrap="square" lIns="0" tIns="0" rIns="0" bIns="0" rtlCol="0" anchor="t">
            <a:spAutoFit/>
          </a:bodyPr>
          <a:lstStyle/>
          <a:p>
            <a:pPr algn="ctr">
              <a:lnSpc>
                <a:spcPts val="4480"/>
              </a:lnSpc>
            </a:pPr>
            <a:r>
              <a:rPr lang="en-US" sz="6300" b="1" dirty="0" err="1">
                <a:solidFill>
                  <a:srgbClr val="272727"/>
                </a:solidFill>
                <a:latin typeface="Arial" panose="020B0604020202020204" pitchFamily="34" charset="0"/>
                <a:cs typeface="Arial" panose="020B0604020202020204" pitchFamily="34" charset="0"/>
              </a:rPr>
              <a:t>Tiết</a:t>
            </a:r>
            <a:r>
              <a:rPr lang="en-US" sz="6300" b="1" dirty="0">
                <a:solidFill>
                  <a:srgbClr val="272727"/>
                </a:solidFill>
                <a:latin typeface="Arial" panose="020B0604020202020204" pitchFamily="34" charset="0"/>
                <a:cs typeface="Arial" panose="020B0604020202020204" pitchFamily="34" charset="0"/>
              </a:rPr>
              <a:t> 1-2. </a:t>
            </a:r>
            <a:r>
              <a:rPr lang="en-US" sz="6300" b="1">
                <a:solidFill>
                  <a:srgbClr val="272727"/>
                </a:solidFill>
                <a:latin typeface="Arial" panose="020B0604020202020204" pitchFamily="34" charset="0"/>
                <a:cs typeface="Arial" panose="020B0604020202020204" pitchFamily="34" charset="0"/>
              </a:rPr>
              <a:t>Đọc</a:t>
            </a:r>
            <a:endParaRPr lang="en-US" sz="6300" b="1" dirty="0">
              <a:solidFill>
                <a:srgbClr val="272727"/>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anim calcmode="lin" valueType="num">
                                      <p:cBhvr>
                                        <p:cTn id="8" dur="300" fill="hold"/>
                                        <p:tgtEl>
                                          <p:spTgt spid="11"/>
                                        </p:tgtEl>
                                        <p:attrNameLst>
                                          <p:attrName>ppt_x</p:attrName>
                                        </p:attrNameLst>
                                      </p:cBhvr>
                                      <p:tavLst>
                                        <p:tav tm="0">
                                          <p:val>
                                            <p:strVal val="#ppt_x"/>
                                          </p:val>
                                        </p:tav>
                                        <p:tav tm="100000">
                                          <p:val>
                                            <p:strVal val="#ppt_x"/>
                                          </p:val>
                                        </p:tav>
                                      </p:tavLst>
                                    </p:anim>
                                    <p:anim calcmode="lin" valueType="num">
                                      <p:cBhvr>
                                        <p:cTn id="9" dur="3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638" t="9045" r="6281" b="21964"/>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rot="3688806">
            <a:off x="-3642658" y="-8420784"/>
            <a:ext cx="9342716" cy="1097529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32919">
            <a:off x="-5143329" y="-2397231"/>
            <a:ext cx="8347808" cy="610148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49741">
            <a:off x="10460925" y="7668848"/>
            <a:ext cx="8526364" cy="692960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23462" y="2952968"/>
            <a:ext cx="8613776" cy="4380149"/>
          </a:xfrm>
          <a:prstGeom prst="rect">
            <a:avLst/>
          </a:prstGeom>
        </p:spPr>
      </p:pic>
      <p:grpSp>
        <p:nvGrpSpPr>
          <p:cNvPr id="13" name="Group 13"/>
          <p:cNvGrpSpPr/>
          <p:nvPr/>
        </p:nvGrpSpPr>
        <p:grpSpPr>
          <a:xfrm rot="5400000">
            <a:off x="12593898" y="370247"/>
            <a:ext cx="1967863" cy="7135302"/>
            <a:chOff x="0" y="0"/>
            <a:chExt cx="7436168" cy="18899629"/>
          </a:xfrm>
        </p:grpSpPr>
        <p:sp>
          <p:nvSpPr>
            <p:cNvPr id="14" name="Freeform 14"/>
            <p:cNvSpPr/>
            <p:nvPr/>
          </p:nvSpPr>
          <p:spPr>
            <a:xfrm>
              <a:off x="-1" y="0"/>
              <a:ext cx="7443827" cy="18899629"/>
            </a:xfrm>
            <a:custGeom>
              <a:avLst/>
              <a:gdLst/>
              <a:ahLst/>
              <a:cxnLst/>
              <a:rect l="l" t="t" r="r" b="b"/>
              <a:pathLst>
                <a:path w="7443827" h="18899629">
                  <a:moveTo>
                    <a:pt x="6937388" y="18882709"/>
                  </a:moveTo>
                  <a:cubicBezTo>
                    <a:pt x="6937388" y="18882709"/>
                    <a:pt x="6700392" y="18872740"/>
                    <a:pt x="6338253" y="18886185"/>
                  </a:cubicBezTo>
                  <a:cubicBezTo>
                    <a:pt x="5976115" y="18899629"/>
                    <a:pt x="490924" y="18899629"/>
                    <a:pt x="490924" y="18899629"/>
                  </a:cubicBezTo>
                  <a:cubicBezTo>
                    <a:pt x="245502" y="18899629"/>
                    <a:pt x="32509" y="18802361"/>
                    <a:pt x="31032" y="18642247"/>
                  </a:cubicBezTo>
                  <a:cubicBezTo>
                    <a:pt x="31032" y="18642247"/>
                    <a:pt x="0" y="1387092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890839" y="0"/>
                    <a:pt x="6890839" y="0"/>
                  </a:cubicBezTo>
                  <a:cubicBezTo>
                    <a:pt x="7202740" y="0"/>
                    <a:pt x="7436169" y="101069"/>
                    <a:pt x="7428311" y="303616"/>
                  </a:cubicBezTo>
                  <a:cubicBezTo>
                    <a:pt x="7428311" y="303616"/>
                    <a:pt x="7426316" y="12690632"/>
                    <a:pt x="7435071" y="17942660"/>
                  </a:cubicBezTo>
                  <a:cubicBezTo>
                    <a:pt x="7443827" y="18235961"/>
                    <a:pt x="7397279" y="18569032"/>
                    <a:pt x="7397279" y="18569032"/>
                  </a:cubicBezTo>
                  <a:cubicBezTo>
                    <a:pt x="7394313" y="18749057"/>
                    <a:pt x="7182810" y="18882709"/>
                    <a:pt x="6937388" y="18882709"/>
                  </a:cubicBezTo>
                  <a:close/>
                </a:path>
              </a:pathLst>
            </a:custGeom>
            <a:solidFill>
              <a:srgbClr val="000000"/>
            </a:solidFill>
          </p:spPr>
        </p:sp>
      </p:grpSp>
      <p:grpSp>
        <p:nvGrpSpPr>
          <p:cNvPr id="15" name="Group 15"/>
          <p:cNvGrpSpPr/>
          <p:nvPr/>
        </p:nvGrpSpPr>
        <p:grpSpPr>
          <a:xfrm rot="5400000">
            <a:off x="12619662" y="414636"/>
            <a:ext cx="1915185" cy="7061413"/>
            <a:chOff x="0" y="0"/>
            <a:chExt cx="7237117" cy="18703917"/>
          </a:xfrm>
        </p:grpSpPr>
        <p:sp>
          <p:nvSpPr>
            <p:cNvPr id="16" name="Freeform 16"/>
            <p:cNvSpPr/>
            <p:nvPr/>
          </p:nvSpPr>
          <p:spPr>
            <a:xfrm>
              <a:off x="-1" y="0"/>
              <a:ext cx="7244776" cy="18703917"/>
            </a:xfrm>
            <a:custGeom>
              <a:avLst/>
              <a:gdLst/>
              <a:ahLst/>
              <a:cxnLst/>
              <a:rect l="l" t="t" r="r" b="b"/>
              <a:pathLst>
                <a:path w="7244776" h="18703917">
                  <a:moveTo>
                    <a:pt x="6738337" y="18686997"/>
                  </a:moveTo>
                  <a:cubicBezTo>
                    <a:pt x="6738337" y="18686997"/>
                    <a:pt x="6501341" y="18677029"/>
                    <a:pt x="6139202" y="18690473"/>
                  </a:cubicBezTo>
                  <a:cubicBezTo>
                    <a:pt x="5777064" y="18703917"/>
                    <a:pt x="490924" y="18703917"/>
                    <a:pt x="490924" y="18703917"/>
                  </a:cubicBezTo>
                  <a:cubicBezTo>
                    <a:pt x="245502" y="18703917"/>
                    <a:pt x="32509" y="18606649"/>
                    <a:pt x="31032" y="18446535"/>
                  </a:cubicBezTo>
                  <a:cubicBezTo>
                    <a:pt x="31032" y="18446535"/>
                    <a:pt x="0" y="13719325"/>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691789" y="0"/>
                    <a:pt x="6691789" y="0"/>
                  </a:cubicBezTo>
                  <a:cubicBezTo>
                    <a:pt x="7003690" y="0"/>
                    <a:pt x="7237118" y="101069"/>
                    <a:pt x="7229261" y="303616"/>
                  </a:cubicBezTo>
                  <a:cubicBezTo>
                    <a:pt x="7229261" y="303616"/>
                    <a:pt x="7227265" y="12552525"/>
                    <a:pt x="7236021" y="17746948"/>
                  </a:cubicBezTo>
                  <a:cubicBezTo>
                    <a:pt x="7244776" y="18040249"/>
                    <a:pt x="7198228" y="18373320"/>
                    <a:pt x="7198228" y="18373320"/>
                  </a:cubicBezTo>
                  <a:cubicBezTo>
                    <a:pt x="7195263" y="18553345"/>
                    <a:pt x="6983759" y="18686997"/>
                    <a:pt x="6738337" y="18686997"/>
                  </a:cubicBezTo>
                  <a:close/>
                </a:path>
              </a:pathLst>
            </a:custGeom>
            <a:solidFill>
              <a:srgbClr val="FFFFFF"/>
            </a:solidFill>
          </p:spPr>
        </p:sp>
      </p:grpSp>
      <p:grpSp>
        <p:nvGrpSpPr>
          <p:cNvPr id="17" name="Group 17"/>
          <p:cNvGrpSpPr/>
          <p:nvPr/>
        </p:nvGrpSpPr>
        <p:grpSpPr>
          <a:xfrm rot="5400000">
            <a:off x="12565025" y="2510340"/>
            <a:ext cx="2024072" cy="7209964"/>
            <a:chOff x="0" y="0"/>
            <a:chExt cx="7436168" cy="18899629"/>
          </a:xfrm>
        </p:grpSpPr>
        <p:sp>
          <p:nvSpPr>
            <p:cNvPr id="18" name="Freeform 18"/>
            <p:cNvSpPr/>
            <p:nvPr/>
          </p:nvSpPr>
          <p:spPr>
            <a:xfrm>
              <a:off x="-1" y="0"/>
              <a:ext cx="7443827" cy="18899629"/>
            </a:xfrm>
            <a:custGeom>
              <a:avLst/>
              <a:gdLst/>
              <a:ahLst/>
              <a:cxnLst/>
              <a:rect l="l" t="t" r="r" b="b"/>
              <a:pathLst>
                <a:path w="7443827" h="18899629">
                  <a:moveTo>
                    <a:pt x="6937388" y="18882709"/>
                  </a:moveTo>
                  <a:cubicBezTo>
                    <a:pt x="6937388" y="18882709"/>
                    <a:pt x="6700392" y="18872740"/>
                    <a:pt x="6338253" y="18886185"/>
                  </a:cubicBezTo>
                  <a:cubicBezTo>
                    <a:pt x="5976115" y="18899629"/>
                    <a:pt x="490924" y="18899629"/>
                    <a:pt x="490924" y="18899629"/>
                  </a:cubicBezTo>
                  <a:cubicBezTo>
                    <a:pt x="245502" y="18899629"/>
                    <a:pt x="32509" y="18802361"/>
                    <a:pt x="31032" y="18642247"/>
                  </a:cubicBezTo>
                  <a:cubicBezTo>
                    <a:pt x="31032" y="18642247"/>
                    <a:pt x="0" y="1387092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890839" y="0"/>
                    <a:pt x="6890839" y="0"/>
                  </a:cubicBezTo>
                  <a:cubicBezTo>
                    <a:pt x="7202740" y="0"/>
                    <a:pt x="7436169" y="101069"/>
                    <a:pt x="7428311" y="303616"/>
                  </a:cubicBezTo>
                  <a:cubicBezTo>
                    <a:pt x="7428311" y="303616"/>
                    <a:pt x="7426316" y="12690632"/>
                    <a:pt x="7435071" y="17942660"/>
                  </a:cubicBezTo>
                  <a:cubicBezTo>
                    <a:pt x="7443827" y="18235961"/>
                    <a:pt x="7397279" y="18569032"/>
                    <a:pt x="7397279" y="18569032"/>
                  </a:cubicBezTo>
                  <a:cubicBezTo>
                    <a:pt x="7394313" y="18749057"/>
                    <a:pt x="7182810" y="18882709"/>
                    <a:pt x="6937388" y="18882709"/>
                  </a:cubicBezTo>
                  <a:close/>
                </a:path>
              </a:pathLst>
            </a:custGeom>
            <a:solidFill>
              <a:srgbClr val="000000"/>
            </a:solidFill>
          </p:spPr>
        </p:sp>
      </p:grpSp>
      <p:grpSp>
        <p:nvGrpSpPr>
          <p:cNvPr id="19" name="Group 19"/>
          <p:cNvGrpSpPr/>
          <p:nvPr/>
        </p:nvGrpSpPr>
        <p:grpSpPr>
          <a:xfrm rot="5400000">
            <a:off x="12591154" y="2560794"/>
            <a:ext cx="1969890" cy="7135302"/>
            <a:chOff x="0" y="0"/>
            <a:chExt cx="7237117" cy="18703917"/>
          </a:xfrm>
        </p:grpSpPr>
        <p:sp>
          <p:nvSpPr>
            <p:cNvPr id="20" name="Freeform 20"/>
            <p:cNvSpPr/>
            <p:nvPr/>
          </p:nvSpPr>
          <p:spPr>
            <a:xfrm>
              <a:off x="-1" y="0"/>
              <a:ext cx="7244776" cy="18703917"/>
            </a:xfrm>
            <a:custGeom>
              <a:avLst/>
              <a:gdLst/>
              <a:ahLst/>
              <a:cxnLst/>
              <a:rect l="l" t="t" r="r" b="b"/>
              <a:pathLst>
                <a:path w="7244776" h="18703917">
                  <a:moveTo>
                    <a:pt x="6738337" y="18686997"/>
                  </a:moveTo>
                  <a:cubicBezTo>
                    <a:pt x="6738337" y="18686997"/>
                    <a:pt x="6501341" y="18677029"/>
                    <a:pt x="6139202" y="18690473"/>
                  </a:cubicBezTo>
                  <a:cubicBezTo>
                    <a:pt x="5777064" y="18703917"/>
                    <a:pt x="490924" y="18703917"/>
                    <a:pt x="490924" y="18703917"/>
                  </a:cubicBezTo>
                  <a:cubicBezTo>
                    <a:pt x="245502" y="18703917"/>
                    <a:pt x="32509" y="18606649"/>
                    <a:pt x="31032" y="18446535"/>
                  </a:cubicBezTo>
                  <a:cubicBezTo>
                    <a:pt x="31032" y="18446535"/>
                    <a:pt x="0" y="13719325"/>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691789" y="0"/>
                    <a:pt x="6691789" y="0"/>
                  </a:cubicBezTo>
                  <a:cubicBezTo>
                    <a:pt x="7003690" y="0"/>
                    <a:pt x="7237118" y="101069"/>
                    <a:pt x="7229261" y="303616"/>
                  </a:cubicBezTo>
                  <a:cubicBezTo>
                    <a:pt x="7229261" y="303616"/>
                    <a:pt x="7227265" y="12552525"/>
                    <a:pt x="7236021" y="17746948"/>
                  </a:cubicBezTo>
                  <a:cubicBezTo>
                    <a:pt x="7244776" y="18040249"/>
                    <a:pt x="7198228" y="18373320"/>
                    <a:pt x="7198228" y="18373320"/>
                  </a:cubicBezTo>
                  <a:cubicBezTo>
                    <a:pt x="7195263" y="18553345"/>
                    <a:pt x="6983759" y="18686997"/>
                    <a:pt x="6738337" y="18686997"/>
                  </a:cubicBezTo>
                  <a:close/>
                </a:path>
              </a:pathLst>
            </a:custGeom>
            <a:solidFill>
              <a:srgbClr val="FFFFFF"/>
            </a:solidFill>
          </p:spPr>
        </p:sp>
      </p:grpSp>
      <p:grpSp>
        <p:nvGrpSpPr>
          <p:cNvPr id="21" name="Group 21"/>
          <p:cNvGrpSpPr/>
          <p:nvPr/>
        </p:nvGrpSpPr>
        <p:grpSpPr>
          <a:xfrm rot="5400000">
            <a:off x="12605795" y="-1714749"/>
            <a:ext cx="1913214" cy="7061415"/>
            <a:chOff x="0" y="0"/>
            <a:chExt cx="7436168" cy="18899629"/>
          </a:xfrm>
        </p:grpSpPr>
        <p:sp>
          <p:nvSpPr>
            <p:cNvPr id="22" name="Freeform 22"/>
            <p:cNvSpPr/>
            <p:nvPr/>
          </p:nvSpPr>
          <p:spPr>
            <a:xfrm>
              <a:off x="-1" y="0"/>
              <a:ext cx="7443827" cy="18899629"/>
            </a:xfrm>
            <a:custGeom>
              <a:avLst/>
              <a:gdLst/>
              <a:ahLst/>
              <a:cxnLst/>
              <a:rect l="l" t="t" r="r" b="b"/>
              <a:pathLst>
                <a:path w="7443827" h="18899629">
                  <a:moveTo>
                    <a:pt x="6937388" y="18882709"/>
                  </a:moveTo>
                  <a:cubicBezTo>
                    <a:pt x="6937388" y="18882709"/>
                    <a:pt x="6700392" y="18872740"/>
                    <a:pt x="6338253" y="18886185"/>
                  </a:cubicBezTo>
                  <a:cubicBezTo>
                    <a:pt x="5976115" y="18899629"/>
                    <a:pt x="490924" y="18899629"/>
                    <a:pt x="490924" y="18899629"/>
                  </a:cubicBezTo>
                  <a:cubicBezTo>
                    <a:pt x="245502" y="18899629"/>
                    <a:pt x="32509" y="18802361"/>
                    <a:pt x="31032" y="18642247"/>
                  </a:cubicBezTo>
                  <a:cubicBezTo>
                    <a:pt x="31032" y="18642247"/>
                    <a:pt x="0" y="1387092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890839" y="0"/>
                    <a:pt x="6890839" y="0"/>
                  </a:cubicBezTo>
                  <a:cubicBezTo>
                    <a:pt x="7202740" y="0"/>
                    <a:pt x="7436169" y="101069"/>
                    <a:pt x="7428311" y="303616"/>
                  </a:cubicBezTo>
                  <a:cubicBezTo>
                    <a:pt x="7428311" y="303616"/>
                    <a:pt x="7426316" y="12690632"/>
                    <a:pt x="7435071" y="17942660"/>
                  </a:cubicBezTo>
                  <a:cubicBezTo>
                    <a:pt x="7443827" y="18235961"/>
                    <a:pt x="7397279" y="18569032"/>
                    <a:pt x="7397279" y="18569032"/>
                  </a:cubicBezTo>
                  <a:cubicBezTo>
                    <a:pt x="7394313" y="18749057"/>
                    <a:pt x="7182810" y="18882709"/>
                    <a:pt x="6937388" y="18882709"/>
                  </a:cubicBezTo>
                  <a:close/>
                </a:path>
              </a:pathLst>
            </a:custGeom>
            <a:solidFill>
              <a:srgbClr val="000000"/>
            </a:solidFill>
          </p:spPr>
        </p:sp>
      </p:grpSp>
      <p:grpSp>
        <p:nvGrpSpPr>
          <p:cNvPr id="23" name="Group 23"/>
          <p:cNvGrpSpPr/>
          <p:nvPr/>
        </p:nvGrpSpPr>
        <p:grpSpPr>
          <a:xfrm rot="5400000">
            <a:off x="12631208" y="-1666608"/>
            <a:ext cx="1861999" cy="6988289"/>
            <a:chOff x="0" y="0"/>
            <a:chExt cx="7237117" cy="18703917"/>
          </a:xfrm>
        </p:grpSpPr>
        <p:sp>
          <p:nvSpPr>
            <p:cNvPr id="24" name="Freeform 24"/>
            <p:cNvSpPr/>
            <p:nvPr/>
          </p:nvSpPr>
          <p:spPr>
            <a:xfrm>
              <a:off x="-1" y="0"/>
              <a:ext cx="7244776" cy="18703917"/>
            </a:xfrm>
            <a:custGeom>
              <a:avLst/>
              <a:gdLst/>
              <a:ahLst/>
              <a:cxnLst/>
              <a:rect l="l" t="t" r="r" b="b"/>
              <a:pathLst>
                <a:path w="7244776" h="18703917">
                  <a:moveTo>
                    <a:pt x="6738337" y="18686997"/>
                  </a:moveTo>
                  <a:cubicBezTo>
                    <a:pt x="6738337" y="18686997"/>
                    <a:pt x="6501341" y="18677029"/>
                    <a:pt x="6139202" y="18690473"/>
                  </a:cubicBezTo>
                  <a:cubicBezTo>
                    <a:pt x="5777064" y="18703917"/>
                    <a:pt x="490924" y="18703917"/>
                    <a:pt x="490924" y="18703917"/>
                  </a:cubicBezTo>
                  <a:cubicBezTo>
                    <a:pt x="245502" y="18703917"/>
                    <a:pt x="32509" y="18606649"/>
                    <a:pt x="31032" y="18446535"/>
                  </a:cubicBezTo>
                  <a:cubicBezTo>
                    <a:pt x="31032" y="18446535"/>
                    <a:pt x="0" y="13719325"/>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691789" y="0"/>
                    <a:pt x="6691789" y="0"/>
                  </a:cubicBezTo>
                  <a:cubicBezTo>
                    <a:pt x="7003690" y="0"/>
                    <a:pt x="7237118" y="101069"/>
                    <a:pt x="7229261" y="303616"/>
                  </a:cubicBezTo>
                  <a:cubicBezTo>
                    <a:pt x="7229261" y="303616"/>
                    <a:pt x="7227265" y="12552525"/>
                    <a:pt x="7236021" y="17746948"/>
                  </a:cubicBezTo>
                  <a:cubicBezTo>
                    <a:pt x="7244776" y="18040249"/>
                    <a:pt x="7198228" y="18373320"/>
                    <a:pt x="7198228" y="18373320"/>
                  </a:cubicBezTo>
                  <a:cubicBezTo>
                    <a:pt x="7195263" y="18553345"/>
                    <a:pt x="6983759" y="18686997"/>
                    <a:pt x="6738337" y="18686997"/>
                  </a:cubicBezTo>
                  <a:close/>
                </a:path>
              </a:pathLst>
            </a:custGeom>
            <a:solidFill>
              <a:srgbClr val="FFFFFF"/>
            </a:solidFill>
          </p:spPr>
        </p:sp>
      </p:grpSp>
      <p:pic>
        <p:nvPicPr>
          <p:cNvPr id="34" name="Picture 3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3462" y="6726734"/>
            <a:ext cx="1643827" cy="1383803"/>
          </a:xfrm>
          <a:prstGeom prst="rect">
            <a:avLst/>
          </a:prstGeom>
        </p:spPr>
      </p:pic>
      <p:sp>
        <p:nvSpPr>
          <p:cNvPr id="35" name="TextBox 34">
            <a:extLst>
              <a:ext uri="{FF2B5EF4-FFF2-40B4-BE49-F238E27FC236}">
                <a16:creationId xmlns:a16="http://schemas.microsoft.com/office/drawing/2014/main" xmlns="" id="{75DDBE40-EA61-4D85-B740-29716A925B3D}"/>
              </a:ext>
            </a:extLst>
          </p:cNvPr>
          <p:cNvSpPr txBox="1"/>
          <p:nvPr/>
        </p:nvSpPr>
        <p:spPr>
          <a:xfrm>
            <a:off x="835305" y="4636729"/>
            <a:ext cx="7790090" cy="1015663"/>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NỘI DUNG BÀI HỌC</a:t>
            </a:r>
          </a:p>
        </p:txBody>
      </p:sp>
      <p:sp>
        <p:nvSpPr>
          <p:cNvPr id="37" name="TextBox 36">
            <a:extLst>
              <a:ext uri="{FF2B5EF4-FFF2-40B4-BE49-F238E27FC236}">
                <a16:creationId xmlns:a16="http://schemas.microsoft.com/office/drawing/2014/main" xmlns="" id="{75FC3521-E9A4-4F78-AF8E-2AA57CF948D7}"/>
              </a:ext>
            </a:extLst>
          </p:cNvPr>
          <p:cNvSpPr txBox="1"/>
          <p:nvPr/>
        </p:nvSpPr>
        <p:spPr>
          <a:xfrm>
            <a:off x="10147792" y="1383055"/>
            <a:ext cx="6661785" cy="892552"/>
          </a:xfrm>
          <a:prstGeom prst="rect">
            <a:avLst/>
          </a:prstGeom>
          <a:noFill/>
        </p:spPr>
        <p:txBody>
          <a:bodyPr wrap="square">
            <a:spAutoFit/>
          </a:bodyPr>
          <a:lstStyle/>
          <a:p>
            <a:pPr algn="ctr"/>
            <a:r>
              <a:rPr lang="en-US" sz="5200" b="1" dirty="0">
                <a:latin typeface="Arial" panose="020B0604020202020204" pitchFamily="34" charset="0"/>
                <a:cs typeface="Arial" panose="020B0604020202020204" pitchFamily="34" charset="0"/>
              </a:rPr>
              <a:t>1. ĐỌC VĂN BẢN</a:t>
            </a:r>
          </a:p>
        </p:txBody>
      </p:sp>
      <p:sp>
        <p:nvSpPr>
          <p:cNvPr id="38" name="TextBox 37">
            <a:extLst>
              <a:ext uri="{FF2B5EF4-FFF2-40B4-BE49-F238E27FC236}">
                <a16:creationId xmlns:a16="http://schemas.microsoft.com/office/drawing/2014/main" xmlns="" id="{79F30752-D84D-4889-8A74-FAC4F9463D0C}"/>
              </a:ext>
            </a:extLst>
          </p:cNvPr>
          <p:cNvSpPr txBox="1"/>
          <p:nvPr/>
        </p:nvSpPr>
        <p:spPr>
          <a:xfrm>
            <a:off x="10246362" y="3551069"/>
            <a:ext cx="6661785" cy="892552"/>
          </a:xfrm>
          <a:prstGeom prst="rect">
            <a:avLst/>
          </a:prstGeom>
          <a:noFill/>
        </p:spPr>
        <p:txBody>
          <a:bodyPr wrap="square">
            <a:spAutoFit/>
          </a:bodyPr>
          <a:lstStyle/>
          <a:p>
            <a:pPr algn="ctr"/>
            <a:r>
              <a:rPr lang="en-US" sz="5200" b="1" dirty="0">
                <a:latin typeface="Arial" panose="020B0604020202020204" pitchFamily="34" charset="0"/>
                <a:cs typeface="Arial" panose="020B0604020202020204" pitchFamily="34" charset="0"/>
              </a:rPr>
              <a:t>2. TRẢ LỜI CÂU HỎI</a:t>
            </a:r>
          </a:p>
        </p:txBody>
      </p:sp>
      <p:sp>
        <p:nvSpPr>
          <p:cNvPr id="39" name="TextBox 38">
            <a:extLst>
              <a:ext uri="{FF2B5EF4-FFF2-40B4-BE49-F238E27FC236}">
                <a16:creationId xmlns:a16="http://schemas.microsoft.com/office/drawing/2014/main" xmlns="" id="{67B4C398-50A5-495E-AAF4-D5CE495D50DD}"/>
              </a:ext>
            </a:extLst>
          </p:cNvPr>
          <p:cNvSpPr txBox="1"/>
          <p:nvPr/>
        </p:nvSpPr>
        <p:spPr>
          <a:xfrm>
            <a:off x="10165533" y="5670088"/>
            <a:ext cx="6661785" cy="892552"/>
          </a:xfrm>
          <a:prstGeom prst="rect">
            <a:avLst/>
          </a:prstGeom>
          <a:noFill/>
        </p:spPr>
        <p:txBody>
          <a:bodyPr wrap="square">
            <a:spAutoFit/>
          </a:bodyPr>
          <a:lstStyle/>
          <a:p>
            <a:pPr algn="ctr"/>
            <a:r>
              <a:rPr lang="en-US" sz="5200" b="1" dirty="0">
                <a:latin typeface="Arial" panose="020B0604020202020204" pitchFamily="34" charset="0"/>
                <a:cs typeface="Arial" panose="020B0604020202020204" pitchFamily="34" charset="0"/>
              </a:rPr>
              <a:t>3. LUYỆN ĐỌC LẠI</a:t>
            </a:r>
          </a:p>
        </p:txBody>
      </p:sp>
      <p:grpSp>
        <p:nvGrpSpPr>
          <p:cNvPr id="40" name="Group 17">
            <a:extLst>
              <a:ext uri="{FF2B5EF4-FFF2-40B4-BE49-F238E27FC236}">
                <a16:creationId xmlns:a16="http://schemas.microsoft.com/office/drawing/2014/main" xmlns="" id="{ACD64570-10F1-494E-B647-32D26BCFAA71}"/>
              </a:ext>
            </a:extLst>
          </p:cNvPr>
          <p:cNvGrpSpPr/>
          <p:nvPr/>
        </p:nvGrpSpPr>
        <p:grpSpPr>
          <a:xfrm rot="5400000">
            <a:off x="12601394" y="4711038"/>
            <a:ext cx="2024072" cy="7209964"/>
            <a:chOff x="0" y="0"/>
            <a:chExt cx="7436168" cy="18899629"/>
          </a:xfrm>
        </p:grpSpPr>
        <p:sp>
          <p:nvSpPr>
            <p:cNvPr id="41" name="Freeform 18">
              <a:extLst>
                <a:ext uri="{FF2B5EF4-FFF2-40B4-BE49-F238E27FC236}">
                  <a16:creationId xmlns:a16="http://schemas.microsoft.com/office/drawing/2014/main" xmlns="" id="{7F4196F2-6096-44C8-AC08-B383DA01431F}"/>
                </a:ext>
              </a:extLst>
            </p:cNvPr>
            <p:cNvSpPr/>
            <p:nvPr/>
          </p:nvSpPr>
          <p:spPr>
            <a:xfrm>
              <a:off x="-1" y="0"/>
              <a:ext cx="7443827" cy="18899629"/>
            </a:xfrm>
            <a:custGeom>
              <a:avLst/>
              <a:gdLst/>
              <a:ahLst/>
              <a:cxnLst/>
              <a:rect l="l" t="t" r="r" b="b"/>
              <a:pathLst>
                <a:path w="7443827" h="18899629">
                  <a:moveTo>
                    <a:pt x="6937388" y="18882709"/>
                  </a:moveTo>
                  <a:cubicBezTo>
                    <a:pt x="6937388" y="18882709"/>
                    <a:pt x="6700392" y="18872740"/>
                    <a:pt x="6338253" y="18886185"/>
                  </a:cubicBezTo>
                  <a:cubicBezTo>
                    <a:pt x="5976115" y="18899629"/>
                    <a:pt x="490924" y="18899629"/>
                    <a:pt x="490924" y="18899629"/>
                  </a:cubicBezTo>
                  <a:cubicBezTo>
                    <a:pt x="245502" y="18899629"/>
                    <a:pt x="32509" y="18802361"/>
                    <a:pt x="31032" y="18642247"/>
                  </a:cubicBezTo>
                  <a:cubicBezTo>
                    <a:pt x="31032" y="18642247"/>
                    <a:pt x="0" y="1387092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890839" y="0"/>
                    <a:pt x="6890839" y="0"/>
                  </a:cubicBezTo>
                  <a:cubicBezTo>
                    <a:pt x="7202740" y="0"/>
                    <a:pt x="7436169" y="101069"/>
                    <a:pt x="7428311" y="303616"/>
                  </a:cubicBezTo>
                  <a:cubicBezTo>
                    <a:pt x="7428311" y="303616"/>
                    <a:pt x="7426316" y="12690632"/>
                    <a:pt x="7435071" y="17942660"/>
                  </a:cubicBezTo>
                  <a:cubicBezTo>
                    <a:pt x="7443827" y="18235961"/>
                    <a:pt x="7397279" y="18569032"/>
                    <a:pt x="7397279" y="18569032"/>
                  </a:cubicBezTo>
                  <a:cubicBezTo>
                    <a:pt x="7394313" y="18749057"/>
                    <a:pt x="7182810" y="18882709"/>
                    <a:pt x="6937388" y="18882709"/>
                  </a:cubicBezTo>
                  <a:close/>
                </a:path>
              </a:pathLst>
            </a:custGeom>
            <a:solidFill>
              <a:srgbClr val="000000"/>
            </a:solidFill>
          </p:spPr>
        </p:sp>
      </p:grpSp>
      <p:grpSp>
        <p:nvGrpSpPr>
          <p:cNvPr id="42" name="Group 19">
            <a:extLst>
              <a:ext uri="{FF2B5EF4-FFF2-40B4-BE49-F238E27FC236}">
                <a16:creationId xmlns:a16="http://schemas.microsoft.com/office/drawing/2014/main" xmlns="" id="{4A4BF3C6-933F-49B6-9F87-CE397E87815A}"/>
              </a:ext>
            </a:extLst>
          </p:cNvPr>
          <p:cNvGrpSpPr/>
          <p:nvPr/>
        </p:nvGrpSpPr>
        <p:grpSpPr>
          <a:xfrm rot="5400000">
            <a:off x="12627523" y="4761492"/>
            <a:ext cx="1969890" cy="7135302"/>
            <a:chOff x="0" y="0"/>
            <a:chExt cx="7237117" cy="18703917"/>
          </a:xfrm>
        </p:grpSpPr>
        <p:sp>
          <p:nvSpPr>
            <p:cNvPr id="43" name="Freeform 20">
              <a:extLst>
                <a:ext uri="{FF2B5EF4-FFF2-40B4-BE49-F238E27FC236}">
                  <a16:creationId xmlns:a16="http://schemas.microsoft.com/office/drawing/2014/main" xmlns="" id="{FC695517-963E-4097-852F-363E2707B0F6}"/>
                </a:ext>
              </a:extLst>
            </p:cNvPr>
            <p:cNvSpPr/>
            <p:nvPr/>
          </p:nvSpPr>
          <p:spPr>
            <a:xfrm>
              <a:off x="-1" y="0"/>
              <a:ext cx="7244776" cy="18703917"/>
            </a:xfrm>
            <a:custGeom>
              <a:avLst/>
              <a:gdLst/>
              <a:ahLst/>
              <a:cxnLst/>
              <a:rect l="l" t="t" r="r" b="b"/>
              <a:pathLst>
                <a:path w="7244776" h="18703917">
                  <a:moveTo>
                    <a:pt x="6738337" y="18686997"/>
                  </a:moveTo>
                  <a:cubicBezTo>
                    <a:pt x="6738337" y="18686997"/>
                    <a:pt x="6501341" y="18677029"/>
                    <a:pt x="6139202" y="18690473"/>
                  </a:cubicBezTo>
                  <a:cubicBezTo>
                    <a:pt x="5777064" y="18703917"/>
                    <a:pt x="490924" y="18703917"/>
                    <a:pt x="490924" y="18703917"/>
                  </a:cubicBezTo>
                  <a:cubicBezTo>
                    <a:pt x="245502" y="18703917"/>
                    <a:pt x="32509" y="18606649"/>
                    <a:pt x="31032" y="18446535"/>
                  </a:cubicBezTo>
                  <a:cubicBezTo>
                    <a:pt x="31032" y="18446535"/>
                    <a:pt x="0" y="13719325"/>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691789" y="0"/>
                    <a:pt x="6691789" y="0"/>
                  </a:cubicBezTo>
                  <a:cubicBezTo>
                    <a:pt x="7003690" y="0"/>
                    <a:pt x="7237118" y="101069"/>
                    <a:pt x="7229261" y="303616"/>
                  </a:cubicBezTo>
                  <a:cubicBezTo>
                    <a:pt x="7229261" y="303616"/>
                    <a:pt x="7227265" y="12552525"/>
                    <a:pt x="7236021" y="17746948"/>
                  </a:cubicBezTo>
                  <a:cubicBezTo>
                    <a:pt x="7244776" y="18040249"/>
                    <a:pt x="7198228" y="18373320"/>
                    <a:pt x="7198228" y="18373320"/>
                  </a:cubicBezTo>
                  <a:cubicBezTo>
                    <a:pt x="7195263" y="18553345"/>
                    <a:pt x="6983759" y="18686997"/>
                    <a:pt x="6738337" y="18686997"/>
                  </a:cubicBezTo>
                  <a:close/>
                </a:path>
              </a:pathLst>
            </a:custGeom>
            <a:solidFill>
              <a:srgbClr val="FFFFFF"/>
            </a:solidFill>
          </p:spPr>
        </p:sp>
      </p:grpSp>
      <p:sp>
        <p:nvSpPr>
          <p:cNvPr id="44" name="TextBox 43">
            <a:extLst>
              <a:ext uri="{FF2B5EF4-FFF2-40B4-BE49-F238E27FC236}">
                <a16:creationId xmlns:a16="http://schemas.microsoft.com/office/drawing/2014/main" xmlns="" id="{5F82B8C3-7F44-4E83-9AB1-B321AED54883}"/>
              </a:ext>
            </a:extLst>
          </p:cNvPr>
          <p:cNvSpPr txBox="1"/>
          <p:nvPr/>
        </p:nvSpPr>
        <p:spPr>
          <a:xfrm>
            <a:off x="9948362" y="7504780"/>
            <a:ext cx="7209965" cy="1692771"/>
          </a:xfrm>
          <a:prstGeom prst="rect">
            <a:avLst/>
          </a:prstGeom>
          <a:noFill/>
        </p:spPr>
        <p:txBody>
          <a:bodyPr wrap="square">
            <a:spAutoFit/>
          </a:bodyPr>
          <a:lstStyle/>
          <a:p>
            <a:pPr algn="ctr"/>
            <a:r>
              <a:rPr lang="en-US" sz="5200" b="1" dirty="0">
                <a:latin typeface="Arial" panose="020B0604020202020204" pitchFamily="34" charset="0"/>
                <a:cs typeface="Arial" panose="020B0604020202020204" pitchFamily="34" charset="0"/>
              </a:rPr>
              <a:t>4. LUYỆN TẬP THEO VĂN BẢN ĐỌC</a:t>
            </a:r>
          </a:p>
        </p:txBody>
      </p:sp>
    </p:spTree>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299"/>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300"/>
                                        <p:tgtEl>
                                          <p:spTgt spid="21"/>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3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arn(inVertical)">
                                      <p:cBhvr>
                                        <p:cTn id="21" dur="3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300"/>
                                        <p:tgtEl>
                                          <p:spTgt spid="13"/>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3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3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300"/>
                                        <p:tgtEl>
                                          <p:spTgt spid="17"/>
                                        </p:tgtEl>
                                      </p:cBhvr>
                                    </p:animEffect>
                                  </p:childTnLst>
                                </p:cTn>
                              </p:par>
                              <p:par>
                                <p:cTn id="38" presetID="16" presetClass="entr" presetSubtype="21"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300"/>
                                        <p:tgtEl>
                                          <p:spTgt spid="1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arn(inVertical)">
                                      <p:cBhvr>
                                        <p:cTn id="43" dur="3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barn(inVertical)">
                                      <p:cBhvr>
                                        <p:cTn id="48" dur="300"/>
                                        <p:tgtEl>
                                          <p:spTgt spid="40"/>
                                        </p:tgtEl>
                                      </p:cBhvr>
                                    </p:animEffect>
                                  </p:childTnLst>
                                </p:cTn>
                              </p:par>
                              <p:par>
                                <p:cTn id="49" presetID="16" presetClass="entr" presetSubtype="21"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inVertical)">
                                      <p:cBhvr>
                                        <p:cTn id="51" dur="300"/>
                                        <p:tgtEl>
                                          <p:spTgt spid="4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barn(inVertical)">
                                      <p:cBhvr>
                                        <p:cTn id="54" dur="3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39"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638" t="9045" r="6281" b="21964"/>
          <a:stretch>
            <a:fillRect/>
          </a:stretch>
        </p:blipFill>
        <p:spPr>
          <a:xfrm>
            <a:off x="0" y="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983855" y="-3693690"/>
            <a:ext cx="8347808" cy="6101489"/>
          </a:xfrm>
          <a:prstGeom prst="rect">
            <a:avLst/>
          </a:prstGeom>
        </p:spPr>
      </p:pic>
      <p:pic>
        <p:nvPicPr>
          <p:cNvPr id="25" name="Picture 2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02108">
            <a:off x="-931309" y="8947505"/>
            <a:ext cx="8234830" cy="6692671"/>
          </a:xfrm>
          <a:prstGeom prst="rect">
            <a:avLst/>
          </a:prstGeom>
        </p:spPr>
      </p:pic>
      <p:sp>
        <p:nvSpPr>
          <p:cNvPr id="32" name="Rectangle: Rounded Corners 31">
            <a:extLst>
              <a:ext uri="{FF2B5EF4-FFF2-40B4-BE49-F238E27FC236}">
                <a16:creationId xmlns:a16="http://schemas.microsoft.com/office/drawing/2014/main" xmlns="" id="{A6E45648-5AB9-43EE-B7BF-E2D89BDCB7F2}"/>
              </a:ext>
            </a:extLst>
          </p:cNvPr>
          <p:cNvSpPr/>
          <p:nvPr/>
        </p:nvSpPr>
        <p:spPr>
          <a:xfrm>
            <a:off x="5117186" y="795453"/>
            <a:ext cx="8053628" cy="162256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solidFill>
                  <a:schemeClr val="tx1"/>
                </a:solidFill>
                <a:latin typeface="Arial" panose="020B0604020202020204" pitchFamily="34" charset="0"/>
                <a:cs typeface="Arial" panose="020B0604020202020204" pitchFamily="34" charset="0"/>
              </a:rPr>
              <a:t>1. ĐỌC VĂN BẢN</a:t>
            </a:r>
          </a:p>
        </p:txBody>
      </p:sp>
      <p:pic>
        <p:nvPicPr>
          <p:cNvPr id="36" name="Picture 35">
            <a:extLst>
              <a:ext uri="{FF2B5EF4-FFF2-40B4-BE49-F238E27FC236}">
                <a16:creationId xmlns:a16="http://schemas.microsoft.com/office/drawing/2014/main" xmlns="" id="{03010E69-64AD-49F7-8067-6A14AFB54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5000" y="2671409"/>
            <a:ext cx="7718101" cy="7718101"/>
          </a:xfrm>
          <a:prstGeom prst="rect">
            <a:avLst/>
          </a:prstGeom>
        </p:spPr>
      </p:pic>
      <p:pic>
        <p:nvPicPr>
          <p:cNvPr id="31" name="Picture 3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36104" y="628470"/>
            <a:ext cx="1643827" cy="1383803"/>
          </a:xfrm>
          <a:prstGeom prst="rect">
            <a:avLst/>
          </a:prstGeom>
        </p:spPr>
      </p:pic>
      <p:sp>
        <p:nvSpPr>
          <p:cNvPr id="37" name="Rectangle: Diagonal Corners Snipped 36">
            <a:extLst>
              <a:ext uri="{FF2B5EF4-FFF2-40B4-BE49-F238E27FC236}">
                <a16:creationId xmlns:a16="http://schemas.microsoft.com/office/drawing/2014/main" xmlns="" id="{240D7096-F0E7-4930-B70B-6132E613702C}"/>
              </a:ext>
            </a:extLst>
          </p:cNvPr>
          <p:cNvSpPr/>
          <p:nvPr/>
        </p:nvSpPr>
        <p:spPr>
          <a:xfrm>
            <a:off x="1059568" y="5079208"/>
            <a:ext cx="8790446" cy="1828800"/>
          </a:xfrm>
          <a:prstGeom prst="snip2Diag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err="1">
                <a:solidFill>
                  <a:schemeClr val="tx1"/>
                </a:solidFill>
                <a:latin typeface="Arial" panose="020B0604020202020204" pitchFamily="34" charset="0"/>
                <a:cs typeface="Arial" panose="020B0604020202020204" pitchFamily="34" charset="0"/>
              </a:rPr>
              <a:t>Đọc</a:t>
            </a:r>
            <a:r>
              <a:rPr lang="en-US" sz="4500" dirty="0">
                <a:solidFill>
                  <a:schemeClr val="tx1"/>
                </a:solidFill>
                <a:latin typeface="Arial" panose="020B0604020202020204" pitchFamily="34" charset="0"/>
                <a:cs typeface="Arial" panose="020B0604020202020204" pitchFamily="34" charset="0"/>
              </a:rPr>
              <a:t> </a:t>
            </a:r>
            <a:r>
              <a:rPr lang="en-US" sz="4500" dirty="0" err="1">
                <a:solidFill>
                  <a:schemeClr val="tx1"/>
                </a:solidFill>
                <a:latin typeface="Arial" panose="020B0604020202020204" pitchFamily="34" charset="0"/>
                <a:cs typeface="Arial" panose="020B0604020202020204" pitchFamily="34" charset="0"/>
              </a:rPr>
              <a:t>văn</a:t>
            </a:r>
            <a:r>
              <a:rPr lang="en-US" sz="4500" dirty="0">
                <a:solidFill>
                  <a:schemeClr val="tx1"/>
                </a:solidFill>
                <a:latin typeface="Arial" panose="020B0604020202020204" pitchFamily="34" charset="0"/>
                <a:cs typeface="Arial" panose="020B0604020202020204" pitchFamily="34" charset="0"/>
              </a:rPr>
              <a:t> </a:t>
            </a:r>
            <a:r>
              <a:rPr lang="en-US" sz="4500" dirty="0" err="1">
                <a:solidFill>
                  <a:schemeClr val="tx1"/>
                </a:solidFill>
                <a:latin typeface="Arial" panose="020B0604020202020204" pitchFamily="34" charset="0"/>
                <a:cs typeface="Arial" panose="020B0604020202020204" pitchFamily="34" charset="0"/>
              </a:rPr>
              <a:t>bản</a:t>
            </a:r>
            <a:r>
              <a:rPr lang="en-US" sz="4500" dirty="0">
                <a:solidFill>
                  <a:schemeClr val="tx1"/>
                </a:solidFill>
                <a:latin typeface="Arial" panose="020B0604020202020204" pitchFamily="34" charset="0"/>
                <a:cs typeface="Arial" panose="020B0604020202020204" pitchFamily="34" charset="0"/>
              </a:rPr>
              <a:t> “</a:t>
            </a:r>
            <a:r>
              <a:rPr lang="en-US" sz="4500" i="1" dirty="0" err="1">
                <a:solidFill>
                  <a:schemeClr val="tx1"/>
                </a:solidFill>
                <a:latin typeface="Arial" panose="020B0604020202020204" pitchFamily="34" charset="0"/>
                <a:cs typeface="Arial" panose="020B0604020202020204" pitchFamily="34" charset="0"/>
              </a:rPr>
              <a:t>Thư</a:t>
            </a:r>
            <a:r>
              <a:rPr lang="en-US" sz="4500" i="1" dirty="0">
                <a:solidFill>
                  <a:schemeClr val="tx1"/>
                </a:solidFill>
                <a:latin typeface="Arial" panose="020B0604020202020204" pitchFamily="34" charset="0"/>
                <a:cs typeface="Arial" panose="020B0604020202020204" pitchFamily="34" charset="0"/>
              </a:rPr>
              <a:t> </a:t>
            </a:r>
            <a:r>
              <a:rPr lang="en-US" sz="4500" i="1" dirty="0" err="1">
                <a:solidFill>
                  <a:schemeClr val="tx1"/>
                </a:solidFill>
                <a:latin typeface="Arial" panose="020B0604020202020204" pitchFamily="34" charset="0"/>
                <a:cs typeface="Arial" panose="020B0604020202020204" pitchFamily="34" charset="0"/>
              </a:rPr>
              <a:t>viện</a:t>
            </a:r>
            <a:r>
              <a:rPr lang="en-US" sz="4500" i="1" dirty="0">
                <a:solidFill>
                  <a:schemeClr val="tx1"/>
                </a:solidFill>
                <a:latin typeface="Arial" panose="020B0604020202020204" pitchFamily="34" charset="0"/>
                <a:cs typeface="Arial" panose="020B0604020202020204" pitchFamily="34" charset="0"/>
              </a:rPr>
              <a:t> </a:t>
            </a:r>
            <a:r>
              <a:rPr lang="en-US" sz="4500" i="1" dirty="0" err="1">
                <a:solidFill>
                  <a:schemeClr val="tx1"/>
                </a:solidFill>
                <a:latin typeface="Arial" panose="020B0604020202020204" pitchFamily="34" charset="0"/>
                <a:cs typeface="Arial" panose="020B0604020202020204" pitchFamily="34" charset="0"/>
              </a:rPr>
              <a:t>biết</a:t>
            </a:r>
            <a:r>
              <a:rPr lang="en-US" sz="4500" i="1" dirty="0">
                <a:solidFill>
                  <a:schemeClr val="tx1"/>
                </a:solidFill>
                <a:latin typeface="Arial" panose="020B0604020202020204" pitchFamily="34" charset="0"/>
                <a:cs typeface="Arial" panose="020B0604020202020204" pitchFamily="34" charset="0"/>
              </a:rPr>
              <a:t> </a:t>
            </a:r>
            <a:r>
              <a:rPr lang="en-US" sz="4500" i="1" dirty="0" err="1">
                <a:solidFill>
                  <a:schemeClr val="tx1"/>
                </a:solidFill>
                <a:latin typeface="Arial" panose="020B0604020202020204" pitchFamily="34" charset="0"/>
                <a:cs typeface="Arial" panose="020B0604020202020204" pitchFamily="34" charset="0"/>
              </a:rPr>
              <a:t>đi</a:t>
            </a:r>
            <a:r>
              <a:rPr lang="en-US" sz="4500" dirty="0">
                <a:solidFill>
                  <a:schemeClr val="tx1"/>
                </a:solidFill>
                <a:latin typeface="Arial" panose="020B0604020202020204" pitchFamily="34" charset="0"/>
                <a:cs typeface="Arial" panose="020B0604020202020204" pitchFamily="34" charset="0"/>
              </a:rPr>
              <a:t>”</a:t>
            </a:r>
          </a:p>
        </p:txBody>
      </p:sp>
      <p:sp>
        <p:nvSpPr>
          <p:cNvPr id="38" name="Rectangle: Diagonal Corners Snipped 37">
            <a:extLst>
              <a:ext uri="{FF2B5EF4-FFF2-40B4-BE49-F238E27FC236}">
                <a16:creationId xmlns:a16="http://schemas.microsoft.com/office/drawing/2014/main" xmlns="" id="{DB3CF9C2-77D0-46D7-9871-3CA7AA74B47D}"/>
              </a:ext>
            </a:extLst>
          </p:cNvPr>
          <p:cNvSpPr/>
          <p:nvPr/>
        </p:nvSpPr>
        <p:spPr>
          <a:xfrm>
            <a:off x="887645" y="4812508"/>
            <a:ext cx="9134292" cy="2362200"/>
          </a:xfrm>
          <a:prstGeom prst="snip2Diag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299"/>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300" fill="hold"/>
                                        <p:tgtEl>
                                          <p:spTgt spid="37"/>
                                        </p:tgtEl>
                                        <p:attrNameLst>
                                          <p:attrName>ppt_w</p:attrName>
                                        </p:attrNameLst>
                                      </p:cBhvr>
                                      <p:tavLst>
                                        <p:tav tm="0">
                                          <p:val>
                                            <p:fltVal val="0"/>
                                          </p:val>
                                        </p:tav>
                                        <p:tav tm="100000">
                                          <p:val>
                                            <p:strVal val="#ppt_w"/>
                                          </p:val>
                                        </p:tav>
                                      </p:tavLst>
                                    </p:anim>
                                    <p:anim calcmode="lin" valueType="num">
                                      <p:cBhvr>
                                        <p:cTn id="16" dur="300" fill="hold"/>
                                        <p:tgtEl>
                                          <p:spTgt spid="37"/>
                                        </p:tgtEl>
                                        <p:attrNameLst>
                                          <p:attrName>ppt_h</p:attrName>
                                        </p:attrNameLst>
                                      </p:cBhvr>
                                      <p:tavLst>
                                        <p:tav tm="0">
                                          <p:val>
                                            <p:fltVal val="0"/>
                                          </p:val>
                                        </p:tav>
                                        <p:tav tm="100000">
                                          <p:val>
                                            <p:strVal val="#ppt_h"/>
                                          </p:val>
                                        </p:tav>
                                      </p:tavLst>
                                    </p:anim>
                                    <p:animEffect transition="in" filter="fade">
                                      <p:cBhvr>
                                        <p:cTn id="17" dur="300"/>
                                        <p:tgtEl>
                                          <p:spTgt spid="3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300" fill="hold"/>
                                        <p:tgtEl>
                                          <p:spTgt spid="38"/>
                                        </p:tgtEl>
                                        <p:attrNameLst>
                                          <p:attrName>ppt_w</p:attrName>
                                        </p:attrNameLst>
                                      </p:cBhvr>
                                      <p:tavLst>
                                        <p:tav tm="0">
                                          <p:val>
                                            <p:fltVal val="0"/>
                                          </p:val>
                                        </p:tav>
                                        <p:tav tm="100000">
                                          <p:val>
                                            <p:strVal val="#ppt_w"/>
                                          </p:val>
                                        </p:tav>
                                      </p:tavLst>
                                    </p:anim>
                                    <p:anim calcmode="lin" valueType="num">
                                      <p:cBhvr>
                                        <p:cTn id="21" dur="300" fill="hold"/>
                                        <p:tgtEl>
                                          <p:spTgt spid="38"/>
                                        </p:tgtEl>
                                        <p:attrNameLst>
                                          <p:attrName>ppt_h</p:attrName>
                                        </p:attrNameLst>
                                      </p:cBhvr>
                                      <p:tavLst>
                                        <p:tav tm="0">
                                          <p:val>
                                            <p:fltVal val="0"/>
                                          </p:val>
                                        </p:tav>
                                        <p:tav tm="100000">
                                          <p:val>
                                            <p:strVal val="#ppt_h"/>
                                          </p:val>
                                        </p:tav>
                                      </p:tavLst>
                                    </p:anim>
                                    <p:animEffect transition="in" filter="fade">
                                      <p:cBhvr>
                                        <p:cTn id="22" dur="3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638" t="9045" r="6281" b="21964"/>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02108">
            <a:off x="-3982869" y="-1725074"/>
            <a:ext cx="8526364" cy="6929609"/>
          </a:xfrm>
          <a:prstGeom prst="rect">
            <a:avLst/>
          </a:prstGeom>
        </p:spPr>
      </p:pic>
      <p:pic>
        <p:nvPicPr>
          <p:cNvPr id="11" name="Picture 11"/>
          <p:cNvPicPr>
            <a:picLocks noChangeAspect="1"/>
          </p:cNvPicPr>
          <p:nvPr/>
        </p:nvPicPr>
        <p:blipFill>
          <a:blip r:embed="rId5"/>
          <a:srcRect/>
          <a:stretch>
            <a:fillRect/>
          </a:stretch>
        </p:blipFill>
        <p:spPr>
          <a:xfrm rot="-4438590">
            <a:off x="-2155683" y="8077960"/>
            <a:ext cx="8380795" cy="9845281"/>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88765">
            <a:off x="11438199" y="-3900167"/>
            <a:ext cx="7346335" cy="5329432"/>
          </a:xfrm>
          <a:prstGeom prst="rect">
            <a:avLst/>
          </a:prstGeom>
        </p:spPr>
      </p:pic>
      <p:sp>
        <p:nvSpPr>
          <p:cNvPr id="26" name="Rectangle: Rounded Corners 25">
            <a:extLst>
              <a:ext uri="{FF2B5EF4-FFF2-40B4-BE49-F238E27FC236}">
                <a16:creationId xmlns:a16="http://schemas.microsoft.com/office/drawing/2014/main" xmlns="" id="{7147B536-FF5A-4A40-8EC1-90363B2B3922}"/>
              </a:ext>
            </a:extLst>
          </p:cNvPr>
          <p:cNvSpPr/>
          <p:nvPr/>
        </p:nvSpPr>
        <p:spPr>
          <a:xfrm>
            <a:off x="5117186" y="795453"/>
            <a:ext cx="8053628" cy="162256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err="1">
                <a:solidFill>
                  <a:schemeClr val="tx1"/>
                </a:solidFill>
                <a:latin typeface="Arial" panose="020B0604020202020204" pitchFamily="34" charset="0"/>
                <a:cs typeface="Arial" panose="020B0604020202020204" pitchFamily="34" charset="0"/>
              </a:rPr>
              <a:t>Giải</a:t>
            </a:r>
            <a:r>
              <a:rPr lang="en-US" sz="6500" b="1" dirty="0">
                <a:solidFill>
                  <a:schemeClr val="tx1"/>
                </a:solidFill>
                <a:latin typeface="Arial" panose="020B0604020202020204" pitchFamily="34" charset="0"/>
                <a:cs typeface="Arial" panose="020B0604020202020204" pitchFamily="34" charset="0"/>
              </a:rPr>
              <a:t> </a:t>
            </a:r>
            <a:r>
              <a:rPr lang="en-US" sz="6500" b="1" dirty="0" err="1">
                <a:solidFill>
                  <a:schemeClr val="tx1"/>
                </a:solidFill>
                <a:latin typeface="Arial" panose="020B0604020202020204" pitchFamily="34" charset="0"/>
                <a:cs typeface="Arial" panose="020B0604020202020204" pitchFamily="34" charset="0"/>
              </a:rPr>
              <a:t>thích</a:t>
            </a:r>
            <a:r>
              <a:rPr lang="en-US" sz="6500" b="1" dirty="0">
                <a:solidFill>
                  <a:schemeClr val="tx1"/>
                </a:solidFill>
                <a:latin typeface="Arial" panose="020B0604020202020204" pitchFamily="34" charset="0"/>
                <a:cs typeface="Arial" panose="020B0604020202020204" pitchFamily="34" charset="0"/>
              </a:rPr>
              <a:t> </a:t>
            </a:r>
            <a:r>
              <a:rPr lang="en-US" sz="6500" b="1" dirty="0" err="1">
                <a:solidFill>
                  <a:schemeClr val="tx1"/>
                </a:solidFill>
                <a:latin typeface="Arial" panose="020B0604020202020204" pitchFamily="34" charset="0"/>
                <a:cs typeface="Arial" panose="020B0604020202020204" pitchFamily="34" charset="0"/>
              </a:rPr>
              <a:t>từ</a:t>
            </a:r>
            <a:r>
              <a:rPr lang="en-US" sz="6500" b="1" dirty="0">
                <a:solidFill>
                  <a:schemeClr val="tx1"/>
                </a:solidFill>
                <a:latin typeface="Arial" panose="020B0604020202020204" pitchFamily="34" charset="0"/>
                <a:cs typeface="Arial" panose="020B0604020202020204" pitchFamily="34" charset="0"/>
              </a:rPr>
              <a:t> </a:t>
            </a:r>
            <a:r>
              <a:rPr lang="en-US" sz="6500" b="1" dirty="0" err="1">
                <a:solidFill>
                  <a:schemeClr val="tx1"/>
                </a:solidFill>
                <a:latin typeface="Arial" panose="020B0604020202020204" pitchFamily="34" charset="0"/>
                <a:cs typeface="Arial" panose="020B0604020202020204" pitchFamily="34" charset="0"/>
              </a:rPr>
              <a:t>ngữ</a:t>
            </a:r>
            <a:endParaRPr lang="en-US" sz="6500" b="1" dirty="0">
              <a:solidFill>
                <a:schemeClr val="tx1"/>
              </a:solidFill>
              <a:latin typeface="Arial" panose="020B0604020202020204" pitchFamily="34" charset="0"/>
              <a:cs typeface="Arial" panose="020B0604020202020204" pitchFamily="34" charset="0"/>
            </a:endParaRPr>
          </a:p>
        </p:txBody>
      </p:sp>
      <p:pic>
        <p:nvPicPr>
          <p:cNvPr id="28" name="Picture 5">
            <a:extLst>
              <a:ext uri="{FF2B5EF4-FFF2-40B4-BE49-F238E27FC236}">
                <a16:creationId xmlns:a16="http://schemas.microsoft.com/office/drawing/2014/main" xmlns="" id="{6BCBD742-97DB-4718-9844-2788150523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50706" y="2936523"/>
            <a:ext cx="15186589" cy="6848520"/>
          </a:xfrm>
          <a:prstGeom prst="rect">
            <a:avLst/>
          </a:prstGeom>
        </p:spPr>
      </p:pic>
      <p:sp>
        <p:nvSpPr>
          <p:cNvPr id="30" name="TextBox 29">
            <a:extLst>
              <a:ext uri="{FF2B5EF4-FFF2-40B4-BE49-F238E27FC236}">
                <a16:creationId xmlns:a16="http://schemas.microsoft.com/office/drawing/2014/main" xmlns="" id="{F191376E-23A0-43D0-8DDB-417DD1473545}"/>
              </a:ext>
            </a:extLst>
          </p:cNvPr>
          <p:cNvSpPr txBox="1"/>
          <p:nvPr/>
        </p:nvSpPr>
        <p:spPr>
          <a:xfrm>
            <a:off x="1714651" y="4473133"/>
            <a:ext cx="11094757" cy="4478021"/>
          </a:xfrm>
          <a:prstGeom prst="rect">
            <a:avLst/>
          </a:prstGeom>
          <a:noFill/>
        </p:spPr>
        <p:txBody>
          <a:bodyPr wrap="square">
            <a:spAutoFit/>
          </a:bodyPr>
          <a:lstStyle/>
          <a:p>
            <a:pPr algn="just">
              <a:lnSpc>
                <a:spcPct val="150000"/>
              </a:lnSpc>
              <a:spcBef>
                <a:spcPts val="700"/>
              </a:spcBef>
              <a:spcAft>
                <a:spcPts val="700"/>
              </a:spcAft>
            </a:pP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Di động: ở nguyên một vị trí.</a:t>
            </a:r>
            <a:endParaRPr lang="en-US" sz="45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700"/>
              </a:spcBef>
              <a:spcAft>
                <a:spcPts val="700"/>
              </a:spcAft>
            </a:pP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Thủ thư: người quản lí sách của thư viện. </a:t>
            </a:r>
            <a:endParaRPr lang="en-US" sz="45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700"/>
              </a:spcBef>
              <a:spcAft>
                <a:spcPts val="700"/>
              </a:spcAft>
            </a:pP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Sa mạc: vùng đất có khí hậu khô, nóng, không có hoặc có rất ít cây cối. </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xmlns="" id="{37A6B28F-FC60-401D-878D-20C890533F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784568" y="4255692"/>
            <a:ext cx="3881369" cy="491290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3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300"/>
                                        <p:tgtEl>
                                          <p:spTgt spid="28"/>
                                        </p:tgtEl>
                                      </p:cBhvr>
                                    </p:animEffect>
                                    <p:anim calcmode="lin" valueType="num">
                                      <p:cBhvr>
                                        <p:cTn id="13" dur="300" fill="hold"/>
                                        <p:tgtEl>
                                          <p:spTgt spid="28"/>
                                        </p:tgtEl>
                                        <p:attrNameLst>
                                          <p:attrName>ppt_x</p:attrName>
                                        </p:attrNameLst>
                                      </p:cBhvr>
                                      <p:tavLst>
                                        <p:tav tm="0">
                                          <p:val>
                                            <p:strVal val="#ppt_x"/>
                                          </p:val>
                                        </p:tav>
                                        <p:tav tm="100000">
                                          <p:val>
                                            <p:strVal val="#ppt_x"/>
                                          </p:val>
                                        </p:tav>
                                      </p:tavLst>
                                    </p:anim>
                                    <p:anim calcmode="lin" valueType="num">
                                      <p:cBhvr>
                                        <p:cTn id="14" dur="3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300"/>
                                        <p:tgtEl>
                                          <p:spTgt spid="32"/>
                                        </p:tgtEl>
                                      </p:cBhvr>
                                    </p:animEffect>
                                    <p:anim calcmode="lin" valueType="num">
                                      <p:cBhvr>
                                        <p:cTn id="18" dur="300" fill="hold"/>
                                        <p:tgtEl>
                                          <p:spTgt spid="32"/>
                                        </p:tgtEl>
                                        <p:attrNameLst>
                                          <p:attrName>ppt_x</p:attrName>
                                        </p:attrNameLst>
                                      </p:cBhvr>
                                      <p:tavLst>
                                        <p:tav tm="0">
                                          <p:val>
                                            <p:strVal val="#ppt_x"/>
                                          </p:val>
                                        </p:tav>
                                        <p:tav tm="100000">
                                          <p:val>
                                            <p:strVal val="#ppt_x"/>
                                          </p:val>
                                        </p:tav>
                                      </p:tavLst>
                                    </p:anim>
                                    <p:anim calcmode="lin" valueType="num">
                                      <p:cBhvr>
                                        <p:cTn id="19" dur="3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24" dur="300"/>
                                        <p:tgtEl>
                                          <p:spTgt spid="3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29" dur="300"/>
                                        <p:tgtEl>
                                          <p:spTgt spid="3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34" dur="3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638" t="9045" r="6281" b="21964"/>
          <a:stretch>
            <a:fillRect/>
          </a:stretch>
        </p:blipFill>
        <p:spPr>
          <a:xfrm>
            <a:off x="0" y="0"/>
            <a:ext cx="18288000" cy="10287000"/>
          </a:xfrm>
          <a:prstGeom prst="rect">
            <a:avLst/>
          </a:prstGeom>
        </p:spPr>
      </p:pic>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029112">
            <a:off x="11105961" y="8309146"/>
            <a:ext cx="8376712" cy="6076924"/>
          </a:xfrm>
          <a:prstGeom prst="rect">
            <a:avLst/>
          </a:prstGeom>
        </p:spPr>
      </p:pic>
      <p:pic>
        <p:nvPicPr>
          <p:cNvPr id="20" name="Picture 20"/>
          <p:cNvPicPr>
            <a:picLocks noChangeAspect="1"/>
          </p:cNvPicPr>
          <p:nvPr/>
        </p:nvPicPr>
        <p:blipFill>
          <a:blip r:embed="rId5"/>
          <a:srcRect/>
          <a:stretch>
            <a:fillRect/>
          </a:stretch>
        </p:blipFill>
        <p:spPr>
          <a:xfrm rot="375140">
            <a:off x="-6047220" y="-9775158"/>
            <a:ext cx="10794000" cy="12680176"/>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43909">
            <a:off x="1418234" y="448602"/>
            <a:ext cx="2155550" cy="1994863"/>
          </a:xfrm>
          <a:prstGeom prst="rect">
            <a:avLst/>
          </a:prstGeom>
        </p:spPr>
      </p:pic>
      <p:sp>
        <p:nvSpPr>
          <p:cNvPr id="22" name="Rectangle: Rounded Corners 21">
            <a:extLst>
              <a:ext uri="{FF2B5EF4-FFF2-40B4-BE49-F238E27FC236}">
                <a16:creationId xmlns:a16="http://schemas.microsoft.com/office/drawing/2014/main" xmlns="" id="{8566EE93-52B0-42E6-AC19-7C399548339A}"/>
              </a:ext>
            </a:extLst>
          </p:cNvPr>
          <p:cNvSpPr/>
          <p:nvPr/>
        </p:nvSpPr>
        <p:spPr>
          <a:xfrm>
            <a:off x="5117186" y="795453"/>
            <a:ext cx="8053628" cy="162256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err="1">
                <a:solidFill>
                  <a:schemeClr val="tx1"/>
                </a:solidFill>
                <a:latin typeface="Arial" panose="020B0604020202020204" pitchFamily="34" charset="0"/>
                <a:cs typeface="Arial" panose="020B0604020202020204" pitchFamily="34" charset="0"/>
              </a:rPr>
              <a:t>Luyện</a:t>
            </a:r>
            <a:r>
              <a:rPr lang="en-US" sz="6500" b="1" dirty="0">
                <a:solidFill>
                  <a:schemeClr val="tx1"/>
                </a:solidFill>
                <a:latin typeface="Arial" panose="020B0604020202020204" pitchFamily="34" charset="0"/>
                <a:cs typeface="Arial" panose="020B0604020202020204" pitchFamily="34" charset="0"/>
              </a:rPr>
              <a:t> </a:t>
            </a:r>
            <a:r>
              <a:rPr lang="en-US" sz="6500" b="1" dirty="0" err="1">
                <a:solidFill>
                  <a:schemeClr val="tx1"/>
                </a:solidFill>
                <a:latin typeface="Arial" panose="020B0604020202020204" pitchFamily="34" charset="0"/>
                <a:cs typeface="Arial" panose="020B0604020202020204" pitchFamily="34" charset="0"/>
              </a:rPr>
              <a:t>đọc</a:t>
            </a:r>
            <a:endParaRPr lang="en-US" sz="6500" b="1" dirty="0">
              <a:solidFill>
                <a:schemeClr val="tx1"/>
              </a:solidFill>
              <a:latin typeface="Arial" panose="020B0604020202020204" pitchFamily="34" charset="0"/>
              <a:cs typeface="Arial" panose="020B0604020202020204" pitchFamily="34" charset="0"/>
            </a:endParaRPr>
          </a:p>
        </p:txBody>
      </p:sp>
      <p:grpSp>
        <p:nvGrpSpPr>
          <p:cNvPr id="25" name="Group 7">
            <a:extLst>
              <a:ext uri="{FF2B5EF4-FFF2-40B4-BE49-F238E27FC236}">
                <a16:creationId xmlns:a16="http://schemas.microsoft.com/office/drawing/2014/main" xmlns="" id="{6AC126B0-04F0-4EE4-8B85-FCB8F8F802E8}"/>
              </a:ext>
            </a:extLst>
          </p:cNvPr>
          <p:cNvGrpSpPr/>
          <p:nvPr/>
        </p:nvGrpSpPr>
        <p:grpSpPr>
          <a:xfrm rot="5400000">
            <a:off x="5925117" y="-2141208"/>
            <a:ext cx="6437763" cy="16534793"/>
            <a:chOff x="0" y="0"/>
            <a:chExt cx="9665788" cy="39330610"/>
          </a:xfrm>
        </p:grpSpPr>
        <p:sp>
          <p:nvSpPr>
            <p:cNvPr id="26" name="Freeform 8">
              <a:extLst>
                <a:ext uri="{FF2B5EF4-FFF2-40B4-BE49-F238E27FC236}">
                  <a16:creationId xmlns:a16="http://schemas.microsoft.com/office/drawing/2014/main" xmlns="" id="{5BD17E60-8A97-4D63-A797-6B63E6349512}"/>
                </a:ext>
              </a:extLst>
            </p:cNvPr>
            <p:cNvSpPr/>
            <p:nvPr/>
          </p:nvSpPr>
          <p:spPr>
            <a:xfrm>
              <a:off x="-1" y="0"/>
              <a:ext cx="9673447" cy="39330610"/>
            </a:xfrm>
            <a:custGeom>
              <a:avLst/>
              <a:gdLst/>
              <a:ahLst/>
              <a:cxnLst/>
              <a:rect l="l" t="t" r="r" b="b"/>
              <a:pathLst>
                <a:path w="9673447" h="39330610">
                  <a:moveTo>
                    <a:pt x="9167008" y="39313690"/>
                  </a:moveTo>
                  <a:cubicBezTo>
                    <a:pt x="9167008" y="39313690"/>
                    <a:pt x="8930012" y="39303722"/>
                    <a:pt x="8567873" y="39317166"/>
                  </a:cubicBezTo>
                  <a:cubicBezTo>
                    <a:pt x="8205735" y="39330610"/>
                    <a:pt x="490924" y="39330610"/>
                    <a:pt x="490924" y="39330610"/>
                  </a:cubicBezTo>
                  <a:cubicBezTo>
                    <a:pt x="245502" y="39330610"/>
                    <a:pt x="32509" y="39233342"/>
                    <a:pt x="31032" y="39073227"/>
                  </a:cubicBezTo>
                  <a:cubicBezTo>
                    <a:pt x="31032" y="39073227"/>
                    <a:pt x="0" y="2969669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20460" y="0"/>
                    <a:pt x="9120460" y="0"/>
                  </a:cubicBezTo>
                  <a:cubicBezTo>
                    <a:pt x="9432360" y="0"/>
                    <a:pt x="9665789" y="101069"/>
                    <a:pt x="9657931" y="303616"/>
                  </a:cubicBezTo>
                  <a:cubicBezTo>
                    <a:pt x="9657931" y="303616"/>
                    <a:pt x="9655936" y="27108054"/>
                    <a:pt x="9664691" y="38373642"/>
                  </a:cubicBezTo>
                  <a:cubicBezTo>
                    <a:pt x="9673447" y="38666942"/>
                    <a:pt x="9626899" y="39000013"/>
                    <a:pt x="9626899" y="39000013"/>
                  </a:cubicBezTo>
                  <a:cubicBezTo>
                    <a:pt x="9623934" y="39180040"/>
                    <a:pt x="9412430" y="39313690"/>
                    <a:pt x="9167008" y="39313690"/>
                  </a:cubicBezTo>
                  <a:close/>
                </a:path>
              </a:pathLst>
            </a:custGeom>
            <a:solidFill>
              <a:srgbClr val="000000"/>
            </a:solidFill>
          </p:spPr>
        </p:sp>
      </p:grpSp>
      <p:grpSp>
        <p:nvGrpSpPr>
          <p:cNvPr id="27" name="Group 9">
            <a:extLst>
              <a:ext uri="{FF2B5EF4-FFF2-40B4-BE49-F238E27FC236}">
                <a16:creationId xmlns:a16="http://schemas.microsoft.com/office/drawing/2014/main" xmlns="" id="{074A1698-7AB6-4898-9DF1-EDAC796F4C17}"/>
              </a:ext>
            </a:extLst>
          </p:cNvPr>
          <p:cNvGrpSpPr/>
          <p:nvPr/>
        </p:nvGrpSpPr>
        <p:grpSpPr>
          <a:xfrm rot="5400000">
            <a:off x="5982897" y="-2129683"/>
            <a:ext cx="6314459" cy="16455935"/>
            <a:chOff x="0" y="0"/>
            <a:chExt cx="9480659" cy="39143031"/>
          </a:xfrm>
        </p:grpSpPr>
        <p:sp>
          <p:nvSpPr>
            <p:cNvPr id="28" name="Freeform 10">
              <a:extLst>
                <a:ext uri="{FF2B5EF4-FFF2-40B4-BE49-F238E27FC236}">
                  <a16:creationId xmlns:a16="http://schemas.microsoft.com/office/drawing/2014/main" xmlns="" id="{9D6AD3C4-CD2A-428F-AE6A-73BDEDE62AE7}"/>
                </a:ext>
              </a:extLst>
            </p:cNvPr>
            <p:cNvSpPr/>
            <p:nvPr/>
          </p:nvSpPr>
          <p:spPr>
            <a:xfrm>
              <a:off x="-1" y="0"/>
              <a:ext cx="9488317" cy="39143031"/>
            </a:xfrm>
            <a:custGeom>
              <a:avLst/>
              <a:gdLst/>
              <a:ahLst/>
              <a:cxnLst/>
              <a:rect l="l" t="t" r="r" b="b"/>
              <a:pathLst>
                <a:path w="9488317" h="39143031">
                  <a:moveTo>
                    <a:pt x="8981878" y="39126111"/>
                  </a:moveTo>
                  <a:cubicBezTo>
                    <a:pt x="8981878" y="39126111"/>
                    <a:pt x="8744883" y="39116143"/>
                    <a:pt x="8382744" y="39129587"/>
                  </a:cubicBezTo>
                  <a:cubicBezTo>
                    <a:pt x="8020605" y="39143031"/>
                    <a:pt x="490924" y="39143031"/>
                    <a:pt x="490924" y="39143031"/>
                  </a:cubicBezTo>
                  <a:cubicBezTo>
                    <a:pt x="245502" y="39143031"/>
                    <a:pt x="32509" y="39045762"/>
                    <a:pt x="31032" y="38885648"/>
                  </a:cubicBezTo>
                  <a:cubicBezTo>
                    <a:pt x="31032" y="38885648"/>
                    <a:pt x="0" y="2955139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935330" y="0"/>
                    <a:pt x="8935330" y="0"/>
                  </a:cubicBezTo>
                  <a:cubicBezTo>
                    <a:pt x="9247231" y="0"/>
                    <a:pt x="9480660" y="101069"/>
                    <a:pt x="9472802" y="303616"/>
                  </a:cubicBezTo>
                  <a:cubicBezTo>
                    <a:pt x="9472802" y="303616"/>
                    <a:pt x="9470807" y="26975687"/>
                    <a:pt x="9479562" y="38186063"/>
                  </a:cubicBezTo>
                  <a:cubicBezTo>
                    <a:pt x="9488317" y="38479363"/>
                    <a:pt x="9441770" y="38812434"/>
                    <a:pt x="9441770" y="38812434"/>
                  </a:cubicBezTo>
                  <a:cubicBezTo>
                    <a:pt x="9438804" y="38992460"/>
                    <a:pt x="9227301" y="39126111"/>
                    <a:pt x="8981878" y="39126111"/>
                  </a:cubicBezTo>
                  <a:close/>
                </a:path>
              </a:pathLst>
            </a:custGeom>
            <a:solidFill>
              <a:srgbClr val="FFFFFF"/>
            </a:solidFill>
          </p:spPr>
        </p:sp>
      </p:grpSp>
      <p:sp>
        <p:nvSpPr>
          <p:cNvPr id="31" name="TextBox 30">
            <a:extLst>
              <a:ext uri="{FF2B5EF4-FFF2-40B4-BE49-F238E27FC236}">
                <a16:creationId xmlns:a16="http://schemas.microsoft.com/office/drawing/2014/main" xmlns="" id="{811FD8E4-128C-4003-A35B-03F634615E99}"/>
              </a:ext>
            </a:extLst>
          </p:cNvPr>
          <p:cNvSpPr txBox="1"/>
          <p:nvPr/>
        </p:nvSpPr>
        <p:spPr>
          <a:xfrm>
            <a:off x="1758480" y="3432219"/>
            <a:ext cx="14763293" cy="5337230"/>
          </a:xfrm>
          <a:prstGeom prst="rect">
            <a:avLst/>
          </a:prstGeom>
          <a:noFill/>
        </p:spPr>
        <p:txBody>
          <a:bodyPr wrap="square">
            <a:spAutoFit/>
          </a:bodyPr>
          <a:lstStyle/>
          <a:p>
            <a:pPr algn="just">
              <a:lnSpc>
                <a:spcPct val="150000"/>
              </a:lnSpc>
              <a:spcBef>
                <a:spcPts val="700"/>
              </a:spcBef>
              <a:spcAft>
                <a:spcPts val="700"/>
              </a:spcAft>
            </a:pP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Chú ý: nhấn mạnh các từ ngữ khoá chứa đựng những thông tin quan trọng nhất trong văn bản như thư viện biết đi, thư viện nổi, thư viện di động, thủ thư</a:t>
            </a: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700"/>
              </a:spcBef>
              <a:spcAft>
                <a:spcPts val="700"/>
              </a:spcAft>
            </a:pP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Luyện đọc những câu dài:Trên thế giới/ có những cách chào phổ biến/ như bắt tay,/ vẫy tay/ và cúi chào.</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300">
        <p:push dir="r"/>
      </p:transition>
    </mc:Choice>
    <mc:Fallback xmlns="">
      <p:transition>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3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300"/>
                                        <p:tgtEl>
                                          <p:spTgt spid="27"/>
                                        </p:tgtEl>
                                      </p:cBhvr>
                                    </p:animEffect>
                                    <p:anim calcmode="lin" valueType="num">
                                      <p:cBhvr>
                                        <p:cTn id="13" dur="300" fill="hold"/>
                                        <p:tgtEl>
                                          <p:spTgt spid="27"/>
                                        </p:tgtEl>
                                        <p:attrNameLst>
                                          <p:attrName>ppt_x</p:attrName>
                                        </p:attrNameLst>
                                      </p:cBhvr>
                                      <p:tavLst>
                                        <p:tav tm="0">
                                          <p:val>
                                            <p:strVal val="#ppt_x"/>
                                          </p:val>
                                        </p:tav>
                                        <p:tav tm="100000">
                                          <p:val>
                                            <p:strVal val="#ppt_x"/>
                                          </p:val>
                                        </p:tav>
                                      </p:tavLst>
                                    </p:anim>
                                    <p:anim calcmode="lin" valueType="num">
                                      <p:cBhvr>
                                        <p:cTn id="14" dur="3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300"/>
                                        <p:tgtEl>
                                          <p:spTgt spid="25"/>
                                        </p:tgtEl>
                                      </p:cBhvr>
                                    </p:animEffect>
                                    <p:anim calcmode="lin" valueType="num">
                                      <p:cBhvr>
                                        <p:cTn id="18" dur="300" fill="hold"/>
                                        <p:tgtEl>
                                          <p:spTgt spid="25"/>
                                        </p:tgtEl>
                                        <p:attrNameLst>
                                          <p:attrName>ppt_x</p:attrName>
                                        </p:attrNameLst>
                                      </p:cBhvr>
                                      <p:tavLst>
                                        <p:tav tm="0">
                                          <p:val>
                                            <p:strVal val="#ppt_x"/>
                                          </p:val>
                                        </p:tav>
                                        <p:tav tm="100000">
                                          <p:val>
                                            <p:strVal val="#ppt_x"/>
                                          </p:val>
                                        </p:tav>
                                      </p:tavLst>
                                    </p:anim>
                                    <p:anim calcmode="lin" valueType="num">
                                      <p:cBhvr>
                                        <p:cTn id="19" dur="3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24" dur="3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29" dur="300"/>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638" t="9045" r="6281" b="21964"/>
          <a:stretch>
            <a:fillRect/>
          </a:stretch>
        </p:blipFill>
        <p:spPr>
          <a:xfrm>
            <a:off x="0" y="0"/>
            <a:ext cx="18288000" cy="10287000"/>
          </a:xfrm>
          <a:prstGeom prst="rect">
            <a:avLst/>
          </a:prstGeom>
        </p:spPr>
      </p:pic>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029112">
            <a:off x="11105961" y="8309146"/>
            <a:ext cx="8376712" cy="6076924"/>
          </a:xfrm>
          <a:prstGeom prst="rect">
            <a:avLst/>
          </a:prstGeom>
        </p:spPr>
      </p:pic>
      <p:pic>
        <p:nvPicPr>
          <p:cNvPr id="20" name="Picture 20"/>
          <p:cNvPicPr>
            <a:picLocks noChangeAspect="1"/>
          </p:cNvPicPr>
          <p:nvPr/>
        </p:nvPicPr>
        <p:blipFill>
          <a:blip r:embed="rId5"/>
          <a:srcRect/>
          <a:stretch>
            <a:fillRect/>
          </a:stretch>
        </p:blipFill>
        <p:spPr>
          <a:xfrm rot="375140">
            <a:off x="-6047220" y="-9775158"/>
            <a:ext cx="10794000" cy="12680176"/>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43909">
            <a:off x="1418234" y="448602"/>
            <a:ext cx="2155550" cy="1994863"/>
          </a:xfrm>
          <a:prstGeom prst="rect">
            <a:avLst/>
          </a:prstGeom>
        </p:spPr>
      </p:pic>
      <p:sp>
        <p:nvSpPr>
          <p:cNvPr id="22" name="Rectangle: Rounded Corners 21">
            <a:extLst>
              <a:ext uri="{FF2B5EF4-FFF2-40B4-BE49-F238E27FC236}">
                <a16:creationId xmlns:a16="http://schemas.microsoft.com/office/drawing/2014/main" xmlns="" id="{8566EE93-52B0-42E6-AC19-7C399548339A}"/>
              </a:ext>
            </a:extLst>
          </p:cNvPr>
          <p:cNvSpPr/>
          <p:nvPr/>
        </p:nvSpPr>
        <p:spPr>
          <a:xfrm>
            <a:off x="5117186" y="795453"/>
            <a:ext cx="8053628" cy="162256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err="1">
                <a:solidFill>
                  <a:schemeClr val="tx1"/>
                </a:solidFill>
                <a:latin typeface="Arial" panose="020B0604020202020204" pitchFamily="34" charset="0"/>
                <a:cs typeface="Arial" panose="020B0604020202020204" pitchFamily="34" charset="0"/>
              </a:rPr>
              <a:t>Luyện</a:t>
            </a:r>
            <a:r>
              <a:rPr lang="en-US" sz="6500" b="1" dirty="0">
                <a:solidFill>
                  <a:schemeClr val="tx1"/>
                </a:solidFill>
                <a:latin typeface="Arial" panose="020B0604020202020204" pitchFamily="34" charset="0"/>
                <a:cs typeface="Arial" panose="020B0604020202020204" pitchFamily="34" charset="0"/>
              </a:rPr>
              <a:t> </a:t>
            </a:r>
            <a:r>
              <a:rPr lang="en-US" sz="6500" b="1" dirty="0" err="1">
                <a:solidFill>
                  <a:schemeClr val="tx1"/>
                </a:solidFill>
                <a:latin typeface="Arial" panose="020B0604020202020204" pitchFamily="34" charset="0"/>
                <a:cs typeface="Arial" panose="020B0604020202020204" pitchFamily="34" charset="0"/>
              </a:rPr>
              <a:t>đọc</a:t>
            </a:r>
            <a:endParaRPr lang="en-US" sz="6500" b="1" dirty="0">
              <a:solidFill>
                <a:schemeClr val="tx1"/>
              </a:solidFill>
              <a:latin typeface="Arial" panose="020B0604020202020204" pitchFamily="34" charset="0"/>
              <a:cs typeface="Arial" panose="020B0604020202020204" pitchFamily="34" charset="0"/>
            </a:endParaRPr>
          </a:p>
        </p:txBody>
      </p:sp>
      <p:grpSp>
        <p:nvGrpSpPr>
          <p:cNvPr id="25" name="Group 7">
            <a:extLst>
              <a:ext uri="{FF2B5EF4-FFF2-40B4-BE49-F238E27FC236}">
                <a16:creationId xmlns:a16="http://schemas.microsoft.com/office/drawing/2014/main" xmlns="" id="{6AC126B0-04F0-4EE4-8B85-FCB8F8F802E8}"/>
              </a:ext>
            </a:extLst>
          </p:cNvPr>
          <p:cNvGrpSpPr/>
          <p:nvPr/>
        </p:nvGrpSpPr>
        <p:grpSpPr>
          <a:xfrm rot="5400000">
            <a:off x="5925117" y="-2141208"/>
            <a:ext cx="6437763" cy="16534793"/>
            <a:chOff x="0" y="0"/>
            <a:chExt cx="9665788" cy="39330610"/>
          </a:xfrm>
        </p:grpSpPr>
        <p:sp>
          <p:nvSpPr>
            <p:cNvPr id="26" name="Freeform 8">
              <a:extLst>
                <a:ext uri="{FF2B5EF4-FFF2-40B4-BE49-F238E27FC236}">
                  <a16:creationId xmlns:a16="http://schemas.microsoft.com/office/drawing/2014/main" xmlns="" id="{5BD17E60-8A97-4D63-A797-6B63E6349512}"/>
                </a:ext>
              </a:extLst>
            </p:cNvPr>
            <p:cNvSpPr/>
            <p:nvPr/>
          </p:nvSpPr>
          <p:spPr>
            <a:xfrm>
              <a:off x="-1" y="0"/>
              <a:ext cx="9673447" cy="39330610"/>
            </a:xfrm>
            <a:custGeom>
              <a:avLst/>
              <a:gdLst/>
              <a:ahLst/>
              <a:cxnLst/>
              <a:rect l="l" t="t" r="r" b="b"/>
              <a:pathLst>
                <a:path w="9673447" h="39330610">
                  <a:moveTo>
                    <a:pt x="9167008" y="39313690"/>
                  </a:moveTo>
                  <a:cubicBezTo>
                    <a:pt x="9167008" y="39313690"/>
                    <a:pt x="8930012" y="39303722"/>
                    <a:pt x="8567873" y="39317166"/>
                  </a:cubicBezTo>
                  <a:cubicBezTo>
                    <a:pt x="8205735" y="39330610"/>
                    <a:pt x="490924" y="39330610"/>
                    <a:pt x="490924" y="39330610"/>
                  </a:cubicBezTo>
                  <a:cubicBezTo>
                    <a:pt x="245502" y="39330610"/>
                    <a:pt x="32509" y="39233342"/>
                    <a:pt x="31032" y="39073227"/>
                  </a:cubicBezTo>
                  <a:cubicBezTo>
                    <a:pt x="31032" y="39073227"/>
                    <a:pt x="0" y="2969669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20460" y="0"/>
                    <a:pt x="9120460" y="0"/>
                  </a:cubicBezTo>
                  <a:cubicBezTo>
                    <a:pt x="9432360" y="0"/>
                    <a:pt x="9665789" y="101069"/>
                    <a:pt x="9657931" y="303616"/>
                  </a:cubicBezTo>
                  <a:cubicBezTo>
                    <a:pt x="9657931" y="303616"/>
                    <a:pt x="9655936" y="27108054"/>
                    <a:pt x="9664691" y="38373642"/>
                  </a:cubicBezTo>
                  <a:cubicBezTo>
                    <a:pt x="9673447" y="38666942"/>
                    <a:pt x="9626899" y="39000013"/>
                    <a:pt x="9626899" y="39000013"/>
                  </a:cubicBezTo>
                  <a:cubicBezTo>
                    <a:pt x="9623934" y="39180040"/>
                    <a:pt x="9412430" y="39313690"/>
                    <a:pt x="9167008" y="39313690"/>
                  </a:cubicBezTo>
                  <a:close/>
                </a:path>
              </a:pathLst>
            </a:custGeom>
            <a:solidFill>
              <a:srgbClr val="000000"/>
            </a:solidFill>
          </p:spPr>
        </p:sp>
      </p:grpSp>
      <p:grpSp>
        <p:nvGrpSpPr>
          <p:cNvPr id="27" name="Group 9">
            <a:extLst>
              <a:ext uri="{FF2B5EF4-FFF2-40B4-BE49-F238E27FC236}">
                <a16:creationId xmlns:a16="http://schemas.microsoft.com/office/drawing/2014/main" xmlns="" id="{074A1698-7AB6-4898-9DF1-EDAC796F4C17}"/>
              </a:ext>
            </a:extLst>
          </p:cNvPr>
          <p:cNvGrpSpPr/>
          <p:nvPr/>
        </p:nvGrpSpPr>
        <p:grpSpPr>
          <a:xfrm rot="5400000">
            <a:off x="5982897" y="-2129683"/>
            <a:ext cx="6314459" cy="16455935"/>
            <a:chOff x="0" y="0"/>
            <a:chExt cx="9480659" cy="39143031"/>
          </a:xfrm>
        </p:grpSpPr>
        <p:sp>
          <p:nvSpPr>
            <p:cNvPr id="28" name="Freeform 10">
              <a:extLst>
                <a:ext uri="{FF2B5EF4-FFF2-40B4-BE49-F238E27FC236}">
                  <a16:creationId xmlns:a16="http://schemas.microsoft.com/office/drawing/2014/main" xmlns="" id="{9D6AD3C4-CD2A-428F-AE6A-73BDEDE62AE7}"/>
                </a:ext>
              </a:extLst>
            </p:cNvPr>
            <p:cNvSpPr/>
            <p:nvPr/>
          </p:nvSpPr>
          <p:spPr>
            <a:xfrm>
              <a:off x="-1" y="0"/>
              <a:ext cx="9488317" cy="39143031"/>
            </a:xfrm>
            <a:custGeom>
              <a:avLst/>
              <a:gdLst/>
              <a:ahLst/>
              <a:cxnLst/>
              <a:rect l="l" t="t" r="r" b="b"/>
              <a:pathLst>
                <a:path w="9488317" h="39143031">
                  <a:moveTo>
                    <a:pt x="8981878" y="39126111"/>
                  </a:moveTo>
                  <a:cubicBezTo>
                    <a:pt x="8981878" y="39126111"/>
                    <a:pt x="8744883" y="39116143"/>
                    <a:pt x="8382744" y="39129587"/>
                  </a:cubicBezTo>
                  <a:cubicBezTo>
                    <a:pt x="8020605" y="39143031"/>
                    <a:pt x="490924" y="39143031"/>
                    <a:pt x="490924" y="39143031"/>
                  </a:cubicBezTo>
                  <a:cubicBezTo>
                    <a:pt x="245502" y="39143031"/>
                    <a:pt x="32509" y="39045762"/>
                    <a:pt x="31032" y="38885648"/>
                  </a:cubicBezTo>
                  <a:cubicBezTo>
                    <a:pt x="31032" y="38885648"/>
                    <a:pt x="0" y="2955139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935330" y="0"/>
                    <a:pt x="8935330" y="0"/>
                  </a:cubicBezTo>
                  <a:cubicBezTo>
                    <a:pt x="9247231" y="0"/>
                    <a:pt x="9480660" y="101069"/>
                    <a:pt x="9472802" y="303616"/>
                  </a:cubicBezTo>
                  <a:cubicBezTo>
                    <a:pt x="9472802" y="303616"/>
                    <a:pt x="9470807" y="26975687"/>
                    <a:pt x="9479562" y="38186063"/>
                  </a:cubicBezTo>
                  <a:cubicBezTo>
                    <a:pt x="9488317" y="38479363"/>
                    <a:pt x="9441770" y="38812434"/>
                    <a:pt x="9441770" y="38812434"/>
                  </a:cubicBezTo>
                  <a:cubicBezTo>
                    <a:pt x="9438804" y="38992460"/>
                    <a:pt x="9227301" y="39126111"/>
                    <a:pt x="8981878" y="39126111"/>
                  </a:cubicBezTo>
                  <a:close/>
                </a:path>
              </a:pathLst>
            </a:custGeom>
            <a:solidFill>
              <a:srgbClr val="FFFFFF"/>
            </a:solidFill>
          </p:spPr>
        </p:sp>
      </p:grpSp>
      <p:sp>
        <p:nvSpPr>
          <p:cNvPr id="31" name="TextBox 30">
            <a:extLst>
              <a:ext uri="{FF2B5EF4-FFF2-40B4-BE49-F238E27FC236}">
                <a16:creationId xmlns:a16="http://schemas.microsoft.com/office/drawing/2014/main" xmlns="" id="{811FD8E4-128C-4003-A35B-03F634615E99}"/>
              </a:ext>
            </a:extLst>
          </p:cNvPr>
          <p:cNvSpPr txBox="1"/>
          <p:nvPr/>
        </p:nvSpPr>
        <p:spPr>
          <a:xfrm>
            <a:off x="1758480" y="3432219"/>
            <a:ext cx="14763293" cy="3439275"/>
          </a:xfrm>
          <a:prstGeom prst="rect">
            <a:avLst/>
          </a:prstGeom>
          <a:noFill/>
        </p:spPr>
        <p:txBody>
          <a:bodyPr wrap="square">
            <a:spAutoFit/>
          </a:bodyPr>
          <a:lstStyle/>
          <a:p>
            <a:pPr algn="just">
              <a:lnSpc>
                <a:spcPct val="150000"/>
              </a:lnSpc>
              <a:spcBef>
                <a:spcPts val="700"/>
              </a:spcBef>
              <a:spcAft>
                <a:spcPts val="700"/>
              </a:spcAft>
            </a:pP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Luyện đọc theo đoạn:</a:t>
            </a:r>
          </a:p>
          <a:p>
            <a:pPr algn="just">
              <a:lnSpc>
                <a:spcPct val="150000"/>
              </a:lnSpc>
              <a:spcBef>
                <a:spcPts val="700"/>
              </a:spcBef>
              <a:spcAft>
                <a:spcPts val="700"/>
              </a:spcAft>
            </a:pP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Học sinh 1: từ đầu đến “thư viện biết đi”.</a:t>
            </a:r>
            <a:endParaRPr lang="en-US" sz="45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700"/>
              </a:spcBef>
              <a:spcAft>
                <a:spcPts val="700"/>
              </a:spcAft>
            </a:pP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Học sinh 2: đoạn còn lại. </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F8AEBB61-5474-4CD1-8287-358ADF2A17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69988" y="5143500"/>
            <a:ext cx="7079709" cy="3942111"/>
          </a:xfrm>
          <a:prstGeom prst="rect">
            <a:avLst/>
          </a:prstGeom>
        </p:spPr>
      </p:pic>
    </p:spTree>
    <p:extLst>
      <p:ext uri="{BB962C8B-B14F-4D97-AF65-F5344CB8AC3E}">
        <p14:creationId xmlns:p14="http://schemas.microsoft.com/office/powerpoint/2010/main" val="1757703278"/>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3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wipe(down)">
                                      <p:cBhvr>
                                        <p:cTn id="12" dur="3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wipe(down)">
                                      <p:cBhvr>
                                        <p:cTn id="17" dur="3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638" t="9045" r="6281" b="21964"/>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02108">
            <a:off x="-4117415" y="-3346336"/>
            <a:ext cx="8234830" cy="6692671"/>
          </a:xfrm>
          <a:prstGeom prst="rect">
            <a:avLst/>
          </a:prstGeom>
        </p:spPr>
      </p:pic>
      <p:pic>
        <p:nvPicPr>
          <p:cNvPr id="6" name="Picture 6"/>
          <p:cNvPicPr>
            <a:picLocks noChangeAspect="1"/>
          </p:cNvPicPr>
          <p:nvPr/>
        </p:nvPicPr>
        <p:blipFill>
          <a:blip r:embed="rId5"/>
          <a:srcRect/>
          <a:stretch>
            <a:fillRect/>
          </a:stretch>
        </p:blipFill>
        <p:spPr>
          <a:xfrm rot="-4699366">
            <a:off x="-3642658" y="8198889"/>
            <a:ext cx="9342716" cy="10975290"/>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732919">
            <a:off x="15311730" y="-3050745"/>
            <a:ext cx="8347808" cy="6101489"/>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43909">
            <a:off x="16942457" y="8457391"/>
            <a:ext cx="2155550" cy="1994863"/>
          </a:xfrm>
          <a:prstGeom prst="rect">
            <a:avLst/>
          </a:prstGeom>
        </p:spPr>
      </p:pic>
      <p:sp>
        <p:nvSpPr>
          <p:cNvPr id="18" name="Rectangle: Rounded Corners 17">
            <a:extLst>
              <a:ext uri="{FF2B5EF4-FFF2-40B4-BE49-F238E27FC236}">
                <a16:creationId xmlns:a16="http://schemas.microsoft.com/office/drawing/2014/main" xmlns="" id="{D7B3A25C-FCA1-4BBD-854D-2C42E8DDB288}"/>
              </a:ext>
            </a:extLst>
          </p:cNvPr>
          <p:cNvSpPr/>
          <p:nvPr/>
        </p:nvSpPr>
        <p:spPr>
          <a:xfrm>
            <a:off x="4759788" y="800100"/>
            <a:ext cx="8768423" cy="162256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solidFill>
                  <a:schemeClr val="tx1"/>
                </a:solidFill>
                <a:latin typeface="Arial" panose="020B0604020202020204" pitchFamily="34" charset="0"/>
                <a:cs typeface="Arial" panose="020B0604020202020204" pitchFamily="34" charset="0"/>
              </a:rPr>
              <a:t>2. TRẢ LỜI CÂU HỎI</a:t>
            </a:r>
          </a:p>
        </p:txBody>
      </p:sp>
      <p:sp>
        <p:nvSpPr>
          <p:cNvPr id="19" name="Flowchart: Terminator 18">
            <a:extLst>
              <a:ext uri="{FF2B5EF4-FFF2-40B4-BE49-F238E27FC236}">
                <a16:creationId xmlns:a16="http://schemas.microsoft.com/office/drawing/2014/main" xmlns="" id="{73F20A04-CF4A-419E-9B0D-5FE212210A90}"/>
              </a:ext>
            </a:extLst>
          </p:cNvPr>
          <p:cNvSpPr/>
          <p:nvPr/>
        </p:nvSpPr>
        <p:spPr>
          <a:xfrm>
            <a:off x="2209799" y="2984106"/>
            <a:ext cx="13868400" cy="1219200"/>
          </a:xfrm>
          <a:prstGeom prst="flowChartTerminato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500"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1: Mọi người đến thư viện để làm gì?</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 name="Graphic 19">
            <a:extLst>
              <a:ext uri="{FF2B5EF4-FFF2-40B4-BE49-F238E27FC236}">
                <a16:creationId xmlns:a16="http://schemas.microsoft.com/office/drawing/2014/main" xmlns="" id="{0DE1AF95-55DA-49A3-8911-8EDE08D467E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348176" y="4596169"/>
            <a:ext cx="3834410" cy="5438880"/>
          </a:xfrm>
          <a:prstGeom prst="rect">
            <a:avLst/>
          </a:prstGeom>
        </p:spPr>
      </p:pic>
      <p:sp>
        <p:nvSpPr>
          <p:cNvPr id="21" name="Speech Bubble: Rectangle with Corners Rounded 20">
            <a:extLst>
              <a:ext uri="{FF2B5EF4-FFF2-40B4-BE49-F238E27FC236}">
                <a16:creationId xmlns:a16="http://schemas.microsoft.com/office/drawing/2014/main" xmlns="" id="{BB5BD007-DCC1-4F97-980F-792FE78BE9AA}"/>
              </a:ext>
            </a:extLst>
          </p:cNvPr>
          <p:cNvSpPr/>
          <p:nvPr/>
        </p:nvSpPr>
        <p:spPr>
          <a:xfrm>
            <a:off x="2209799" y="5448300"/>
            <a:ext cx="8915401" cy="1982815"/>
          </a:xfrm>
          <a:prstGeom prst="wedgeRoundRectCallout">
            <a:avLst>
              <a:gd name="adj1" fmla="val 65577"/>
              <a:gd name="adj2" fmla="val -3215"/>
              <a:gd name="adj3" fmla="val 16667"/>
            </a:avLst>
          </a:prstGeom>
          <a:solidFill>
            <a:schemeClr val="accent6"/>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500" dirty="0">
                <a:solidFill>
                  <a:schemeClr val="bg1"/>
                </a:solidFill>
                <a:effectLst/>
                <a:latin typeface="Arial" panose="020B0604020202020204" pitchFamily="34" charset="0"/>
                <a:ea typeface="Calibri" panose="020F0502020204030204" pitchFamily="34" charset="0"/>
                <a:cs typeface="Arial" panose="020B0604020202020204" pitchFamily="34" charset="0"/>
              </a:rPr>
              <a:t>Mọi người đến thư viện để đọc sách hoặc mượn sách về nhà. </a:t>
            </a:r>
            <a:endParaRPr lang="en-US" sz="4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3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683</Words>
  <Application>Microsoft Office PowerPoint</Application>
  <PresentationFormat>Custom</PresentationFormat>
  <Paragraphs>74</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56</cp:revision>
  <dcterms:created xsi:type="dcterms:W3CDTF">2006-08-16T00:00:00Z</dcterms:created>
  <dcterms:modified xsi:type="dcterms:W3CDTF">2022-04-18T16:00:50Z</dcterms:modified>
  <dc:identifier>DAEsrfOQuV8</dc:identifier>
</cp:coreProperties>
</file>