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23"/>
  </p:notesMasterIdLst>
  <p:sldIdLst>
    <p:sldId id="11088401" r:id="rId4"/>
    <p:sldId id="11088439" r:id="rId5"/>
    <p:sldId id="11088403" r:id="rId6"/>
    <p:sldId id="11088440" r:id="rId7"/>
    <p:sldId id="11088451" r:id="rId8"/>
    <p:sldId id="11088407" r:id="rId9"/>
    <p:sldId id="11088412" r:id="rId10"/>
    <p:sldId id="11088441" r:id="rId11"/>
    <p:sldId id="11088442" r:id="rId12"/>
    <p:sldId id="11088443" r:id="rId13"/>
    <p:sldId id="11088444" r:id="rId14"/>
    <p:sldId id="11088446" r:id="rId15"/>
    <p:sldId id="11088452" r:id="rId16"/>
    <p:sldId id="11088445" r:id="rId17"/>
    <p:sldId id="11088447" r:id="rId18"/>
    <p:sldId id="11088448" r:id="rId19"/>
    <p:sldId id="11088449" r:id="rId20"/>
    <p:sldId id="11088450" r:id="rId21"/>
    <p:sldId id="110884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79453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22435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4" y="2201833"/>
            <a:ext cx="11371576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39498" y="1767411"/>
            <a:ext cx="12152502" cy="9110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Làm động tác co và duỗi tay như hình vẽ. Theo dõi sự thay đổi của các cơ cánh tay kết hợp với quan sát các hình dưới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14" y="2724150"/>
            <a:ext cx="3782136" cy="409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66" y="2724150"/>
            <a:ext cx="3470283" cy="4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56311" y="1586130"/>
            <a:ext cx="11258550" cy="4919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tay co hoặc duỗi, các cơ ở cánh tay thay đổi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2" y="2555967"/>
            <a:ext cx="3926586" cy="425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2602485"/>
            <a:ext cx="3526536" cy="4155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9330" y="2126337"/>
            <a:ext cx="101206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tay co hoặc duỗi, các cơ ở cánh tay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lên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dãn ra.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2" y="2555967"/>
            <a:ext cx="3926586" cy="425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2602485"/>
            <a:ext cx="3526536" cy="4155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34302" y="1607773"/>
            <a:ext cx="11557698" cy="8937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 động của tay sẽ bị ảnh hưởng như thế nào nếu xương cánh tay bị gãy?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02485"/>
            <a:ext cx="12192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Nếu xương cánh tay bị gãy, cử động của tay sẽ bị ảnh hưởng nghiêm trọng,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gây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đau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nhức</a:t>
            </a:r>
            <a:r>
              <a:rPr lang="en-US" sz="2800" smtClean="0">
                <a:solidFill>
                  <a:srgbClr val="000000"/>
                </a:solidFill>
                <a:latin typeface="Open Sans"/>
              </a:rPr>
              <a:t> và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chúng ta sẽ không cử động được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tay.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675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42950" y="1692087"/>
            <a:ext cx="8286750" cy="4941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xương, hệ cơ và khớp có chức năng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2" y="2555967"/>
            <a:ext cx="3926586" cy="425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2602485"/>
            <a:ext cx="3526536" cy="4155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2950" y="2308494"/>
            <a:ext cx="114490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Bộ xương, hệ cơ và khớp giúp cơ thể chúng ta cử động và di chuyển.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79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19100" y="1673038"/>
            <a:ext cx="11772900" cy="625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Quan sát các hình sau và cho biết cơ mặt đang biểu lộ cảm xúc nào?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" y="2316610"/>
            <a:ext cx="3336739" cy="4053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75" y="2401718"/>
            <a:ext cx="3040176" cy="38807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06308" y="6339411"/>
            <a:ext cx="2911596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tươi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659159" y="6299665"/>
            <a:ext cx="2911596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uồn bã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727955" y="6282496"/>
            <a:ext cx="2911596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 giận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67" y="2344803"/>
            <a:ext cx="3117123" cy="39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Chơi trò chơi: Vật tay.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51" y="2114925"/>
            <a:ext cx="7125406" cy="47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765" y="1570944"/>
            <a:ext cx="107195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Trả lời các câu hỏi sau: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những cơ, xương và khớp nào tham gia thực hiện động tác vật tay?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cảm thấy tay mình thế nào nếu chơi vật tay quá lâu?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0" y="3434312"/>
            <a:ext cx="5309560" cy="342324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3434312"/>
            <a:ext cx="4229100" cy="3195088"/>
          </a:xfrm>
          <a:prstGeom prst="cloudCallout">
            <a:avLst>
              <a:gd name="adj1" fmla="val 72198"/>
              <a:gd name="adj2" fmla="val 6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cánh tay, khớp khuỷu tay, khớp vai và xương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772400" y="3224762"/>
            <a:ext cx="5314950" cy="3195088"/>
          </a:xfrm>
          <a:prstGeom prst="cloudCallout">
            <a:avLst>
              <a:gd name="adj1" fmla="val -77933"/>
              <a:gd name="adj2" fmla="val 6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sẽ bị mỏi cổ tay hoặc đau cơ cánh tay nếu chơi vật tay quá lâu.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bị vấp ngã, đau chân không đi lại được. Cơ quan nào trên cơ thể Hoa bị tổn thương? Em sẽ làm gì để giúp đỡ bạn?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703546"/>
            <a:ext cx="5562600" cy="416295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011247" y="2650777"/>
            <a:ext cx="8228935" cy="1940274"/>
          </a:xfrm>
          <a:prstGeom prst="cloudCallout">
            <a:avLst>
              <a:gd name="adj1" fmla="val -72057"/>
              <a:gd name="adj2" fmla="val 17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smtClean="0">
                <a:solidFill>
                  <a:srgbClr val="000000"/>
                </a:solidFill>
                <a:latin typeface="Open Sans"/>
              </a:rPr>
              <a:t>Cơ đùi, khớp gối và xương chân đã bị tổn thương.</a:t>
            </a:r>
            <a:endParaRPr lang="en-US" sz="2800"/>
          </a:p>
        </p:txBody>
      </p:sp>
      <p:sp>
        <p:nvSpPr>
          <p:cNvPr id="11" name="Cloud Callout 10"/>
          <p:cNvSpPr/>
          <p:nvPr/>
        </p:nvSpPr>
        <p:spPr>
          <a:xfrm>
            <a:off x="5613284" y="4643820"/>
            <a:ext cx="6577777" cy="2001676"/>
          </a:xfrm>
          <a:prstGeom prst="cloudCallout">
            <a:avLst>
              <a:gd name="adj1" fmla="val -65165"/>
              <a:gd name="adj2" fmla="val -9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Em sẽ giúp đỡ bạn đi lại và luyện tập cho các cơ và khớp sớm hồi phục lại.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3" y="954399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9652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75" t="-1509" r="775" b="27928"/>
          <a:stretch/>
        </p:blipFill>
        <p:spPr>
          <a:xfrm>
            <a:off x="1075726" y="1636727"/>
            <a:ext cx="10584590" cy="52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571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" y="235462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Thực hiện một hoạt động như viết hoặc múa.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72035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7" y="472284"/>
            <a:ext cx="661862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5: Con người và sức khỏe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32137" y="995165"/>
            <a:ext cx="661862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Bài 21: </a:t>
            </a:r>
            <a:r>
              <a:rPr lang="en-US" sz="28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cơ quan vận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" y="2897183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Bộ phận nào của cơ thể giúp em thực hiện hoạt động đó?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 b="9506"/>
          <a:stretch/>
        </p:blipFill>
        <p:spPr>
          <a:xfrm>
            <a:off x="1541757" y="3390369"/>
            <a:ext cx="4041814" cy="3467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7870"/>
          <a:stretch/>
        </p:blipFill>
        <p:spPr>
          <a:xfrm>
            <a:off x="6049590" y="3480464"/>
            <a:ext cx="4789860" cy="3377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5853093"/>
            <a:ext cx="1095375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phận cơ thể giúp em thực hiện hoạt động viết hoặc múa là: xương tay và khớp khuỷu tay.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28380" y="1786461"/>
            <a:ext cx="10344150" cy="8204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đây, chỉ và nói tên một số cơ, xương và khớp của cơ thể.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0"/>
            <a:ext cx="5010150" cy="6861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"/>
            <a:ext cx="40767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118880" y="6339411"/>
            <a:ext cx="2138670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xương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267200" y="0"/>
            <a:ext cx="2252970" cy="4191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đầu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169415" y="419101"/>
            <a:ext cx="1964685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mặt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81050" y="990601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vai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707884" y="1409700"/>
            <a:ext cx="215011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sườn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784085" y="1828801"/>
            <a:ext cx="1878346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410688" y="2343150"/>
            <a:ext cx="2504461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cột sống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979653" y="2895600"/>
            <a:ext cx="1878346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chậu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816461" y="4105275"/>
            <a:ext cx="2041537" cy="5048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chân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81050" y="1866901"/>
            <a:ext cx="1599566" cy="8000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khuỷu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81050" y="4610101"/>
            <a:ext cx="2267584" cy="419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đầu gối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568169" y="314326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mặt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906000" y="1276350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ngực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710430" y="1828801"/>
            <a:ext cx="2081520" cy="4095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cánh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893940" y="2419351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bụng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911069" y="3771899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đùi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857998" y="6358461"/>
            <a:ext cx="1409702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cơ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31033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lvl="0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	Một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cơ, xương và khớp của cơ thể: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Cơ: cơ mặt, cơ ngực, cơ cánh tay, cơ bụng, cơ đùi</a:t>
            </a:r>
          </a:p>
          <a:p>
            <a:r>
              <a:rPr lang="en-US" sz="280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Xương: </a:t>
            </a:r>
            <a:r>
              <a:rPr lang="en-US" sz="2800" smtClean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vi-VN" sz="2800" smtClean="0">
                <a:solidFill>
                  <a:srgbClr val="000000"/>
                </a:solidFill>
                <a:cs typeface="Arial" panose="020B0604020202020204" pitchFamily="34" charset="0"/>
              </a:rPr>
              <a:t>ương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đầu, xương mặt, xương sườn, xương tay, </a:t>
            </a:r>
            <a:r>
              <a:rPr lang="vi-VN" sz="2800" smtClean="0">
                <a:solidFill>
                  <a:srgbClr val="000000"/>
                </a:solidFill>
                <a:cs typeface="Arial" panose="020B0604020202020204" pitchFamily="34" charset="0"/>
              </a:rPr>
              <a:t>xương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cột sống, xương chậu, xương chân.</a:t>
            </a:r>
          </a:p>
          <a:p>
            <a:r>
              <a:rPr lang="en-US" sz="280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Khớp: khớp vai, khớp khuỷu tay, khớp đầu gối</a:t>
            </a:r>
            <a:r>
              <a:rPr lang="vi-VN" sz="28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một số cơ, xương và khớp trên cơ thể em.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13" y="2198238"/>
            <a:ext cx="7429243" cy="46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299" y="1598785"/>
            <a:ext cx="11112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cử động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một tay vào phần dưới của xương cột sống, đồng thời cúi gập người sao cho bàn tay còn lại chạm vào các ngón chân.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83780"/>
            <a:ext cx="6887502" cy="38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554" y="1814229"/>
            <a:ext cx="11716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Khi thực hiện cử động trên, tay em cảm nhận được xương cột sống thay đổi như thế nào?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83780"/>
            <a:ext cx="6887502" cy="3874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287" y="2831962"/>
            <a:ext cx="109833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thực hiện cử động trên, tay em cảm giác được xương cột sống cong xuống và nhô lên trên da.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561" y="1768062"/>
            <a:ext cx="8640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hiện cử động để xác định vị trí các khớp.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53" y="2383596"/>
            <a:ext cx="7881304" cy="4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626</Words>
  <Application>Microsoft Office PowerPoint</Application>
  <PresentationFormat>Widescreen</PresentationFormat>
  <Paragraphs>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Open Sans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252</cp:revision>
  <dcterms:created xsi:type="dcterms:W3CDTF">2021-06-23T08:03:30Z</dcterms:created>
  <dcterms:modified xsi:type="dcterms:W3CDTF">2023-03-13T16:45:52Z</dcterms:modified>
</cp:coreProperties>
</file>