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15"/>
  </p:notesMasterIdLst>
  <p:sldIdLst>
    <p:sldId id="11088401" r:id="rId4"/>
    <p:sldId id="11088425" r:id="rId5"/>
    <p:sldId id="11088439" r:id="rId6"/>
    <p:sldId id="11088403" r:id="rId7"/>
    <p:sldId id="11088435" r:id="rId8"/>
    <p:sldId id="11088440" r:id="rId9"/>
    <p:sldId id="11088426" r:id="rId10"/>
    <p:sldId id="11088441" r:id="rId11"/>
    <p:sldId id="11088442" r:id="rId12"/>
    <p:sldId id="11088443" r:id="rId13"/>
    <p:sldId id="110884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69" d="100"/>
          <a:sy n="69"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luongtran8495@gmail.com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03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5/2/2022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2743253" y="1274227"/>
            <a:ext cx="668804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i="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 Xã </a:t>
            </a:r>
            <a:r>
              <a:rPr lang="en-US" altLang="zh-CN" sz="44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29803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8" name="Rectangle 7">
            <a:extLst>
              <a:ext uri="{FF2B5EF4-FFF2-40B4-BE49-F238E27FC236}">
                <a16:creationId xmlns:a16="http://schemas.microsoft.com/office/drawing/2014/main" id="{A9B0E66E-7819-4B71-AE7B-37D2FD92BFEF}"/>
              </a:ext>
            </a:extLst>
          </p:cNvPr>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vận dụng</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11">
            <a:extLst>
              <a:ext uri="{FF2B5EF4-FFF2-40B4-BE49-F238E27FC236}">
                <a16:creationId xmlns:a16="http://schemas.microsoft.com/office/drawing/2014/main" id="{A9B0E66E-7819-4B71-AE7B-37D2FD92BFEF}"/>
              </a:ext>
            </a:extLst>
          </p:cNvPr>
          <p:cNvSpPr/>
          <p:nvPr/>
        </p:nvSpPr>
        <p:spPr>
          <a:xfrm>
            <a:off x="1028366" y="1472425"/>
            <a:ext cx="10941961" cy="106295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vi-VN" sz="2600">
                <a:solidFill>
                  <a:schemeClr val="tx1"/>
                </a:solidFill>
                <a:latin typeface="Times New Roman" panose="02020603050405020304" pitchFamily="18" charset="0"/>
                <a:cs typeface="Times New Roman" panose="02020603050405020304" pitchFamily="18" charset="0"/>
              </a:rPr>
              <a:t>Thảo luận và các việc nên và không nên làm để bảo vệ môi trường sống của thực vật và động vật nơi em đã quan sát theo gợi ý sau:</a:t>
            </a:r>
            <a:endParaRPr lang="zh-CN" altLang="en-US" sz="2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2" name="Picture 1"/>
          <p:cNvPicPr>
            <a:picLocks noChangeAspect="1"/>
          </p:cNvPicPr>
          <p:nvPr/>
        </p:nvPicPr>
        <p:blipFill>
          <a:blip r:embed="rId3"/>
          <a:stretch>
            <a:fillRect/>
          </a:stretch>
        </p:blipFill>
        <p:spPr>
          <a:xfrm>
            <a:off x="1440872" y="2417185"/>
            <a:ext cx="9171709" cy="4440815"/>
          </a:xfrm>
          <a:prstGeom prst="rect">
            <a:avLst/>
          </a:prstGeom>
        </p:spPr>
      </p:pic>
    </p:spTree>
    <p:extLst>
      <p:ext uri="{BB962C8B-B14F-4D97-AF65-F5344CB8AC3E}">
        <p14:creationId xmlns:p14="http://schemas.microsoft.com/office/powerpoint/2010/main" val="9336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2"/>
          <a:stretch>
            <a:fillRect/>
          </a:stretch>
        </p:blipFill>
        <p:spPr>
          <a:xfrm>
            <a:off x="1163781" y="1205858"/>
            <a:ext cx="9240983" cy="5652147"/>
          </a:xfrm>
          <a:prstGeom prst="rect">
            <a:avLst/>
          </a:prstGeom>
        </p:spPr>
      </p:pic>
    </p:spTree>
    <p:extLst>
      <p:ext uri="{BB962C8B-B14F-4D97-AF65-F5344CB8AC3E}">
        <p14:creationId xmlns:p14="http://schemas.microsoft.com/office/powerpoint/2010/main" val="24680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08920" y="40347"/>
            <a:ext cx="8607287" cy="6817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4022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7" y="981140"/>
            <a:ext cx="928254" cy="1013915"/>
          </a:xfrm>
          <a:prstGeom prst="rect">
            <a:avLst/>
          </a:prstGeom>
        </p:spPr>
      </p:pic>
      <p:sp>
        <p:nvSpPr>
          <p:cNvPr id="11" name="Rectangle 2"/>
          <p:cNvSpPr txBox="1">
            <a:spLocks noChangeArrowheads="1"/>
          </p:cNvSpPr>
          <p:nvPr/>
        </p:nvSpPr>
        <p:spPr bwMode="auto">
          <a:xfrm>
            <a:off x="1343890" y="1044747"/>
            <a:ext cx="10571019" cy="1099753"/>
          </a:xfrm>
          <a:prstGeom prst="rect">
            <a:avLst/>
          </a:prstGeom>
          <a:noFill/>
          <a:ln w="9525">
            <a:noFill/>
            <a:miter lim="800000"/>
            <a:headEnd/>
            <a:tailEnd/>
          </a:ln>
          <a:effectLst/>
        </p:spPr>
        <p:txBody>
          <a:bodyPr anchor="ctr"/>
          <a:lstStyle/>
          <a:p>
            <a:r>
              <a:rPr lang="vi-VN" sz="2800" smtClean="0">
                <a:solidFill>
                  <a:srgbClr val="00B050"/>
                </a:solidFill>
                <a:latin typeface="Times New Roman" panose="02020603050405020304" pitchFamily="18" charset="0"/>
                <a:cs typeface="Times New Roman" panose="02020603050405020304" pitchFamily="18" charset="0"/>
              </a:rPr>
              <a:t>Em </a:t>
            </a:r>
            <a:r>
              <a:rPr lang="vi-VN" sz="2800">
                <a:solidFill>
                  <a:srgbClr val="00B050"/>
                </a:solidFill>
                <a:latin typeface="Times New Roman" panose="02020603050405020304" pitchFamily="18" charset="0"/>
                <a:cs typeface="Times New Roman" panose="02020603050405020304" pitchFamily="18" charset="0"/>
              </a:rPr>
              <a:t>cần chuẩn bị trang phục và đồ dùng như thế nào cho buổi quan sát, tìm hiểu môi trường sống của thực vật và động </a:t>
            </a:r>
            <a:r>
              <a:rPr lang="vi-VN" sz="2800" smtClean="0">
                <a:solidFill>
                  <a:srgbClr val="00B050"/>
                </a:solidFill>
                <a:latin typeface="Times New Roman" panose="02020603050405020304" pitchFamily="18" charset="0"/>
                <a:cs typeface="Times New Roman" panose="02020603050405020304" pitchFamily="18" charset="0"/>
              </a:rPr>
              <a:t>vậ</a:t>
            </a:r>
            <a:r>
              <a:rPr lang="en-US" sz="2800" smtClean="0">
                <a:solidFill>
                  <a:srgbClr val="00B050"/>
                </a:solidFill>
                <a:latin typeface="Times New Roman" panose="02020603050405020304" pitchFamily="18" charset="0"/>
                <a:cs typeface="Times New Roman" panose="02020603050405020304" pitchFamily="18" charset="0"/>
              </a:rPr>
              <a:t>t?</a:t>
            </a:r>
            <a:endParaRPr lang="vi-VN" sz="2800">
              <a:solidFill>
                <a:srgbClr val="00B050"/>
              </a:solidFill>
              <a:latin typeface="Times New Roman" panose="02020603050405020304" pitchFamily="18" charset="0"/>
              <a:cs typeface="Times New Roman" panose="02020603050405020304" pitchFamily="18" charset="0"/>
            </a:endParaRPr>
          </a:p>
        </p:txBody>
      </p:sp>
      <p:pic>
        <p:nvPicPr>
          <p:cNvPr id="1026" name="Picture 2" descr="Giải hoạt động khám phá trang 72 bài 19 SGK Tự nhiên và xã hội lớp 2 Kết  nối tri thức | Tự nhiên và xã hội lớp 2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982" y="2068305"/>
            <a:ext cx="6802582" cy="44473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txBox="1">
            <a:spLocks noChangeArrowheads="1"/>
          </p:cNvSpPr>
          <p:nvPr/>
        </p:nvSpPr>
        <p:spPr bwMode="auto">
          <a:xfrm>
            <a:off x="1842654" y="2227622"/>
            <a:ext cx="8936185" cy="2843141"/>
          </a:xfrm>
          <a:prstGeom prst="rect">
            <a:avLst/>
          </a:prstGeom>
          <a:noFill/>
          <a:ln w="9525">
            <a:noFill/>
            <a:miter lim="800000"/>
            <a:headEnd/>
            <a:tailEnd/>
          </a:ln>
          <a:effectLst/>
        </p:spPr>
        <p:txBody>
          <a:bodyPr anchor="ctr"/>
          <a:lstStyle/>
          <a:p>
            <a:r>
              <a:rPr lang="vi-VN" sz="2800">
                <a:solidFill>
                  <a:srgbClr val="7030A0"/>
                </a:solidFill>
                <a:latin typeface="Times New Roman" panose="02020603050405020304" pitchFamily="18" charset="0"/>
                <a:cs typeface="Times New Roman" panose="02020603050405020304" pitchFamily="18" charset="0"/>
              </a:rPr>
              <a:t>- Em cần chuẩn bị trang phục thoải mái, gọn gàng (có thể là đồng phục lớp hoặc trường), giày, mũ và bình nước cá nhân. Em cũng cần mang theo giấy, bút và phiếu quan sát để ghi chép cho buổi quan sát, tìm hiểu môi trường sống của thực vật và động vật</a:t>
            </a:r>
          </a:p>
        </p:txBody>
      </p:sp>
    </p:spTree>
    <p:extLst>
      <p:ext uri="{BB962C8B-B14F-4D97-AF65-F5344CB8AC3E}">
        <p14:creationId xmlns:p14="http://schemas.microsoft.com/office/powerpoint/2010/main" val="404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AutoShape 2" descr="SBT Scan] ✓ Bài 19 Thực vật và động vật quanh em - Sách Bài Tập - Học  Online Cùng Sachgiaibaitap.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928380" y="1481662"/>
            <a:ext cx="4793546" cy="5379793"/>
          </a:xfrm>
          <a:prstGeom prst="rect">
            <a:avLst/>
          </a:prstGeom>
        </p:spPr>
      </p:pic>
      <p:sp>
        <p:nvSpPr>
          <p:cNvPr id="13" name="Rectangle 2"/>
          <p:cNvSpPr txBox="1">
            <a:spLocks noChangeArrowheads="1"/>
          </p:cNvSpPr>
          <p:nvPr/>
        </p:nvSpPr>
        <p:spPr bwMode="auto">
          <a:xfrm>
            <a:off x="5918306" y="1052166"/>
            <a:ext cx="6024312" cy="3104196"/>
          </a:xfrm>
          <a:prstGeom prst="rect">
            <a:avLst/>
          </a:prstGeom>
          <a:noFill/>
          <a:ln w="9525">
            <a:noFill/>
            <a:miter lim="800000"/>
            <a:headEnd/>
            <a:tailEnd/>
          </a:ln>
          <a:effectLst/>
        </p:spPr>
        <p:txBody>
          <a:bodyPr anchor="ctr"/>
          <a:lstStyle/>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endParaRPr lang="en-US" sz="2800" b="1" smtClean="0">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a:p>
            <a:r>
              <a:rPr lang="en-US" sz="2500" b="1" smtClean="0">
                <a:solidFill>
                  <a:srgbClr val="00B050"/>
                </a:solidFill>
                <a:latin typeface="Times New Roman" panose="02020603050405020304" pitchFamily="18" charset="0"/>
                <a:cs typeface="Times New Roman" panose="02020603050405020304" pitchFamily="18" charset="0"/>
              </a:rPr>
              <a:t>Câu 1.</a:t>
            </a:r>
            <a:r>
              <a:rPr lang="en-US" sz="2500">
                <a:solidFill>
                  <a:srgbClr val="00B050"/>
                </a:solidFill>
                <a:latin typeface="Times New Roman" panose="02020603050405020304" pitchFamily="18" charset="0"/>
                <a:cs typeface="Times New Roman" panose="02020603050405020304" pitchFamily="18" charset="0"/>
              </a:rPr>
              <a:t> Tìm kiếm các cây và con vật sống ở khu vực </a:t>
            </a:r>
            <a:r>
              <a:rPr lang="en-US" sz="2500" smtClean="0">
                <a:solidFill>
                  <a:srgbClr val="00B050"/>
                </a:solidFill>
                <a:latin typeface="Times New Roman" panose="02020603050405020304" pitchFamily="18" charset="0"/>
                <a:cs typeface="Times New Roman" panose="02020603050405020304" pitchFamily="18" charset="0"/>
              </a:rPr>
              <a:t>đó</a:t>
            </a:r>
          </a:p>
          <a:p>
            <a:r>
              <a:rPr lang="vi-VN" sz="2500" b="1">
                <a:solidFill>
                  <a:srgbClr val="00B0F0"/>
                </a:solidFill>
                <a:latin typeface="Times New Roman" panose="02020603050405020304" pitchFamily="18" charset="0"/>
                <a:cs typeface="Times New Roman" panose="02020603050405020304" pitchFamily="18" charset="0"/>
              </a:rPr>
              <a:t>Câu </a:t>
            </a:r>
            <a:r>
              <a:rPr lang="vi-VN" sz="2500" b="1" smtClean="0">
                <a:solidFill>
                  <a:srgbClr val="00B0F0"/>
                </a:solidFill>
                <a:latin typeface="Times New Roman" panose="02020603050405020304" pitchFamily="18" charset="0"/>
                <a:cs typeface="Times New Roman" panose="02020603050405020304" pitchFamily="18" charset="0"/>
              </a:rPr>
              <a:t>2</a:t>
            </a:r>
            <a:r>
              <a:rPr lang="en-US" sz="2500" b="1" smtClean="0">
                <a:solidFill>
                  <a:srgbClr val="00B0F0"/>
                </a:solidFill>
                <a:latin typeface="Times New Roman" panose="02020603050405020304" pitchFamily="18" charset="0"/>
                <a:cs typeface="Times New Roman" panose="02020603050405020304" pitchFamily="18" charset="0"/>
              </a:rPr>
              <a:t>. </a:t>
            </a:r>
            <a:r>
              <a:rPr lang="vi-VN" sz="2500" smtClean="0">
                <a:solidFill>
                  <a:srgbClr val="00B0F0"/>
                </a:solidFill>
                <a:latin typeface="Times New Roman" panose="02020603050405020304" pitchFamily="18" charset="0"/>
                <a:cs typeface="Times New Roman" panose="02020603050405020304" pitchFamily="18" charset="0"/>
              </a:rPr>
              <a:t>Mô </a:t>
            </a:r>
            <a:r>
              <a:rPr lang="vi-VN" sz="2500">
                <a:solidFill>
                  <a:srgbClr val="00B0F0"/>
                </a:solidFill>
                <a:latin typeface="Times New Roman" panose="02020603050405020304" pitchFamily="18" charset="0"/>
                <a:cs typeface="Times New Roman" panose="02020603050405020304" pitchFamily="18" charset="0"/>
              </a:rPr>
              <a:t>tả môi trường sống của thực vật và động vật nơi em quan </a:t>
            </a:r>
            <a:r>
              <a:rPr lang="vi-VN" sz="2500" smtClean="0">
                <a:solidFill>
                  <a:srgbClr val="00B0F0"/>
                </a:solidFill>
                <a:latin typeface="Times New Roman" panose="02020603050405020304" pitchFamily="18" charset="0"/>
                <a:cs typeface="Times New Roman" panose="02020603050405020304" pitchFamily="18" charset="0"/>
              </a:rPr>
              <a:t>sát</a:t>
            </a:r>
            <a:r>
              <a:rPr lang="en-US" sz="2500" smtClean="0">
                <a:solidFill>
                  <a:srgbClr val="00B0F0"/>
                </a:solidFill>
                <a:latin typeface="Times New Roman" panose="02020603050405020304" pitchFamily="18" charset="0"/>
                <a:cs typeface="Times New Roman" panose="02020603050405020304" pitchFamily="18" charset="0"/>
              </a:rPr>
              <a:t>.</a:t>
            </a:r>
          </a:p>
          <a:p>
            <a:r>
              <a:rPr lang="vi-VN" sz="2500" b="1">
                <a:solidFill>
                  <a:srgbClr val="002060"/>
                </a:solidFill>
                <a:latin typeface="Times New Roman" panose="02020603050405020304" pitchFamily="18" charset="0"/>
                <a:cs typeface="Times New Roman" panose="02020603050405020304" pitchFamily="18" charset="0"/>
              </a:rPr>
              <a:t>Câu </a:t>
            </a:r>
            <a:r>
              <a:rPr lang="vi-VN" sz="2500" b="1" smtClean="0">
                <a:solidFill>
                  <a:srgbClr val="002060"/>
                </a:solidFill>
                <a:latin typeface="Times New Roman" panose="02020603050405020304" pitchFamily="18" charset="0"/>
                <a:cs typeface="Times New Roman" panose="02020603050405020304" pitchFamily="18" charset="0"/>
              </a:rPr>
              <a:t>3</a:t>
            </a:r>
            <a:r>
              <a:rPr lang="en-US" sz="2500" b="1" smtClean="0">
                <a:solidFill>
                  <a:srgbClr val="002060"/>
                </a:solidFill>
                <a:latin typeface="Times New Roman" panose="02020603050405020304" pitchFamily="18" charset="0"/>
                <a:cs typeface="Times New Roman" panose="02020603050405020304" pitchFamily="18" charset="0"/>
              </a:rPr>
              <a:t>.</a:t>
            </a:r>
            <a:r>
              <a:rPr lang="vi-VN" sz="2500">
                <a:solidFill>
                  <a:srgbClr val="002060"/>
                </a:solidFill>
                <a:latin typeface="Times New Roman" panose="02020603050405020304" pitchFamily="18" charset="0"/>
                <a:cs typeface="Times New Roman" panose="02020603050405020304" pitchFamily="18" charset="0"/>
              </a:rPr>
              <a:t> Tìm hiểu việc làm của con người làm cho môi trường sống của thực vật và động vật ở đó thay </a:t>
            </a:r>
            <a:r>
              <a:rPr lang="vi-VN" sz="2500" smtClean="0">
                <a:solidFill>
                  <a:srgbClr val="002060"/>
                </a:solidFill>
                <a:latin typeface="Times New Roman" panose="02020603050405020304" pitchFamily="18" charset="0"/>
                <a:cs typeface="Times New Roman" panose="02020603050405020304" pitchFamily="18" charset="0"/>
              </a:rPr>
              <a:t>đổi</a:t>
            </a:r>
            <a:r>
              <a:rPr lang="en-US" sz="2500" smtClean="0">
                <a:solidFill>
                  <a:srgbClr val="002060"/>
                </a:solidFill>
                <a:latin typeface="Times New Roman" panose="02020603050405020304" pitchFamily="18" charset="0"/>
                <a:cs typeface="Times New Roman" panose="02020603050405020304" pitchFamily="18" charset="0"/>
              </a:rPr>
              <a:t>.</a:t>
            </a:r>
            <a:endParaRPr lang="en-US" sz="2500" smtClean="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en-US" sz="2800" smtClean="0">
              <a:solidFill>
                <a:srgbClr val="00B050"/>
              </a:solidFill>
              <a:latin typeface="Times New Roman" panose="02020603050405020304" pitchFamily="18" charset="0"/>
              <a:cs typeface="Times New Roman" panose="02020603050405020304" pitchFamily="18" charset="0"/>
            </a:endParaRPr>
          </a:p>
          <a:p>
            <a:endParaRPr lang="en-US" sz="2800">
              <a:solidFill>
                <a:srgbClr val="00B050"/>
              </a:solidFill>
              <a:latin typeface="Times New Roman" panose="02020603050405020304" pitchFamily="18" charset="0"/>
              <a:cs typeface="Times New Roman" panose="02020603050405020304" pitchFamily="18" charset="0"/>
            </a:endParaRPr>
          </a:p>
          <a:p>
            <a:endParaRPr lang="vi-VN" sz="2800">
              <a:solidFill>
                <a:srgbClr val="00B050"/>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5721926" y="4017814"/>
            <a:ext cx="6470074" cy="2840185"/>
          </a:xfrm>
          <a:prstGeom prst="rect">
            <a:avLst/>
          </a:prstGeom>
          <a:noFill/>
          <a:ln w="9525">
            <a:noFill/>
            <a:miter lim="800000"/>
            <a:headEnd/>
            <a:tailEnd/>
          </a:ln>
          <a:effectLst/>
        </p:spPr>
        <p:txBody>
          <a:bodyPr anchor="ctr"/>
          <a:lstStyle/>
          <a:p>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Những việc làm của con người làm cho môi trường sống của thực vật và động vật ở đó thay đổi: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Vứt rác ra ao, hồ, bụi rậm,…</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Đổ nước bẩn xuống ao, hồ, sông, suối,…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Xây dựng trung tâm thương mại.</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Chặt cây.</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5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xEl>
                                              <p:pRg st="4" end="4"/>
                                            </p:txEl>
                                          </p:spTgt>
                                        </p:tgtEl>
                                      </p:cBhvr>
                                    </p:animEffect>
                                    <p:set>
                                      <p:cBhvr>
                                        <p:cTn id="30" dur="1" fill="hold">
                                          <p:stCondLst>
                                            <p:cond delay="499"/>
                                          </p:stCondLst>
                                        </p:cTn>
                                        <p:tgtEl>
                                          <p:spTgt spid="13">
                                            <p:txEl>
                                              <p:pRg st="4" end="4"/>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xEl>
                                              <p:pRg st="5" end="5"/>
                                            </p:txEl>
                                          </p:spTgt>
                                        </p:tgtEl>
                                      </p:cBhvr>
                                    </p:animEffect>
                                    <p:set>
                                      <p:cBhvr>
                                        <p:cTn id="33" dur="1" fill="hold">
                                          <p:stCondLst>
                                            <p:cond delay="499"/>
                                          </p:stCondLst>
                                        </p:cTn>
                                        <p:tgtEl>
                                          <p:spTgt spid="13">
                                            <p:txEl>
                                              <p:pRg st="5" end="5"/>
                                            </p:txEl>
                                          </p:spTgt>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a:t>
            </a:r>
            <a:r>
              <a:rPr lang="en-US" sz="2800" b="1" smtClean="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53491" y="2207941"/>
            <a:ext cx="8520547" cy="3754845"/>
          </a:xfrm>
          <a:prstGeom prst="rect">
            <a:avLst/>
          </a:prstGeom>
        </p:spPr>
      </p:pic>
    </p:spTree>
    <p:extLst>
      <p:ext uri="{BB962C8B-B14F-4D97-AF65-F5344CB8AC3E}">
        <p14:creationId xmlns:p14="http://schemas.microsoft.com/office/powerpoint/2010/main" val="1840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39498" y="991366"/>
            <a:ext cx="692502" cy="795095"/>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0"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098" name="Picture 2" descr="Giải Tự nhiên và Xã hội lớp 2 Bài 19: Thực vật và động vật quanh em - Hay  nhất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345" y="2131367"/>
            <a:ext cx="8506693" cy="45188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8364" y="1608147"/>
            <a:ext cx="936567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Câu </a:t>
            </a:r>
            <a:r>
              <a:rPr lang="en-US" sz="2800" b="1" smtClean="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Hoàn thành phiếu quan sát theo gợi ý ở trang bên.</a:t>
            </a:r>
            <a:endParaRPr lang="vi-VN"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8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a:t>
            </a:r>
            <a:r>
              <a:rPr lang="en-US" sz="2800" smtClean="0">
                <a:latin typeface="Times New Roman" panose="02020603050405020304" pitchFamily="18" charset="0"/>
                <a:cs typeface="Times New Roman" panose="02020603050405020304" pitchFamily="18" charset="0"/>
              </a:rPr>
              <a:t>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482436" y="2147450"/>
            <a:ext cx="7536873" cy="4668981"/>
          </a:xfrm>
          <a:prstGeom prst="rect">
            <a:avLst/>
          </a:prstGeom>
        </p:spPr>
      </p:pic>
    </p:spTree>
    <p:extLst>
      <p:ext uri="{BB962C8B-B14F-4D97-AF65-F5344CB8AC3E}">
        <p14:creationId xmlns:p14="http://schemas.microsoft.com/office/powerpoint/2010/main" val="35230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9" name="Rectangle 8"/>
          <p:cNvSpPr/>
          <p:nvPr/>
        </p:nvSpPr>
        <p:spPr>
          <a:xfrm>
            <a:off x="1136072" y="1607460"/>
            <a:ext cx="638694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Báo cáo kết quả quan sát</a:t>
            </a:r>
            <a:endParaRPr lang="vi-VN" sz="2800" b="0" i="0">
              <a:solidFill>
                <a:srgbClr val="000000"/>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04110" y="2130680"/>
            <a:ext cx="6483926" cy="4727320"/>
          </a:xfrm>
          <a:prstGeom prst="rect">
            <a:avLst/>
          </a:prstGeom>
        </p:spPr>
      </p:pic>
    </p:spTree>
    <p:extLst>
      <p:ext uri="{BB962C8B-B14F-4D97-AF65-F5344CB8AC3E}">
        <p14:creationId xmlns:p14="http://schemas.microsoft.com/office/powerpoint/2010/main" val="40042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4178" y="70202"/>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a:t>
            </a:r>
            <a:r>
              <a:rPr lang="en-US" sz="3200" smtClean="0">
                <a:solidFill>
                  <a:srgbClr val="FF0000"/>
                </a:solidFill>
                <a:latin typeface="Times New Roman" panose="02020603050405020304" pitchFamily="18" charset="0"/>
                <a:cs typeface="Times New Roman" panose="02020603050405020304" pitchFamily="18" charset="0"/>
              </a:rPr>
              <a:t>19: </a:t>
            </a:r>
            <a:r>
              <a:rPr lang="en-US" sz="3200" smtClean="0">
                <a:solidFill>
                  <a:srgbClr val="FF0000"/>
                </a:solidFill>
                <a:latin typeface="Times New Roman" panose="02020603050405020304" pitchFamily="18" charset="0"/>
                <a:cs typeface="Times New Roman" panose="02020603050405020304" pitchFamily="18" charset="0"/>
              </a:rPr>
              <a:t>Thực vật và động vật quanh em</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8" name="Rectangle 7">
            <a:extLst>
              <a:ext uri="{FF2B5EF4-FFF2-40B4-BE49-F238E27FC236}">
                <a16:creationId xmlns:a16="http://schemas.microsoft.com/office/drawing/2014/main" id="{A9B0E66E-7819-4B71-AE7B-37D2FD92BFEF}"/>
              </a:ext>
            </a:extLst>
          </p:cNvPr>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vận dụng</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3" name="Picture 2"/>
          <p:cNvPicPr>
            <a:picLocks noChangeAspect="1"/>
          </p:cNvPicPr>
          <p:nvPr/>
        </p:nvPicPr>
        <p:blipFill>
          <a:blip r:embed="rId3"/>
          <a:stretch>
            <a:fillRect/>
          </a:stretch>
        </p:blipFill>
        <p:spPr>
          <a:xfrm>
            <a:off x="1801089" y="2410691"/>
            <a:ext cx="8659090" cy="4447313"/>
          </a:xfrm>
          <a:prstGeom prst="rect">
            <a:avLst/>
          </a:prstGeom>
        </p:spPr>
      </p:pic>
      <p:sp>
        <p:nvSpPr>
          <p:cNvPr id="9" name="Rectangle 8">
            <a:extLst>
              <a:ext uri="{FF2B5EF4-FFF2-40B4-BE49-F238E27FC236}">
                <a16:creationId xmlns:a16="http://schemas.microsoft.com/office/drawing/2014/main" id="{A9B0E66E-7819-4B71-AE7B-37D2FD92BFEF}"/>
              </a:ext>
            </a:extLst>
          </p:cNvPr>
          <p:cNvSpPr/>
          <p:nvPr/>
        </p:nvSpPr>
        <p:spPr>
          <a:xfrm>
            <a:off x="1028366" y="1472425"/>
            <a:ext cx="10941961" cy="106295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vi-VN" sz="2600">
                <a:solidFill>
                  <a:schemeClr val="tx1"/>
                </a:solidFill>
                <a:latin typeface="Times New Roman" panose="02020603050405020304" pitchFamily="18" charset="0"/>
                <a:cs typeface="Times New Roman" panose="02020603050405020304" pitchFamily="18" charset="0"/>
              </a:rPr>
              <a:t>Thảo luận và các việc nên và không nên làm để bảo vệ môi trường sống của thực vật và động vật nơi em đã quan sát theo gợi ý sau:</a:t>
            </a:r>
            <a:endParaRPr lang="zh-CN" altLang="en-US" sz="2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32545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375</Words>
  <Application>Microsoft Office PowerPoint</Application>
  <PresentationFormat>Widescreen</PresentationFormat>
  <Paragraphs>43</Paragraphs>
  <Slides>11</Slides>
  <Notes>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Arial</vt:lpstr>
      <vt:lpstr>Arial-Rounded</vt:lpstr>
      <vt:lpstr>Arial-SGK-TV</vt:lpstr>
      <vt:lpstr>Averta Std CY Bold</vt:lpstr>
      <vt:lpstr>Calibri</vt:lpstr>
      <vt:lpstr>Calibri Light</vt:lpstr>
      <vt:lpstr>等线</vt:lpstr>
      <vt:lpstr>Quicksand Medium</vt:lpstr>
      <vt:lpstr>Times New Roman</vt:lpstr>
      <vt:lpstr>字魂59号-创粗黑</vt: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Admin</cp:lastModifiedBy>
  <cp:revision>167</cp:revision>
  <dcterms:created xsi:type="dcterms:W3CDTF">2021-06-23T08:03:30Z</dcterms:created>
  <dcterms:modified xsi:type="dcterms:W3CDTF">2022-02-05T12:30:14Z</dcterms:modified>
</cp:coreProperties>
</file>