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77" r:id="rId2"/>
    <p:sldId id="263" r:id="rId3"/>
    <p:sldId id="264" r:id="rId4"/>
    <p:sldId id="267" r:id="rId5"/>
    <p:sldId id="265" r:id="rId6"/>
    <p:sldId id="270" r:id="rId7"/>
    <p:sldId id="266" r:id="rId8"/>
    <p:sldId id="275" r:id="rId9"/>
    <p:sldId id="272" r:id="rId10"/>
    <p:sldId id="274" r:id="rId1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FFFF99"/>
    <a:srgbClr val="00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141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4387CF3-B2B7-469E-ABEF-832263B784FE}" type="datetimeFigureOut">
              <a:rPr lang="en-US" smtClean="0"/>
              <a:pPr/>
              <a:t>5/19/2023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42250E4-F82D-4306-A872-BA23ADB12191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98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4198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F36B9F01-CE1A-4505-B3FD-2583C3F74BFD}" type="slidenum">
              <a:rPr lang="en-US" smtClean="0">
                <a:latin typeface="Arial" pitchFamily="34" charset="0"/>
                <a:cs typeface="Arial" pitchFamily="34" charset="0"/>
              </a:rPr>
              <a:pPr/>
              <a:t>1</a:t>
            </a:fld>
            <a:endParaRPr lang="en-US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5/19/2023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5/19/2023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5/19/2023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5/19/2023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WordArt 5"/>
          <p:cNvSpPr>
            <a:spLocks noChangeArrowheads="1" noChangeShapeType="1" noTextEdit="1"/>
          </p:cNvSpPr>
          <p:nvPr/>
        </p:nvSpPr>
        <p:spPr bwMode="auto">
          <a:xfrm>
            <a:off x="228600" y="1828800"/>
            <a:ext cx="8686799" cy="2514601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49092"/>
              </a:avLst>
            </a:prstTxWarp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.VnTime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.VnTime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.VnTime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.VnTime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.VnTime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3200" kern="1200">
                <a:solidFill>
                  <a:schemeClr val="tx1"/>
                </a:solidFill>
                <a:latin typeface=".VnTime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3200" kern="1200">
                <a:solidFill>
                  <a:schemeClr val="tx1"/>
                </a:solidFill>
                <a:latin typeface=".VnTime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3200" kern="1200">
                <a:solidFill>
                  <a:schemeClr val="tx1"/>
                </a:solidFill>
                <a:latin typeface=".VnTime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3200" kern="1200">
                <a:solidFill>
                  <a:schemeClr val="tx1"/>
                </a:solidFill>
                <a:latin typeface=".VnTime" pitchFamily="34" charset="0"/>
                <a:ea typeface="+mn-ea"/>
                <a:cs typeface="+mn-cs"/>
              </a:defRPr>
            </a:lvl9pPr>
          </a:lstStyle>
          <a:p>
            <a:pPr algn="ctr" eaLnBrk="1" hangingPunct="1">
              <a:defRPr/>
            </a:pPr>
            <a:r>
              <a:rPr lang="vi-VN" sz="3600" i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2060"/>
                </a:solidFill>
                <a:effectLst>
                  <a:outerShdw dist="35921" dir="2700000" algn="ctr" rotWithShape="0">
                    <a:srgbClr val="808080">
                      <a:alpha val="79999"/>
                    </a:srgbClr>
                  </a:outerShdw>
                </a:effectLst>
                <a:latin typeface="Segoe UI Black" panose="020B0A02040204020203" pitchFamily="34" charset="0"/>
                <a:ea typeface="Segoe UI Black" panose="020B0A02040204020203" pitchFamily="34" charset="0"/>
              </a:rPr>
              <a:t> </a:t>
            </a:r>
            <a:r>
              <a:rPr lang="en-US" sz="3600" i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2060"/>
                </a:solidFill>
                <a:effectLst>
                  <a:outerShdw dist="35921" dir="2700000" algn="ctr" rotWithShape="0">
                    <a:srgbClr val="808080">
                      <a:alpha val="79999"/>
                    </a:srgbClr>
                  </a:outerShdw>
                </a:effectLst>
                <a:latin typeface="Segoe UI Black" panose="020B0A02040204020203" pitchFamily="34" charset="0"/>
                <a:ea typeface="Segoe UI Black" panose="020B0A02040204020203" pitchFamily="34" charset="0"/>
              </a:rPr>
              <a:t>Đạo đức</a:t>
            </a:r>
            <a:endParaRPr lang="en-US" sz="3600" kern="10" dirty="0" smtClean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002060"/>
              </a:solidFill>
              <a:effectLst>
                <a:outerShdw dist="35921" dir="2700000" algn="ctr" rotWithShape="0">
                  <a:srgbClr val="808080">
                    <a:alpha val="79999"/>
                  </a:srgbClr>
                </a:outerShdw>
              </a:effectLst>
              <a:latin typeface="Segoe UI Black" panose="020B0A02040204020203" pitchFamily="34" charset="0"/>
              <a:ea typeface="Segoe UI Black" panose="020B0A02040204020203" pitchFamily="34" charset="0"/>
            </a:endParaRPr>
          </a:p>
          <a:p>
            <a:pPr algn="ctr" eaLnBrk="1" hangingPunct="1">
              <a:defRPr/>
            </a:pPr>
            <a:r>
              <a:rPr lang="en-US" sz="3600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2060"/>
                </a:solidFill>
                <a:effectLst>
                  <a:outerShdw dist="35921" dir="2700000" algn="ctr" rotWithShape="0">
                    <a:srgbClr val="808080">
                      <a:alpha val="79999"/>
                    </a:srgbClr>
                  </a:outerShdw>
                </a:effectLst>
                <a:latin typeface="Segoe UI Black" panose="020B0A02040204020203" pitchFamily="34" charset="0"/>
                <a:ea typeface="Segoe UI Black" panose="020B0A02040204020203" pitchFamily="34" charset="0"/>
              </a:rPr>
              <a:t>  </a:t>
            </a:r>
            <a:r>
              <a:rPr lang="vi-VN" sz="3600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2060"/>
                </a:solidFill>
                <a:effectLst>
                  <a:outerShdw dist="35921" dir="2700000" algn="ctr" rotWithShape="0">
                    <a:srgbClr val="808080">
                      <a:alpha val="79999"/>
                    </a:srgbClr>
                  </a:outerShdw>
                </a:effectLst>
                <a:latin typeface="Segoe UI Black" panose="020B0A02040204020203" pitchFamily="34" charset="0"/>
                <a:ea typeface="Segoe UI Black" panose="020B0A02040204020203" pitchFamily="34" charset="0"/>
              </a:rPr>
              <a:t>Bài 30: </a:t>
            </a:r>
            <a:r>
              <a:rPr lang="en-US" sz="3600" kern="10" dirty="0" err="1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2060"/>
                </a:solidFill>
                <a:effectLst>
                  <a:outerShdw dist="35921" dir="2700000" algn="ctr" rotWithShape="0">
                    <a:srgbClr val="808080">
                      <a:alpha val="79999"/>
                    </a:srgbClr>
                  </a:outerShdw>
                </a:effectLst>
                <a:latin typeface="Segoe UI Black" panose="020B0A02040204020203" pitchFamily="34" charset="0"/>
                <a:ea typeface="Segoe UI Black" panose="020B0A02040204020203" pitchFamily="34" charset="0"/>
              </a:rPr>
              <a:t>Phòng</a:t>
            </a:r>
            <a:r>
              <a:rPr lang="en-US" sz="3600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2060"/>
                </a:solidFill>
                <a:effectLst>
                  <a:outerShdw dist="35921" dir="2700000" algn="ctr" rotWithShape="0">
                    <a:srgbClr val="808080">
                      <a:alpha val="79999"/>
                    </a:srgbClr>
                  </a:outerShdw>
                </a:effectLst>
                <a:latin typeface="Segoe UI Black" panose="020B0A02040204020203" pitchFamily="34" charset="0"/>
                <a:ea typeface="Segoe UI Black" panose="020B0A02040204020203" pitchFamily="34" charset="0"/>
              </a:rPr>
              <a:t> </a:t>
            </a:r>
            <a:r>
              <a:rPr lang="en-US" sz="3600" kern="10" dirty="0" err="1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2060"/>
                </a:solidFill>
                <a:effectLst>
                  <a:outerShdw dist="35921" dir="2700000" algn="ctr" rotWithShape="0">
                    <a:srgbClr val="808080">
                      <a:alpha val="79999"/>
                    </a:srgbClr>
                  </a:outerShdw>
                </a:effectLst>
                <a:latin typeface="Segoe UI Black" panose="020B0A02040204020203" pitchFamily="34" charset="0"/>
                <a:ea typeface="Segoe UI Black" panose="020B0A02040204020203" pitchFamily="34" charset="0"/>
              </a:rPr>
              <a:t>tránh</a:t>
            </a:r>
            <a:r>
              <a:rPr lang="en-US" sz="3600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2060"/>
                </a:solidFill>
                <a:effectLst>
                  <a:outerShdw dist="35921" dir="2700000" algn="ctr" rotWithShape="0">
                    <a:srgbClr val="808080">
                      <a:alpha val="79999"/>
                    </a:srgbClr>
                  </a:outerShdw>
                </a:effectLst>
                <a:latin typeface="Segoe UI Black" panose="020B0A02040204020203" pitchFamily="34" charset="0"/>
                <a:ea typeface="Segoe UI Black" panose="020B0A02040204020203" pitchFamily="34" charset="0"/>
              </a:rPr>
              <a:t> </a:t>
            </a:r>
            <a:r>
              <a:rPr lang="en-US" sz="3600" kern="10" dirty="0" err="1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2060"/>
                </a:solidFill>
                <a:effectLst>
                  <a:outerShdw dist="35921" dir="2700000" algn="ctr" rotWithShape="0">
                    <a:srgbClr val="808080">
                      <a:alpha val="79999"/>
                    </a:srgbClr>
                  </a:outerShdw>
                </a:effectLst>
                <a:latin typeface="Segoe UI Black" panose="020B0A02040204020203" pitchFamily="34" charset="0"/>
                <a:ea typeface="Segoe UI Black" panose="020B0A02040204020203" pitchFamily="34" charset="0"/>
              </a:rPr>
              <a:t>xâm</a:t>
            </a:r>
            <a:r>
              <a:rPr lang="en-US" sz="3600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2060"/>
                </a:solidFill>
                <a:effectLst>
                  <a:outerShdw dist="35921" dir="2700000" algn="ctr" rotWithShape="0">
                    <a:srgbClr val="808080">
                      <a:alpha val="79999"/>
                    </a:srgbClr>
                  </a:outerShdw>
                </a:effectLst>
                <a:latin typeface="Segoe UI Black" panose="020B0A02040204020203" pitchFamily="34" charset="0"/>
                <a:ea typeface="Segoe UI Black" panose="020B0A02040204020203" pitchFamily="34" charset="0"/>
              </a:rPr>
              <a:t> </a:t>
            </a:r>
            <a:r>
              <a:rPr lang="en-US" sz="3600" kern="10" dirty="0" err="1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2060"/>
                </a:solidFill>
                <a:effectLst>
                  <a:outerShdw dist="35921" dir="2700000" algn="ctr" rotWithShape="0">
                    <a:srgbClr val="808080">
                      <a:alpha val="79999"/>
                    </a:srgbClr>
                  </a:outerShdw>
                </a:effectLst>
                <a:latin typeface="Segoe UI Black" panose="020B0A02040204020203" pitchFamily="34" charset="0"/>
                <a:ea typeface="Segoe UI Black" panose="020B0A02040204020203" pitchFamily="34" charset="0"/>
              </a:rPr>
              <a:t>hại</a:t>
            </a:r>
            <a:endParaRPr lang="vi-VN" sz="4000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0000"/>
              </a:solidFill>
              <a:latin typeface="Segoe UI Black" panose="020B0A02040204020203" pitchFamily="34" charset="0"/>
              <a:ea typeface="Segoe UI Black" panose="020B0A02040204020203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460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/>
          </a:p>
        </p:txBody>
      </p:sp>
      <p:pic>
        <p:nvPicPr>
          <p:cNvPr id="46084" name="Picture 4" descr="Lovely_illustration_of_Happy_family_behide_a_star_wallcoo_co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6085" name="Text Box 5"/>
          <p:cNvSpPr txBox="1">
            <a:spLocks noChangeArrowheads="1"/>
          </p:cNvSpPr>
          <p:nvPr/>
        </p:nvSpPr>
        <p:spPr bwMode="auto">
          <a:xfrm>
            <a:off x="2667000" y="2971800"/>
            <a:ext cx="4038600" cy="21236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vi-VN" sz="4400" b="1" dirty="0" smtClean="0">
                <a:solidFill>
                  <a:srgbClr val="990033"/>
                </a:solidFill>
                <a:latin typeface="Arial-SGK-TV" pitchFamily="2" charset="0"/>
                <a:cs typeface="Arial-SGK-TV" pitchFamily="2" charset="0"/>
              </a:rPr>
              <a:t>Chúc các con chăm ngoan, học giỏi!</a:t>
            </a:r>
            <a:endParaRPr lang="en-US" sz="4400" b="1" dirty="0">
              <a:solidFill>
                <a:srgbClr val="990033"/>
              </a:solidFill>
              <a:latin typeface="Arial-SGK-TV" pitchFamily="2" charset="0"/>
              <a:cs typeface="Arial-SGK-TV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963671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645"/>
    </mc:Choice>
    <mc:Fallback xmlns="">
      <p:transition spd="slow" advTm="6645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rapezoid 1"/>
          <p:cNvSpPr/>
          <p:nvPr/>
        </p:nvSpPr>
        <p:spPr>
          <a:xfrm rot="16200000">
            <a:off x="966218" y="-675272"/>
            <a:ext cx="1025510" cy="2376055"/>
          </a:xfrm>
          <a:prstGeom prst="trapezoid">
            <a:avLst/>
          </a:prstGeom>
          <a:solidFill>
            <a:srgbClr val="FFFF00"/>
          </a:solidFill>
          <a:ln>
            <a:solidFill>
              <a:schemeClr val="accent2">
                <a:lumMod val="20000"/>
                <a:lumOff val="80000"/>
              </a:schemeClr>
            </a:solidFill>
          </a:ln>
          <a:scene3d>
            <a:camera prst="perspectiveAbove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-1295400" y="-53180"/>
            <a:ext cx="5791200" cy="1196180"/>
          </a:xfrm>
        </p:spPr>
        <p:txBody>
          <a:bodyPr>
            <a:noAutofit/>
          </a:bodyPr>
          <a:lstStyle/>
          <a:p>
            <a:r>
              <a:rPr lang="en-US" sz="3600" b="1" noProof="1">
                <a:solidFill>
                  <a:srgbClr val="FF0000"/>
                </a:solidFill>
                <a:latin typeface="HP-089" pitchFamily="34" charset="0"/>
              </a:rPr>
              <a:t>Khởi động</a:t>
            </a:r>
            <a:endParaRPr lang="vi-VN" sz="3600" b="1" dirty="0">
              <a:solidFill>
                <a:srgbClr val="FF0000"/>
              </a:solidFill>
              <a:latin typeface="HP001 TD 4H" pitchFamily="34" charset="-93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200400" y="252908"/>
            <a:ext cx="641465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Trò chơi : “Sói bắt cừu”</a:t>
            </a:r>
          </a:p>
        </p:txBody>
      </p:sp>
    </p:spTree>
    <p:extLst>
      <p:ext uri="{BB962C8B-B14F-4D97-AF65-F5344CB8AC3E}">
        <p14:creationId xmlns:p14="http://schemas.microsoft.com/office/powerpoint/2010/main" val="23418375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rapezoid 1"/>
          <p:cNvSpPr/>
          <p:nvPr/>
        </p:nvSpPr>
        <p:spPr>
          <a:xfrm rot="16200000">
            <a:off x="966218" y="-675272"/>
            <a:ext cx="1025510" cy="2376055"/>
          </a:xfrm>
          <a:prstGeom prst="trapezoid">
            <a:avLst/>
          </a:prstGeom>
          <a:solidFill>
            <a:srgbClr val="FFFF00"/>
          </a:solidFill>
          <a:ln>
            <a:solidFill>
              <a:schemeClr val="accent2">
                <a:lumMod val="20000"/>
                <a:lumOff val="80000"/>
              </a:schemeClr>
            </a:solidFill>
          </a:ln>
          <a:scene3d>
            <a:camera prst="perspectiveAbove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-1295400" y="-85335"/>
            <a:ext cx="5791200" cy="1196180"/>
          </a:xfrm>
        </p:spPr>
        <p:txBody>
          <a:bodyPr>
            <a:noAutofit/>
          </a:bodyPr>
          <a:lstStyle/>
          <a:p>
            <a:r>
              <a:rPr lang="en-US" sz="3600" b="1" noProof="1">
                <a:solidFill>
                  <a:srgbClr val="0000FF"/>
                </a:solidFill>
                <a:latin typeface="HP-089" pitchFamily="34" charset="0"/>
              </a:rPr>
              <a:t>Khám phá</a:t>
            </a:r>
            <a:endParaRPr lang="vi-VN" sz="3600" b="1" dirty="0">
              <a:solidFill>
                <a:srgbClr val="0000FF"/>
              </a:solidFill>
              <a:latin typeface="HP001 TD 4H" pitchFamily="34" charset="-93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43345" y="1226403"/>
            <a:ext cx="870065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 </a:t>
            </a:r>
            <a:r>
              <a:rPr lang="en-US" sz="280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Người khác không được chạm vào vùng nào trên cơ thể của em?</a:t>
            </a:r>
          </a:p>
        </p:txBody>
      </p:sp>
      <p:sp>
        <p:nvSpPr>
          <p:cNvPr id="4" name="Rectangle 3"/>
          <p:cNvSpPr/>
          <p:nvPr/>
        </p:nvSpPr>
        <p:spPr>
          <a:xfrm>
            <a:off x="3352800" y="2057400"/>
            <a:ext cx="2362200" cy="457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2" descr="E:\2020-2021\Giáo án điện tử các môn - 2020\Dao duc\tranh anh dao duc\Daoduc1 chu de 8 (LAN) - ẢNH\dd30.1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6158" b="17723"/>
          <a:stretch/>
        </p:blipFill>
        <p:spPr bwMode="auto">
          <a:xfrm>
            <a:off x="1768186" y="2514600"/>
            <a:ext cx="5531427" cy="28165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/>
          <p:nvPr/>
        </p:nvSpPr>
        <p:spPr>
          <a:xfrm>
            <a:off x="4038600" y="2514600"/>
            <a:ext cx="1143000" cy="1066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256309" y="5331124"/>
            <a:ext cx="870065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/>
              <a:t> </a:t>
            </a:r>
            <a:r>
              <a:rPr lang="en-US" sz="2800" b="1" i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Không được cho người khác chạm vào miệng, ngực,     giữa hai đùi và mông của mình.</a:t>
            </a:r>
          </a:p>
        </p:txBody>
      </p:sp>
    </p:spTree>
    <p:extLst>
      <p:ext uri="{BB962C8B-B14F-4D97-AF65-F5344CB8AC3E}">
        <p14:creationId xmlns:p14="http://schemas.microsoft.com/office/powerpoint/2010/main" val="14148106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rapezoid 1"/>
          <p:cNvSpPr/>
          <p:nvPr/>
        </p:nvSpPr>
        <p:spPr>
          <a:xfrm rot="16200000">
            <a:off x="966218" y="-675272"/>
            <a:ext cx="1025510" cy="2376055"/>
          </a:xfrm>
          <a:prstGeom prst="trapezoid">
            <a:avLst/>
          </a:prstGeom>
          <a:solidFill>
            <a:srgbClr val="FFFF00"/>
          </a:solidFill>
          <a:ln>
            <a:solidFill>
              <a:schemeClr val="accent2">
                <a:lumMod val="20000"/>
                <a:lumOff val="80000"/>
              </a:schemeClr>
            </a:solidFill>
          </a:ln>
          <a:scene3d>
            <a:camera prst="perspectiveAbove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-1219200" y="-53180"/>
            <a:ext cx="5791200" cy="1196180"/>
          </a:xfrm>
        </p:spPr>
        <p:txBody>
          <a:bodyPr>
            <a:noAutofit/>
          </a:bodyPr>
          <a:lstStyle/>
          <a:p>
            <a:r>
              <a:rPr lang="en-US" sz="3600" b="1" noProof="1">
                <a:solidFill>
                  <a:srgbClr val="0000FF"/>
                </a:solidFill>
                <a:latin typeface="HP-089" pitchFamily="34" charset="0"/>
              </a:rPr>
              <a:t>Khám phá</a:t>
            </a:r>
            <a:endParaRPr lang="vi-VN" sz="3600" b="1" dirty="0">
              <a:solidFill>
                <a:srgbClr val="0000FF"/>
              </a:solidFill>
              <a:latin typeface="HP001 TD 4H" pitchFamily="34" charset="-93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46314" y="1295400"/>
            <a:ext cx="8305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 </a:t>
            </a:r>
            <a:r>
              <a:rPr lang="en-US" sz="360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Em cần làm gì để phòng, tránh bị xâm hại?</a:t>
            </a:r>
          </a:p>
        </p:txBody>
      </p:sp>
      <p:pic>
        <p:nvPicPr>
          <p:cNvPr id="2050" name="Picture 2" descr="E:\2020-2021\Giáo án điện tử các môn - 2020\Dao duc\tranh anh dao duc\Daoduc1 chu de 8 (LAN) - ẢNH\dd30.2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247" b="44877"/>
          <a:stretch/>
        </p:blipFill>
        <p:spPr bwMode="auto">
          <a:xfrm>
            <a:off x="1472046" y="2209800"/>
            <a:ext cx="6022437" cy="381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898933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rapezoid 1"/>
          <p:cNvSpPr/>
          <p:nvPr/>
        </p:nvSpPr>
        <p:spPr>
          <a:xfrm rot="16200000">
            <a:off x="966218" y="-675272"/>
            <a:ext cx="1025510" cy="2376055"/>
          </a:xfrm>
          <a:prstGeom prst="trapezoid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20000"/>
                <a:lumOff val="80000"/>
              </a:schemeClr>
            </a:solidFill>
          </a:ln>
          <a:scene3d>
            <a:camera prst="perspectiveAbove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-1316185" y="-53180"/>
            <a:ext cx="5791200" cy="1196180"/>
          </a:xfrm>
        </p:spPr>
        <p:txBody>
          <a:bodyPr>
            <a:noAutofit/>
          </a:bodyPr>
          <a:lstStyle/>
          <a:p>
            <a:r>
              <a:rPr lang="en-US" sz="3600" b="1" noProof="1">
                <a:solidFill>
                  <a:srgbClr val="0000FF"/>
                </a:solidFill>
                <a:latin typeface="HP-089" pitchFamily="34" charset="0"/>
              </a:rPr>
              <a:t>Luyện tập</a:t>
            </a:r>
            <a:endParaRPr lang="vi-VN" sz="3600" b="1" dirty="0">
              <a:solidFill>
                <a:srgbClr val="0000FF"/>
              </a:solidFill>
              <a:latin typeface="HP001 TD 4H" pitchFamily="34" charset="-93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52400" y="6096000"/>
            <a:ext cx="885305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 </a:t>
            </a:r>
            <a:r>
              <a:rPr lang="en-US" sz="320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Em chọn việc nên làm để phòng, tránh bị xâm hại.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3171366" y="304800"/>
            <a:ext cx="4829633" cy="5720988"/>
            <a:chOff x="3171366" y="304800"/>
            <a:chExt cx="4829633" cy="5720988"/>
          </a:xfrm>
        </p:grpSpPr>
        <p:pic>
          <p:nvPicPr>
            <p:cNvPr id="9" name="Picture 2" descr="E:\2020-2021\Giáo án điện tử các môn - 2020\Dao duc\tranh anh dao duc\Daoduc1 chu de 8 (LAN) - ẢNH\dd30.2.png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516" t="67124" r="8608" b="9357"/>
            <a:stretch/>
          </p:blipFill>
          <p:spPr bwMode="auto">
            <a:xfrm>
              <a:off x="3242124" y="304800"/>
              <a:ext cx="4688115" cy="197060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074" name="Picture 2" descr="E:\2020-2021\Giáo án điện tử các môn - 2020\Dao duc\tranh anh dao duc\Daoduc1 chu de 8 (LAN) - ẢNH\dd30.3.png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086" t="5856" r="10866" b="52703"/>
            <a:stretch/>
          </p:blipFill>
          <p:spPr bwMode="auto">
            <a:xfrm>
              <a:off x="3171366" y="2275407"/>
              <a:ext cx="4829633" cy="366202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" name="Rectangle 5"/>
            <p:cNvSpPr/>
            <p:nvPr/>
          </p:nvSpPr>
          <p:spPr>
            <a:xfrm>
              <a:off x="3962400" y="4648200"/>
              <a:ext cx="616527" cy="128923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6705600" y="4736553"/>
              <a:ext cx="616527" cy="128923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4148106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rapezoid 1"/>
          <p:cNvSpPr/>
          <p:nvPr/>
        </p:nvSpPr>
        <p:spPr>
          <a:xfrm rot="16200000">
            <a:off x="966218" y="-675272"/>
            <a:ext cx="1025510" cy="2376055"/>
          </a:xfrm>
          <a:prstGeom prst="trapezoid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20000"/>
                <a:lumOff val="80000"/>
              </a:schemeClr>
            </a:solidFill>
          </a:ln>
          <a:scene3d>
            <a:camera prst="perspectiveAbove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-1316185" y="-53180"/>
            <a:ext cx="5791200" cy="1196180"/>
          </a:xfrm>
        </p:spPr>
        <p:txBody>
          <a:bodyPr>
            <a:noAutofit/>
          </a:bodyPr>
          <a:lstStyle/>
          <a:p>
            <a:r>
              <a:rPr lang="en-US" sz="3600" b="1" noProof="1">
                <a:solidFill>
                  <a:srgbClr val="0000FF"/>
                </a:solidFill>
                <a:latin typeface="HP-089" pitchFamily="34" charset="0"/>
              </a:rPr>
              <a:t>Luyện tập</a:t>
            </a:r>
            <a:endParaRPr lang="vi-VN" sz="3600" b="1" dirty="0">
              <a:solidFill>
                <a:srgbClr val="0000FF"/>
              </a:solidFill>
              <a:latin typeface="HP001 TD 4H" pitchFamily="34" charset="-93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90945" y="1316181"/>
            <a:ext cx="869768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 </a:t>
            </a:r>
            <a:r>
              <a:rPr lang="en-US" sz="360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Em đã phòng tránh xâm hại như thế nào? Hãy chia sẻ với bạn nhé!</a:t>
            </a:r>
          </a:p>
        </p:txBody>
      </p:sp>
    </p:spTree>
    <p:extLst>
      <p:ext uri="{BB962C8B-B14F-4D97-AF65-F5344CB8AC3E}">
        <p14:creationId xmlns:p14="http://schemas.microsoft.com/office/powerpoint/2010/main" val="11502852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rapezoid 1"/>
          <p:cNvSpPr/>
          <p:nvPr/>
        </p:nvSpPr>
        <p:spPr>
          <a:xfrm rot="16200000">
            <a:off x="966218" y="-675272"/>
            <a:ext cx="1025510" cy="2376055"/>
          </a:xfrm>
          <a:prstGeom prst="trapezoid">
            <a:avLst/>
          </a:prstGeom>
          <a:solidFill>
            <a:srgbClr val="0000FF"/>
          </a:solidFill>
          <a:ln>
            <a:solidFill>
              <a:schemeClr val="accent2">
                <a:lumMod val="20000"/>
                <a:lumOff val="80000"/>
              </a:schemeClr>
            </a:solidFill>
          </a:ln>
          <a:scene3d>
            <a:camera prst="perspectiveAbove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-1295400" y="-53180"/>
            <a:ext cx="5791200" cy="1196180"/>
          </a:xfrm>
        </p:spPr>
        <p:txBody>
          <a:bodyPr>
            <a:noAutofit/>
          </a:bodyPr>
          <a:lstStyle/>
          <a:p>
            <a:r>
              <a:rPr lang="en-US" sz="3600" b="1" noProof="1">
                <a:solidFill>
                  <a:schemeClr val="bg1"/>
                </a:solidFill>
                <a:latin typeface="HP-089" pitchFamily="34" charset="0"/>
              </a:rPr>
              <a:t>Vận dụng</a:t>
            </a:r>
            <a:endParaRPr lang="vi-VN" sz="3600" b="1" dirty="0">
              <a:solidFill>
                <a:schemeClr val="bg1"/>
              </a:solidFill>
              <a:latin typeface="HP001 TD 4H" pitchFamily="34" charset="-93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97176" y="1219200"/>
            <a:ext cx="790862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 </a:t>
            </a:r>
            <a:r>
              <a:rPr lang="en-US" sz="320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Em cùng bạn đóng vai xử lí tình huống:</a:t>
            </a:r>
          </a:p>
        </p:txBody>
      </p:sp>
      <p:pic>
        <p:nvPicPr>
          <p:cNvPr id="4098" name="Picture 2" descr="E:\2020-2021\Giáo án điện tử các môn - 2020\Dao duc\tranh anh dao duc\Daoduc1 chu de 8 (LAN) - ẢNH\dd30.3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567" t="52404" r="22467" b="31727"/>
          <a:stretch/>
        </p:blipFill>
        <p:spPr bwMode="auto">
          <a:xfrm>
            <a:off x="1981200" y="2381001"/>
            <a:ext cx="4343400" cy="30395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148106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rapezoid 1"/>
          <p:cNvSpPr/>
          <p:nvPr/>
        </p:nvSpPr>
        <p:spPr>
          <a:xfrm rot="16200000">
            <a:off x="966218" y="-675272"/>
            <a:ext cx="1025510" cy="2376055"/>
          </a:xfrm>
          <a:prstGeom prst="trapezoid">
            <a:avLst/>
          </a:prstGeom>
          <a:solidFill>
            <a:srgbClr val="0000FF"/>
          </a:solidFill>
          <a:ln>
            <a:solidFill>
              <a:schemeClr val="accent2">
                <a:lumMod val="20000"/>
                <a:lumOff val="80000"/>
              </a:schemeClr>
            </a:solidFill>
          </a:ln>
          <a:scene3d>
            <a:camera prst="perspectiveAbove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-1295400" y="-53180"/>
            <a:ext cx="5791200" cy="1196180"/>
          </a:xfrm>
        </p:spPr>
        <p:txBody>
          <a:bodyPr>
            <a:noAutofit/>
          </a:bodyPr>
          <a:lstStyle/>
          <a:p>
            <a:r>
              <a:rPr lang="en-US" sz="3600" b="1" noProof="1">
                <a:solidFill>
                  <a:schemeClr val="bg1"/>
                </a:solidFill>
                <a:latin typeface="HP-089" pitchFamily="34" charset="0"/>
              </a:rPr>
              <a:t>Vận dụng</a:t>
            </a:r>
            <a:endParaRPr lang="vi-VN" sz="3600" b="1" dirty="0">
              <a:solidFill>
                <a:schemeClr val="bg1"/>
              </a:solidFill>
              <a:latin typeface="HP001 TD 4H" pitchFamily="34" charset="-93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97176" y="1219200"/>
            <a:ext cx="821342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 </a:t>
            </a:r>
            <a:r>
              <a:rPr lang="en-US" sz="320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Em cùng bạn thực hiện một số cách đơn giản và phù hợp để phòng,tránh bị xâm hại.</a:t>
            </a:r>
          </a:p>
        </p:txBody>
      </p:sp>
      <p:sp>
        <p:nvSpPr>
          <p:cNvPr id="3" name="Trapezoid 2"/>
          <p:cNvSpPr/>
          <p:nvPr/>
        </p:nvSpPr>
        <p:spPr>
          <a:xfrm>
            <a:off x="4114800" y="3810000"/>
            <a:ext cx="1295400" cy="762000"/>
          </a:xfrm>
          <a:prstGeom prst="trapezoid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37855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rapezoid 1"/>
          <p:cNvSpPr/>
          <p:nvPr/>
        </p:nvSpPr>
        <p:spPr>
          <a:xfrm rot="16200000">
            <a:off x="966218" y="-675272"/>
            <a:ext cx="1025510" cy="2376055"/>
          </a:xfrm>
          <a:prstGeom prst="trapezoid">
            <a:avLst/>
          </a:prstGeom>
          <a:solidFill>
            <a:srgbClr val="0000FF"/>
          </a:solidFill>
          <a:ln>
            <a:solidFill>
              <a:schemeClr val="accent2">
                <a:lumMod val="20000"/>
                <a:lumOff val="80000"/>
              </a:schemeClr>
            </a:solidFill>
          </a:ln>
          <a:scene3d>
            <a:camera prst="perspectiveAbove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-1295400" y="-53180"/>
            <a:ext cx="5791200" cy="1196180"/>
          </a:xfrm>
        </p:spPr>
        <p:txBody>
          <a:bodyPr>
            <a:noAutofit/>
          </a:bodyPr>
          <a:lstStyle/>
          <a:p>
            <a:r>
              <a:rPr lang="en-US" sz="3600" b="1" noProof="1">
                <a:solidFill>
                  <a:schemeClr val="bg1"/>
                </a:solidFill>
                <a:latin typeface="HP-089" pitchFamily="34" charset="0"/>
              </a:rPr>
              <a:t>Vận dụng</a:t>
            </a:r>
            <a:endParaRPr lang="vi-VN" sz="3600" b="1" dirty="0">
              <a:solidFill>
                <a:schemeClr val="bg1"/>
              </a:solidFill>
              <a:latin typeface="HP001 TD 4H" pitchFamily="34" charset="-93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434658" y="1177208"/>
            <a:ext cx="4651941" cy="2251792"/>
          </a:xfrm>
          <a:prstGeom prst="rect">
            <a:avLst/>
          </a:prstGeom>
          <a:solidFill>
            <a:srgbClr val="FFFF99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2820834" y="1187044"/>
            <a:ext cx="3879588" cy="25545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Hãy bảo vệ cơ thể</a:t>
            </a:r>
          </a:p>
          <a:p>
            <a:r>
              <a:rPr lang="en-US" sz="320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Để phòng kẻ xấu xa</a:t>
            </a:r>
          </a:p>
          <a:p>
            <a:r>
              <a:rPr lang="en-US" sz="320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Bị kẻ nào xâm hại</a:t>
            </a:r>
          </a:p>
          <a:p>
            <a:r>
              <a:rPr lang="en-US" sz="320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Tìm người để sẻ chia.</a:t>
            </a:r>
          </a:p>
          <a:p>
            <a:r>
              <a:rPr lang="en-US" sz="320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.</a:t>
            </a:r>
          </a:p>
        </p:txBody>
      </p:sp>
      <p:pic>
        <p:nvPicPr>
          <p:cNvPr id="8198" name="Picture 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4659" y="3962400"/>
            <a:ext cx="3741281" cy="178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196719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8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7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291</TotalTime>
  <Words>179</Words>
  <Application>Microsoft Office PowerPoint</Application>
  <PresentationFormat>On-screen Show (4:3)</PresentationFormat>
  <Paragraphs>25</Paragraphs>
  <Slides>10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8" baseType="lpstr">
      <vt:lpstr>Arial</vt:lpstr>
      <vt:lpstr>Arial-SGK-TV</vt:lpstr>
      <vt:lpstr>Calibri</vt:lpstr>
      <vt:lpstr>HP001 TD 4H</vt:lpstr>
      <vt:lpstr>HP-089</vt:lpstr>
      <vt:lpstr>Segoe UI Black</vt:lpstr>
      <vt:lpstr>Times New Roman</vt:lpstr>
      <vt:lpstr>Office Theme</vt:lpstr>
      <vt:lpstr>PowerPoint Presentation</vt:lpstr>
      <vt:lpstr>Khởi động</vt:lpstr>
      <vt:lpstr>Khám phá</vt:lpstr>
      <vt:lpstr>Khám phá</vt:lpstr>
      <vt:lpstr>Luyện tập</vt:lpstr>
      <vt:lpstr>Luyện tập</vt:lpstr>
      <vt:lpstr>Vận dụng</vt:lpstr>
      <vt:lpstr>Vận dụng</vt:lpstr>
      <vt:lpstr>Vận dụng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ai</dc:creator>
  <cp:lastModifiedBy>laptop</cp:lastModifiedBy>
  <cp:revision>46</cp:revision>
  <dcterms:created xsi:type="dcterms:W3CDTF">2006-08-16T00:00:00Z</dcterms:created>
  <dcterms:modified xsi:type="dcterms:W3CDTF">2023-05-19T22:13:10Z</dcterms:modified>
</cp:coreProperties>
</file>