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63" r:id="rId3"/>
    <p:sldId id="264" r:id="rId4"/>
    <p:sldId id="267" r:id="rId5"/>
    <p:sldId id="265" r:id="rId6"/>
    <p:sldId id="270" r:id="rId7"/>
    <p:sldId id="266" r:id="rId8"/>
    <p:sldId id="275" r:id="rId9"/>
    <p:sldId id="272" r:id="rId10"/>
    <p:sldId id="274" r:id="rId1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FFFF99"/>
    <a:srgbClr val="00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1416" y="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4/6/2023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4/6/2023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4/6/2023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4/6/2023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1828800"/>
          </a:xfrm>
          <a:prstGeom prst="rect">
            <a:avLst/>
          </a:prstGeom>
          <a:solidFill>
            <a:srgbClr val="A7E8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grpSp>
        <p:nvGrpSpPr>
          <p:cNvPr id="4" name="Group 3"/>
          <p:cNvGrpSpPr/>
          <p:nvPr/>
        </p:nvGrpSpPr>
        <p:grpSpPr>
          <a:xfrm>
            <a:off x="152400" y="1295400"/>
            <a:ext cx="8809703" cy="3124199"/>
            <a:chOff x="258097" y="1914117"/>
            <a:chExt cx="8458200" cy="1828800"/>
          </a:xfrm>
        </p:grpSpPr>
        <p:sp>
          <p:nvSpPr>
            <p:cNvPr id="5" name="Rounded Rectangle 4"/>
            <p:cNvSpPr/>
            <p:nvPr/>
          </p:nvSpPr>
          <p:spPr>
            <a:xfrm>
              <a:off x="258097" y="1914117"/>
              <a:ext cx="8458200" cy="1828800"/>
            </a:xfrm>
            <a:prstGeom prst="roundRect">
              <a:avLst/>
            </a:prstGeom>
            <a:solidFill>
              <a:srgbClr val="CC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6" name="Rounded Rectangle 5"/>
            <p:cNvSpPr/>
            <p:nvPr/>
          </p:nvSpPr>
          <p:spPr>
            <a:xfrm>
              <a:off x="381000" y="1968912"/>
              <a:ext cx="8200103" cy="1612488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50000"/>
                </a:lnSpc>
              </a:pPr>
              <a:endParaRPr lang="en-US" sz="4800" dirty="0" smtClean="0">
                <a:solidFill>
                  <a:schemeClr val="tx1"/>
                </a:solidFill>
                <a:latin typeface=".VnAvant" pitchFamily="34" charset="0"/>
              </a:endParaRPr>
            </a:p>
          </p:txBody>
        </p:sp>
      </p:grpSp>
      <p:sp>
        <p:nvSpPr>
          <p:cNvPr id="11" name="Subtitle 2"/>
          <p:cNvSpPr>
            <a:spLocks noGrp="1"/>
          </p:cNvSpPr>
          <p:nvPr>
            <p:ph type="subTitle" idx="1"/>
          </p:nvPr>
        </p:nvSpPr>
        <p:spPr>
          <a:xfrm>
            <a:off x="76200" y="2425259"/>
            <a:ext cx="8991600" cy="1752600"/>
          </a:xfrm>
        </p:spPr>
        <p:txBody>
          <a:bodyPr>
            <a:noAutofit/>
          </a:bodyPr>
          <a:lstStyle/>
          <a:p>
            <a:r>
              <a:rPr lang="en-US" sz="4400" dirty="0" err="1" smtClean="0">
                <a:solidFill>
                  <a:srgbClr val="0000FF"/>
                </a:solidFill>
                <a:latin typeface="HP-087" pitchFamily="34" charset="0"/>
              </a:rPr>
              <a:t>Phòng</a:t>
            </a:r>
            <a:r>
              <a:rPr lang="en-US" sz="4400" dirty="0" smtClean="0">
                <a:solidFill>
                  <a:srgbClr val="0000FF"/>
                </a:solidFill>
                <a:latin typeface="HP-087" pitchFamily="34" charset="0"/>
              </a:rPr>
              <a:t>, </a:t>
            </a:r>
            <a:r>
              <a:rPr lang="en-US" sz="4400" dirty="0" err="1" smtClean="0">
                <a:solidFill>
                  <a:srgbClr val="0000FF"/>
                </a:solidFill>
                <a:latin typeface="HP-087" pitchFamily="34" charset="0"/>
              </a:rPr>
              <a:t>tránh</a:t>
            </a:r>
            <a:r>
              <a:rPr lang="en-US" sz="4400" dirty="0" smtClean="0">
                <a:solidFill>
                  <a:srgbClr val="0000FF"/>
                </a:solidFill>
                <a:latin typeface="HP-087" pitchFamily="34" charset="0"/>
              </a:rPr>
              <a:t> </a:t>
            </a:r>
            <a:r>
              <a:rPr lang="en-US" sz="4400" dirty="0" err="1" smtClean="0">
                <a:solidFill>
                  <a:srgbClr val="0000FF"/>
                </a:solidFill>
                <a:latin typeface="HP-087" pitchFamily="34" charset="0"/>
              </a:rPr>
              <a:t>ngộ</a:t>
            </a:r>
            <a:r>
              <a:rPr lang="en-US" sz="4400" dirty="0" smtClean="0">
                <a:solidFill>
                  <a:srgbClr val="0000FF"/>
                </a:solidFill>
                <a:latin typeface="HP-087" pitchFamily="34" charset="0"/>
              </a:rPr>
              <a:t> </a:t>
            </a:r>
            <a:r>
              <a:rPr lang="en-US" sz="4400" dirty="0" err="1" smtClean="0">
                <a:solidFill>
                  <a:srgbClr val="0000FF"/>
                </a:solidFill>
                <a:latin typeface="HP-087" pitchFamily="34" charset="0"/>
              </a:rPr>
              <a:t>độc</a:t>
            </a:r>
            <a:r>
              <a:rPr lang="en-US" sz="4400" dirty="0" smtClean="0">
                <a:solidFill>
                  <a:srgbClr val="0000FF"/>
                </a:solidFill>
                <a:latin typeface="HP-087" pitchFamily="34" charset="0"/>
              </a:rPr>
              <a:t> </a:t>
            </a:r>
            <a:r>
              <a:rPr lang="en-US" sz="4400" dirty="0" err="1" smtClean="0">
                <a:solidFill>
                  <a:srgbClr val="0000FF"/>
                </a:solidFill>
                <a:latin typeface="HP-087" pitchFamily="34" charset="0"/>
              </a:rPr>
              <a:t>thực</a:t>
            </a:r>
            <a:r>
              <a:rPr lang="en-US" sz="4400" dirty="0" smtClean="0">
                <a:solidFill>
                  <a:srgbClr val="0000FF"/>
                </a:solidFill>
                <a:latin typeface="HP-087" pitchFamily="34" charset="0"/>
              </a:rPr>
              <a:t> </a:t>
            </a:r>
            <a:r>
              <a:rPr lang="en-US" sz="4400" dirty="0" err="1" smtClean="0">
                <a:solidFill>
                  <a:srgbClr val="0000FF"/>
                </a:solidFill>
                <a:latin typeface="HP-087" pitchFamily="34" charset="0"/>
              </a:rPr>
              <a:t>phẩm</a:t>
            </a:r>
            <a:endParaRPr lang="vi-VN" sz="4400" dirty="0">
              <a:solidFill>
                <a:srgbClr val="0000FF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581400" y="1565564"/>
            <a:ext cx="4495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Bài 29</a:t>
            </a:r>
            <a:endParaRPr lang="en-US" sz="4400" b="1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727437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460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pic>
        <p:nvPicPr>
          <p:cNvPr id="46084" name="Picture 4" descr="Lovely_illustration_of_Happy_family_behide_a_star_wallcoo_co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6085" name="Text Box 5"/>
          <p:cNvSpPr txBox="1">
            <a:spLocks noChangeArrowheads="1"/>
          </p:cNvSpPr>
          <p:nvPr/>
        </p:nvSpPr>
        <p:spPr bwMode="auto">
          <a:xfrm>
            <a:off x="2247900" y="3048000"/>
            <a:ext cx="4648200" cy="21236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vi-VN" sz="4400" b="1" dirty="0" smtClean="0">
                <a:solidFill>
                  <a:srgbClr val="990033"/>
                </a:solidFill>
                <a:latin typeface="Arial-SGK-TV" pitchFamily="2" charset="0"/>
                <a:cs typeface="Arial-SGK-TV" pitchFamily="2" charset="0"/>
              </a:rPr>
              <a:t>Chúc các con chăm ngoan, học giỏi!</a:t>
            </a:r>
            <a:endParaRPr lang="en-US" sz="4400" b="1" dirty="0">
              <a:solidFill>
                <a:srgbClr val="990033"/>
              </a:solidFill>
              <a:latin typeface="Arial-SGK-TV" pitchFamily="2" charset="0"/>
              <a:cs typeface="Arial-SGK-TV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963671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645"/>
    </mc:Choice>
    <mc:Fallback xmlns="">
      <p:transition spd="slow" advTm="6645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rapezoid 1"/>
          <p:cNvSpPr/>
          <p:nvPr/>
        </p:nvSpPr>
        <p:spPr>
          <a:xfrm rot="16200000">
            <a:off x="966218" y="-675272"/>
            <a:ext cx="1025510" cy="2376055"/>
          </a:xfrm>
          <a:prstGeom prst="trapezoid">
            <a:avLst/>
          </a:prstGeom>
          <a:solidFill>
            <a:srgbClr val="FFFF00"/>
          </a:solidFill>
          <a:ln>
            <a:solidFill>
              <a:schemeClr val="accent2">
                <a:lumMod val="20000"/>
                <a:lumOff val="80000"/>
              </a:schemeClr>
            </a:solidFill>
          </a:ln>
          <a:scene3d>
            <a:camera prst="perspectiveAbove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-1295400" y="-53180"/>
            <a:ext cx="5791200" cy="1196180"/>
          </a:xfrm>
        </p:spPr>
        <p:txBody>
          <a:bodyPr>
            <a:noAutofit/>
          </a:bodyPr>
          <a:lstStyle/>
          <a:p>
            <a:r>
              <a:rPr lang="en-US" sz="3600" b="1" noProof="1" smtClean="0">
                <a:solidFill>
                  <a:srgbClr val="FF0000"/>
                </a:solidFill>
                <a:latin typeface="HP-089" pitchFamily="34" charset="0"/>
              </a:rPr>
              <a:t>Khởi động</a:t>
            </a:r>
            <a:endParaRPr lang="vi-VN" sz="3600" b="1" dirty="0">
              <a:solidFill>
                <a:srgbClr val="FF0000"/>
              </a:solidFill>
              <a:latin typeface="HP001 TD 4H" pitchFamily="34" charset="-93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200400" y="252908"/>
            <a:ext cx="641465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Vè : “Ngộ đọc thực phẩm”</a:t>
            </a:r>
            <a:endParaRPr lang="en-US" sz="2800" b="1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418375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rapezoid 1"/>
          <p:cNvSpPr/>
          <p:nvPr/>
        </p:nvSpPr>
        <p:spPr>
          <a:xfrm rot="16200000">
            <a:off x="966218" y="-675272"/>
            <a:ext cx="1025510" cy="2376055"/>
          </a:xfrm>
          <a:prstGeom prst="trapezoid">
            <a:avLst/>
          </a:prstGeom>
          <a:solidFill>
            <a:srgbClr val="FFFF00"/>
          </a:solidFill>
          <a:ln>
            <a:solidFill>
              <a:schemeClr val="accent2">
                <a:lumMod val="20000"/>
                <a:lumOff val="80000"/>
              </a:schemeClr>
            </a:solidFill>
          </a:ln>
          <a:scene3d>
            <a:camera prst="perspectiveAbove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-1295400" y="-85335"/>
            <a:ext cx="5791200" cy="1196180"/>
          </a:xfrm>
        </p:spPr>
        <p:txBody>
          <a:bodyPr>
            <a:noAutofit/>
          </a:bodyPr>
          <a:lstStyle/>
          <a:p>
            <a:r>
              <a:rPr lang="en-US" sz="3600" b="1" noProof="1" smtClean="0">
                <a:solidFill>
                  <a:srgbClr val="0000FF"/>
                </a:solidFill>
                <a:latin typeface="HP-089" pitchFamily="34" charset="0"/>
              </a:rPr>
              <a:t>Khám phá</a:t>
            </a:r>
            <a:endParaRPr lang="vi-VN" sz="3600" b="1" dirty="0">
              <a:solidFill>
                <a:srgbClr val="0000FF"/>
              </a:solidFill>
              <a:latin typeface="HP001 TD 4H" pitchFamily="34" charset="-93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43345" y="1226403"/>
            <a:ext cx="870065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mtClean="0"/>
              <a:t> </a:t>
            </a:r>
            <a:r>
              <a:rPr lang="en-US" sz="280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Vì sao những tình huống dưới đây có thể dẫn đến ngộ độc thực phẩm?</a:t>
            </a:r>
            <a:endParaRPr lang="en-US" sz="280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352800" y="2057400"/>
            <a:ext cx="2362200" cy="457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0301" b="18795"/>
          <a:stretch/>
        </p:blipFill>
        <p:spPr bwMode="auto">
          <a:xfrm>
            <a:off x="2209800" y="2304210"/>
            <a:ext cx="5181600" cy="29857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148106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rapezoid 1"/>
          <p:cNvSpPr/>
          <p:nvPr/>
        </p:nvSpPr>
        <p:spPr>
          <a:xfrm rot="16200000">
            <a:off x="966218" y="-675272"/>
            <a:ext cx="1025510" cy="2376055"/>
          </a:xfrm>
          <a:prstGeom prst="trapezoid">
            <a:avLst/>
          </a:prstGeom>
          <a:solidFill>
            <a:srgbClr val="FFFF00"/>
          </a:solidFill>
          <a:ln>
            <a:solidFill>
              <a:schemeClr val="accent2">
                <a:lumMod val="20000"/>
                <a:lumOff val="80000"/>
              </a:schemeClr>
            </a:solidFill>
          </a:ln>
          <a:scene3d>
            <a:camera prst="perspectiveAbove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-1219200" y="-53180"/>
            <a:ext cx="5791200" cy="1196180"/>
          </a:xfrm>
        </p:spPr>
        <p:txBody>
          <a:bodyPr>
            <a:noAutofit/>
          </a:bodyPr>
          <a:lstStyle/>
          <a:p>
            <a:r>
              <a:rPr lang="en-US" sz="3600" b="1" noProof="1" smtClean="0">
                <a:solidFill>
                  <a:srgbClr val="0000FF"/>
                </a:solidFill>
                <a:latin typeface="HP-089" pitchFamily="34" charset="0"/>
              </a:rPr>
              <a:t>Khám phá</a:t>
            </a:r>
            <a:endParaRPr lang="vi-VN" sz="3600" b="1" dirty="0">
              <a:solidFill>
                <a:srgbClr val="0000FF"/>
              </a:solidFill>
              <a:latin typeface="HP001 TD 4H" pitchFamily="34" charset="-93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46314" y="1295400"/>
            <a:ext cx="83058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mtClean="0"/>
              <a:t> </a:t>
            </a:r>
            <a:r>
              <a:rPr lang="en-US" sz="360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Theo em, còn có những tình huống nào dẫn đến ngộ độc thực phẩm?</a:t>
            </a:r>
          </a:p>
          <a:p>
            <a:endParaRPr lang="en-US" sz="360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98714" y="3049726"/>
            <a:ext cx="8305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mtClean="0"/>
              <a:t> </a:t>
            </a:r>
            <a:r>
              <a:rPr lang="en-US" sz="360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Em hãy nêu hậu quả của ngộ độc thực phẩm?</a:t>
            </a:r>
            <a:endParaRPr lang="en-US" sz="360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51114" y="4402455"/>
            <a:ext cx="8305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mtClean="0"/>
              <a:t> </a:t>
            </a:r>
            <a:r>
              <a:rPr lang="en-US" sz="360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Em cần làm gì để phòng, tránh ngộ độc thực phẩm?</a:t>
            </a:r>
            <a:endParaRPr lang="en-US" sz="360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898933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rapezoid 1"/>
          <p:cNvSpPr/>
          <p:nvPr/>
        </p:nvSpPr>
        <p:spPr>
          <a:xfrm rot="16200000">
            <a:off x="966218" y="-675272"/>
            <a:ext cx="1025510" cy="2376055"/>
          </a:xfrm>
          <a:prstGeom prst="trapezoid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20000"/>
                <a:lumOff val="80000"/>
              </a:schemeClr>
            </a:solidFill>
          </a:ln>
          <a:scene3d>
            <a:camera prst="perspectiveAbove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-1316185" y="-53180"/>
            <a:ext cx="5791200" cy="1196180"/>
          </a:xfrm>
        </p:spPr>
        <p:txBody>
          <a:bodyPr>
            <a:noAutofit/>
          </a:bodyPr>
          <a:lstStyle/>
          <a:p>
            <a:r>
              <a:rPr lang="en-US" sz="3600" b="1" noProof="1" smtClean="0">
                <a:solidFill>
                  <a:srgbClr val="0000FF"/>
                </a:solidFill>
                <a:latin typeface="HP-089" pitchFamily="34" charset="0"/>
              </a:rPr>
              <a:t>Luyện tập</a:t>
            </a:r>
            <a:endParaRPr lang="vi-VN" sz="3600" b="1" dirty="0">
              <a:solidFill>
                <a:srgbClr val="0000FF"/>
              </a:solidFill>
              <a:latin typeface="HP001 TD 4H" pitchFamily="34" charset="-93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9487" y="1302327"/>
            <a:ext cx="885305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mtClean="0"/>
              <a:t> </a:t>
            </a:r>
            <a:r>
              <a:rPr lang="en-US" sz="320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Việc nào nên làm? Việc nào không nên làm? Vì sao?</a:t>
            </a:r>
            <a:endParaRPr lang="en-US" sz="320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1219200" y="2209800"/>
            <a:ext cx="6790193" cy="2895600"/>
            <a:chOff x="1219200" y="2209800"/>
            <a:chExt cx="6790193" cy="2895600"/>
          </a:xfrm>
        </p:grpSpPr>
        <p:pic>
          <p:nvPicPr>
            <p:cNvPr id="4098" name="Picture 2" descr="E:\2020-2021\Giáo án điện tử các môn - 2020\Dao duc\tranh anh dao duc\Daoduc1 chu de 8 (LAN) - ẢNH\dd29.2.png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7867" b="51884"/>
            <a:stretch/>
          </p:blipFill>
          <p:spPr bwMode="auto">
            <a:xfrm>
              <a:off x="1219200" y="2209800"/>
              <a:ext cx="6790193" cy="28956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" name="Rectangle 2"/>
            <p:cNvSpPr/>
            <p:nvPr/>
          </p:nvSpPr>
          <p:spPr>
            <a:xfrm>
              <a:off x="2895600" y="3886200"/>
              <a:ext cx="457200" cy="12192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4148106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rapezoid 1"/>
          <p:cNvSpPr/>
          <p:nvPr/>
        </p:nvSpPr>
        <p:spPr>
          <a:xfrm rot="16200000">
            <a:off x="966218" y="-675272"/>
            <a:ext cx="1025510" cy="2376055"/>
          </a:xfrm>
          <a:prstGeom prst="trapezoid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20000"/>
                <a:lumOff val="80000"/>
              </a:schemeClr>
            </a:solidFill>
          </a:ln>
          <a:scene3d>
            <a:camera prst="perspectiveAbove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-1316185" y="-53180"/>
            <a:ext cx="5791200" cy="1196180"/>
          </a:xfrm>
        </p:spPr>
        <p:txBody>
          <a:bodyPr>
            <a:noAutofit/>
          </a:bodyPr>
          <a:lstStyle/>
          <a:p>
            <a:r>
              <a:rPr lang="en-US" sz="3600" b="1" noProof="1" smtClean="0">
                <a:solidFill>
                  <a:srgbClr val="0000FF"/>
                </a:solidFill>
                <a:latin typeface="HP-089" pitchFamily="34" charset="0"/>
              </a:rPr>
              <a:t>Luyện tập</a:t>
            </a:r>
            <a:endParaRPr lang="vi-VN" sz="3600" b="1" dirty="0">
              <a:solidFill>
                <a:srgbClr val="0000FF"/>
              </a:solidFill>
              <a:latin typeface="HP001 TD 4H" pitchFamily="34" charset="-93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46314" y="1295400"/>
            <a:ext cx="869768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mtClean="0"/>
              <a:t> </a:t>
            </a:r>
            <a:r>
              <a:rPr lang="en-US" sz="360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Em đã phòng tránh ngộ độc thực phẩm như thế nào?</a:t>
            </a:r>
            <a:endParaRPr lang="en-US" sz="360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502852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rapezoid 1"/>
          <p:cNvSpPr/>
          <p:nvPr/>
        </p:nvSpPr>
        <p:spPr>
          <a:xfrm rot="16200000">
            <a:off x="966218" y="-675272"/>
            <a:ext cx="1025510" cy="2376055"/>
          </a:xfrm>
          <a:prstGeom prst="trapezoid">
            <a:avLst/>
          </a:prstGeom>
          <a:solidFill>
            <a:srgbClr val="0000FF"/>
          </a:solidFill>
          <a:ln>
            <a:solidFill>
              <a:schemeClr val="accent2">
                <a:lumMod val="20000"/>
                <a:lumOff val="80000"/>
              </a:schemeClr>
            </a:solidFill>
          </a:ln>
          <a:scene3d>
            <a:camera prst="perspectiveAbove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-1295400" y="-53180"/>
            <a:ext cx="5791200" cy="1196180"/>
          </a:xfrm>
        </p:spPr>
        <p:txBody>
          <a:bodyPr>
            <a:noAutofit/>
          </a:bodyPr>
          <a:lstStyle/>
          <a:p>
            <a:r>
              <a:rPr lang="en-US" sz="3600" b="1" noProof="1" smtClean="0">
                <a:solidFill>
                  <a:schemeClr val="bg1"/>
                </a:solidFill>
                <a:latin typeface="HP-089" pitchFamily="34" charset="0"/>
              </a:rPr>
              <a:t>Vận dụng</a:t>
            </a:r>
            <a:endParaRPr lang="vi-VN" sz="3600" b="1" dirty="0">
              <a:solidFill>
                <a:schemeClr val="bg1"/>
              </a:solidFill>
              <a:latin typeface="HP001 TD 4H" pitchFamily="34" charset="-93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97177" y="1219200"/>
            <a:ext cx="307007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mtClean="0"/>
              <a:t> </a:t>
            </a:r>
            <a:r>
              <a:rPr lang="en-US" sz="320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Xử lí tình huống:</a:t>
            </a:r>
            <a:endParaRPr lang="en-US" sz="320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883" r="11708" b="60348"/>
          <a:stretch/>
        </p:blipFill>
        <p:spPr bwMode="auto">
          <a:xfrm>
            <a:off x="5181601" y="1437201"/>
            <a:ext cx="3913876" cy="2448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685801" y="2133600"/>
            <a:ext cx="3962399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mtClean="0"/>
              <a:t> </a:t>
            </a:r>
            <a:r>
              <a:rPr lang="en-US" sz="2400" i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Hiếu và em đi hội chợ gần nhà.Em của Hiếu rất thích nước ngọt màu xanh, đỏ và đòi Hiếu mua.Nếu là Hiếu em sẽ nói gì ?</a:t>
            </a:r>
            <a:endParaRPr lang="en-US" sz="2400" i="1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5029200" y="1437201"/>
            <a:ext cx="2286000" cy="54399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48106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rapezoid 1"/>
          <p:cNvSpPr/>
          <p:nvPr/>
        </p:nvSpPr>
        <p:spPr>
          <a:xfrm rot="16200000">
            <a:off x="966218" y="-675272"/>
            <a:ext cx="1025510" cy="2376055"/>
          </a:xfrm>
          <a:prstGeom prst="trapezoid">
            <a:avLst/>
          </a:prstGeom>
          <a:solidFill>
            <a:srgbClr val="0000FF"/>
          </a:solidFill>
          <a:ln>
            <a:solidFill>
              <a:schemeClr val="accent2">
                <a:lumMod val="20000"/>
                <a:lumOff val="80000"/>
              </a:schemeClr>
            </a:solidFill>
          </a:ln>
          <a:scene3d>
            <a:camera prst="perspectiveAbove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-1295400" y="-53180"/>
            <a:ext cx="5791200" cy="1196180"/>
          </a:xfrm>
        </p:spPr>
        <p:txBody>
          <a:bodyPr>
            <a:noAutofit/>
          </a:bodyPr>
          <a:lstStyle/>
          <a:p>
            <a:r>
              <a:rPr lang="en-US" sz="3600" b="1" noProof="1" smtClean="0">
                <a:solidFill>
                  <a:schemeClr val="bg1"/>
                </a:solidFill>
                <a:latin typeface="HP-089" pitchFamily="34" charset="0"/>
              </a:rPr>
              <a:t>Vận dụng</a:t>
            </a:r>
            <a:endParaRPr lang="vi-VN" sz="3600" b="1" dirty="0">
              <a:solidFill>
                <a:schemeClr val="bg1"/>
              </a:solidFill>
              <a:latin typeface="HP001 TD 4H" pitchFamily="34" charset="-93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97176" y="1219200"/>
            <a:ext cx="821342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mtClean="0"/>
              <a:t> </a:t>
            </a:r>
            <a:r>
              <a:rPr lang="en-US" sz="320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Em thực hiện một số cách đơn giản và phù hợp để phòng,tránh ngộ độc thực phẩm.</a:t>
            </a:r>
            <a:endParaRPr lang="en-US" sz="320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rapezoid 2"/>
          <p:cNvSpPr/>
          <p:nvPr/>
        </p:nvSpPr>
        <p:spPr>
          <a:xfrm>
            <a:off x="4114800" y="3810000"/>
            <a:ext cx="1295400" cy="762000"/>
          </a:xfrm>
          <a:prstGeom prst="trapezoid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37855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rapezoid 1"/>
          <p:cNvSpPr/>
          <p:nvPr/>
        </p:nvSpPr>
        <p:spPr>
          <a:xfrm rot="16200000">
            <a:off x="966218" y="-675272"/>
            <a:ext cx="1025510" cy="2376055"/>
          </a:xfrm>
          <a:prstGeom prst="trapezoid">
            <a:avLst/>
          </a:prstGeom>
          <a:solidFill>
            <a:srgbClr val="0000FF"/>
          </a:solidFill>
          <a:ln>
            <a:solidFill>
              <a:schemeClr val="accent2">
                <a:lumMod val="20000"/>
                <a:lumOff val="80000"/>
              </a:schemeClr>
            </a:solidFill>
          </a:ln>
          <a:scene3d>
            <a:camera prst="perspectiveAbove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-1295400" y="-53180"/>
            <a:ext cx="5791200" cy="1196180"/>
          </a:xfrm>
        </p:spPr>
        <p:txBody>
          <a:bodyPr>
            <a:noAutofit/>
          </a:bodyPr>
          <a:lstStyle/>
          <a:p>
            <a:r>
              <a:rPr lang="en-US" sz="3600" b="1" noProof="1" smtClean="0">
                <a:solidFill>
                  <a:schemeClr val="bg1"/>
                </a:solidFill>
                <a:latin typeface="HP-089" pitchFamily="34" charset="0"/>
              </a:rPr>
              <a:t>Vận dụng</a:t>
            </a:r>
            <a:endParaRPr lang="vi-VN" sz="3600" b="1" dirty="0">
              <a:solidFill>
                <a:schemeClr val="bg1"/>
              </a:solidFill>
              <a:latin typeface="HP001 TD 4H" pitchFamily="34" charset="-93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762000" y="1150787"/>
            <a:ext cx="7432951" cy="1298032"/>
          </a:xfrm>
          <a:prstGeom prst="rect">
            <a:avLst/>
          </a:prstGeom>
          <a:solidFill>
            <a:srgbClr val="FFFF99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1191528" y="1371600"/>
            <a:ext cx="6643165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       Nhớ điều ăn chín uống sôi</a:t>
            </a:r>
          </a:p>
          <a:p>
            <a:r>
              <a:rPr lang="en-US" sz="320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Thực phẩm quá hạn, đồ ôi không dùng.</a:t>
            </a:r>
            <a:endParaRPr lang="en-US" sz="320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198" name="Picture 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4659" y="3429000"/>
            <a:ext cx="3741281" cy="178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196719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8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7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239</TotalTime>
  <Words>202</Words>
  <Application>Microsoft Office PowerPoint</Application>
  <PresentationFormat>On-screen Show (4:3)</PresentationFormat>
  <Paragraphs>23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9" baseType="lpstr">
      <vt:lpstr>.VnAvant</vt:lpstr>
      <vt:lpstr>Arial</vt:lpstr>
      <vt:lpstr>Arial-SGK-TV</vt:lpstr>
      <vt:lpstr>Calibri</vt:lpstr>
      <vt:lpstr>HP001 TD 4H</vt:lpstr>
      <vt:lpstr>HP-087</vt:lpstr>
      <vt:lpstr>HP-089</vt:lpstr>
      <vt:lpstr>Times New Roman</vt:lpstr>
      <vt:lpstr>Office Theme</vt:lpstr>
      <vt:lpstr>PowerPoint Presentation</vt:lpstr>
      <vt:lpstr>Khởi động</vt:lpstr>
      <vt:lpstr>Khám phá</vt:lpstr>
      <vt:lpstr>Khám phá</vt:lpstr>
      <vt:lpstr>Luyện tập</vt:lpstr>
      <vt:lpstr>Luyện tập</vt:lpstr>
      <vt:lpstr>Vận dụng</vt:lpstr>
      <vt:lpstr>Vận dụng</vt:lpstr>
      <vt:lpstr>Vận dụng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ai</dc:creator>
  <cp:lastModifiedBy>laptop</cp:lastModifiedBy>
  <cp:revision>35</cp:revision>
  <dcterms:created xsi:type="dcterms:W3CDTF">2006-08-16T00:00:00Z</dcterms:created>
  <dcterms:modified xsi:type="dcterms:W3CDTF">2023-04-06T22:07:10Z</dcterms:modified>
</cp:coreProperties>
</file>