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79" r:id="rId4"/>
    <p:sldId id="282" r:id="rId5"/>
    <p:sldId id="281" r:id="rId6"/>
    <p:sldId id="260" r:id="rId7"/>
    <p:sldId id="277" r:id="rId8"/>
    <p:sldId id="262" r:id="rId9"/>
    <p:sldId id="280" r:id="rId10"/>
    <p:sldId id="278" r:id="rId11"/>
    <p:sldId id="283" r:id="rId12"/>
    <p:sldId id="284" r:id="rId13"/>
    <p:sldId id="293" r:id="rId14"/>
    <p:sldId id="286" r:id="rId15"/>
    <p:sldId id="285" r:id="rId16"/>
    <p:sldId id="287" r:id="rId17"/>
    <p:sldId id="288" r:id="rId18"/>
    <p:sldId id="289" r:id="rId19"/>
    <p:sldId id="290" r:id="rId20"/>
    <p:sldId id="291" r:id="rId21"/>
    <p:sldId id="292" r:id="rId22"/>
    <p:sldId id="295" r:id="rId23"/>
    <p:sldId id="294" r:id="rId24"/>
    <p:sldId id="27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89D3F-0AB2-46F2-A8CB-C66EE243E1C6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303FC-1BD9-4C7E-9C5B-2EE12E292E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392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6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353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49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35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4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2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8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4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2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9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04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44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445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126771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10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500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707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105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479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3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684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10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D5B00-157A-4F47-BAFE-81DB1D7C9637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EC3E-549A-46F7-A61D-7D7CC999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405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9.pn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54" y="1202116"/>
            <a:ext cx="9592395" cy="352314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45" y="5386164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874"/>
            <a:ext cx="12192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6793"/>
            <a:ext cx="12192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806" y="2328024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348" y="5082008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026" y="538108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" y="5785494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50" y="6091462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9" y="4556580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78" y="5728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23" y="563354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00" y="293946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762" y="31617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7" y="1234206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58" y="3715412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11" y="5575822"/>
            <a:ext cx="271463" cy="27860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9" y="296662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32" y="3440824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63297" y="3159270"/>
            <a:ext cx="558549" cy="539615"/>
          </a:xfrm>
          <a:prstGeom prst="rect">
            <a:avLst/>
          </a:prstGeom>
        </p:spPr>
      </p:pic>
      <p:sp>
        <p:nvSpPr>
          <p:cNvPr id="29" name="WordArt 11"/>
          <p:cNvSpPr>
            <a:spLocks noChangeArrowheads="1" noChangeShapeType="1" noTextEdit="1"/>
          </p:cNvSpPr>
          <p:nvPr/>
        </p:nvSpPr>
        <p:spPr bwMode="auto">
          <a:xfrm>
            <a:off x="3665362" y="2915537"/>
            <a:ext cx="5621696" cy="811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BÀI </a:t>
            </a:r>
            <a:r>
              <a:rPr lang="vi-VN" sz="6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5: HỒ  HOÀN KIẾM (TIẾT 1)</a:t>
            </a:r>
            <a:endParaRPr lang="en-US" sz="6600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HP-211" pitchFamily="34" charset="0"/>
              <a:cs typeface="Times New Roman"/>
            </a:endParaRPr>
          </a:p>
        </p:txBody>
      </p:sp>
      <p:sp>
        <p:nvSpPr>
          <p:cNvPr id="30" name="WordArt 15"/>
          <p:cNvSpPr>
            <a:spLocks noChangeArrowheads="1" noChangeShapeType="1" noTextEdit="1"/>
          </p:cNvSpPr>
          <p:nvPr/>
        </p:nvSpPr>
        <p:spPr bwMode="auto">
          <a:xfrm>
            <a:off x="3564125" y="1925744"/>
            <a:ext cx="5617322" cy="78977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6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LỊCH SỬ ĐỊA PHƯƠNG</a:t>
            </a:r>
            <a:r>
              <a:rPr lang="en-US" sz="6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– </a:t>
            </a:r>
            <a:r>
              <a:rPr 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LỚP 1</a:t>
            </a:r>
          </a:p>
        </p:txBody>
      </p:sp>
    </p:spTree>
    <p:extLst>
      <p:ext uri="{BB962C8B-B14F-4D97-AF65-F5344CB8AC3E}">
        <p14:creationId xmlns:p14="http://schemas.microsoft.com/office/powerpoint/2010/main" val="125907866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57601" y="4608360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en-US" altLang="en-US" sz="2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t="30897" r="13466" b="49231"/>
          <a:stretch/>
        </p:blipFill>
        <p:spPr>
          <a:xfrm>
            <a:off x="207498" y="250686"/>
            <a:ext cx="4294162" cy="2739889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50256" r="14299" b="23590"/>
          <a:stretch/>
        </p:blipFill>
        <p:spPr>
          <a:xfrm>
            <a:off x="4642337" y="279530"/>
            <a:ext cx="3877408" cy="2711045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22051" r="43156" b="63076"/>
          <a:stretch/>
        </p:blipFill>
        <p:spPr>
          <a:xfrm>
            <a:off x="8660422" y="250686"/>
            <a:ext cx="3235570" cy="2739889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2" t="25753" r="7492" b="50657"/>
          <a:stretch/>
        </p:blipFill>
        <p:spPr>
          <a:xfrm>
            <a:off x="207498" y="3248863"/>
            <a:ext cx="2271933" cy="3371260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t="39488" r="49537" b="46794"/>
          <a:stretch/>
        </p:blipFill>
        <p:spPr>
          <a:xfrm>
            <a:off x="2567356" y="3323492"/>
            <a:ext cx="3414208" cy="2979655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54872" r="49537" b="31537"/>
          <a:stretch/>
        </p:blipFill>
        <p:spPr>
          <a:xfrm>
            <a:off x="5911228" y="3525714"/>
            <a:ext cx="3411086" cy="2426677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5" t="51027" r="7492" b="34229"/>
          <a:stretch/>
        </p:blipFill>
        <p:spPr>
          <a:xfrm>
            <a:off x="9322314" y="3597243"/>
            <a:ext cx="2705563" cy="2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047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13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5" name="图片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2136531" y="2083777"/>
            <a:ext cx="8343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Khu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vực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di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văn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hoá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như: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tháp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đài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Nghiên,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tháp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Thê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Húc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đền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Ngọc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Sơn,…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tên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khác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Gươm,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Lục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Thuỷ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vi-VN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,... </a:t>
            </a:r>
            <a:endParaRPr lang="vi-VN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719166" y="2179217"/>
            <a:ext cx="1063869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u="sng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Hoạt động </a:t>
            </a:r>
            <a:r>
              <a:rPr lang="vi-VN" sz="4400" b="1" u="sng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hiểu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45328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719166" y="2179217"/>
            <a:ext cx="1063869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en-US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endParaRPr lang="vi-VN" sz="4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041779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1" r="6807" b="23590"/>
          <a:stretch/>
        </p:blipFill>
        <p:spPr>
          <a:xfrm>
            <a:off x="1740877" y="195785"/>
            <a:ext cx="8658041" cy="6539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2097575"/>
      </p:ext>
    </p:extLst>
  </p:cSld>
  <p:clrMapOvr>
    <a:masterClrMapping/>
  </p:clrMapOvr>
  <p:transition spd="slow" advClick="0" advTm="2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13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5" name="图片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958363" y="2384732"/>
            <a:ext cx="9821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?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  <a:p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42681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26440" r="52580" b="56811"/>
          <a:stretch/>
        </p:blipFill>
        <p:spPr>
          <a:xfrm>
            <a:off x="1723291" y="958361"/>
            <a:ext cx="8714482" cy="465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8858952"/>
      </p:ext>
    </p:extLst>
  </p:cSld>
  <p:clrMapOvr>
    <a:masterClrMapping/>
  </p:clrMapOvr>
  <p:transition spd="slow" advClick="0" advTm="2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2" t="25795" r="9256" b="57548"/>
          <a:stretch/>
        </p:blipFill>
        <p:spPr>
          <a:xfrm>
            <a:off x="1786637" y="782514"/>
            <a:ext cx="8649831" cy="496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906044"/>
      </p:ext>
    </p:extLst>
  </p:cSld>
  <p:clrMapOvr>
    <a:masterClrMapping/>
  </p:clrMapOvr>
  <p:transition spd="slow" advClick="0" advTm="2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42544" r="51959" b="41168"/>
          <a:stretch/>
        </p:blipFill>
        <p:spPr>
          <a:xfrm>
            <a:off x="1608992" y="852853"/>
            <a:ext cx="9086971" cy="4844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7116968"/>
      </p:ext>
    </p:extLst>
  </p:cSld>
  <p:clrMapOvr>
    <a:masterClrMapping/>
  </p:clrMapOvr>
  <p:transition spd="slow" advClick="0" advTm="2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41992" r="9381" b="41167"/>
          <a:stretch/>
        </p:blipFill>
        <p:spPr>
          <a:xfrm>
            <a:off x="1292469" y="624253"/>
            <a:ext cx="9768254" cy="474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196599"/>
      </p:ext>
    </p:extLst>
  </p:cSld>
  <p:clrMapOvr>
    <a:masterClrMapping/>
  </p:clrMapOvr>
  <p:transition spd="slow" advClick="0" advTm="2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êu Hà Nội - Tốp ca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08" y="51022"/>
            <a:ext cx="11992707" cy="655026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7" y="5921119"/>
            <a:ext cx="12243075" cy="9115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533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58741" r="51960" b="24694"/>
          <a:stretch/>
        </p:blipFill>
        <p:spPr>
          <a:xfrm>
            <a:off x="1503485" y="791308"/>
            <a:ext cx="9345140" cy="5328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1809312"/>
      </p:ext>
    </p:extLst>
  </p:cSld>
  <p:clrMapOvr>
    <a:masterClrMapping/>
  </p:clrMapOvr>
  <p:transition spd="slow" advClick="0" advTm="2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5" t="58649" r="9132" b="23590"/>
          <a:stretch/>
        </p:blipFill>
        <p:spPr>
          <a:xfrm>
            <a:off x="1389184" y="769660"/>
            <a:ext cx="9472689" cy="5314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372542"/>
      </p:ext>
    </p:extLst>
  </p:cSld>
  <p:clrMapOvr>
    <a:masterClrMapping/>
  </p:clrMapOvr>
  <p:transition spd="slow" advClick="0" advTm="2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13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5" name="图片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958363" y="2384732"/>
            <a:ext cx="9821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?</a:t>
            </a:r>
            <a:endParaRPr lang="vi-VN" sz="3600" dirty="0">
              <a:latin typeface="Arial-SGK-TV" pitchFamily="2" charset="0"/>
              <a:cs typeface="Arial-SGK-TV" pitchFamily="2" charset="0"/>
            </a:endParaRPr>
          </a:p>
          <a:p>
            <a:endParaRPr lang="vi-VN" sz="3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91813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1" r="6807" b="23590"/>
          <a:stretch/>
        </p:blipFill>
        <p:spPr>
          <a:xfrm>
            <a:off x="1740877" y="195785"/>
            <a:ext cx="8658041" cy="6539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1315583"/>
      </p:ext>
    </p:extLst>
  </p:cSld>
  <p:clrMapOvr>
    <a:masterClrMapping/>
  </p:clrMapOvr>
  <p:transition spd="slow" advClick="0" advTm="2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1" y="1290804"/>
            <a:ext cx="6263882" cy="45249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35" y="1870710"/>
            <a:ext cx="4130040" cy="4130040"/>
          </a:xfrm>
          <a:prstGeom prst="rect">
            <a:avLst/>
          </a:prstGeom>
        </p:spPr>
      </p:pic>
      <p:pic>
        <p:nvPicPr>
          <p:cNvPr id="13" name="图片 12" descr="图片包含 室内, 墙壁, 绿色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08" y="4748240"/>
            <a:ext cx="2321271" cy="927862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2518471" y="3048001"/>
            <a:ext cx="526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Xin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!</a:t>
            </a:r>
            <a:endParaRPr lang="vi-VN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4453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776654" y="2084778"/>
            <a:ext cx="1063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vi-VN" sz="36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vi-VN" sz="36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vi-VN" sz="36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vi-VN" sz="36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hiểu</a:t>
            </a:r>
            <a:r>
              <a:rPr lang="vi-VN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địa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1999495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"/>
          <p:cNvSpPr/>
          <p:nvPr/>
        </p:nvSpPr>
        <p:spPr>
          <a:xfrm>
            <a:off x="420986" y="287008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1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16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19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21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23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28" name="图片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57601" y="4608360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en-US" altLang="en-US" sz="2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2354" y="2213260"/>
            <a:ext cx="1048043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dirty="0" smtClean="0">
                <a:latin typeface="Arial-SGK-TV" pitchFamily="2" charset="0"/>
                <a:cs typeface="Arial-SGK-TV" pitchFamily="2" charset="0"/>
              </a:rPr>
              <a:t> Câu 1: </a:t>
            </a:r>
            <a:r>
              <a:rPr lang="vi-VN" sz="4400" dirty="0" err="1" smtClean="0"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địa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chỉ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ở đâu?</a:t>
            </a:r>
          </a:p>
        </p:txBody>
      </p:sp>
      <p:sp>
        <p:nvSpPr>
          <p:cNvPr id="10" name="Rectangle 25"/>
          <p:cNvSpPr/>
          <p:nvPr/>
        </p:nvSpPr>
        <p:spPr>
          <a:xfrm>
            <a:off x="662354" y="3476752"/>
            <a:ext cx="1122191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dirty="0" smtClean="0">
                <a:latin typeface="Arial-SGK-TV" pitchFamily="2" charset="0"/>
                <a:cs typeface="Arial-SGK-TV" pitchFamily="2" charset="0"/>
              </a:rPr>
              <a:t> Câu 2: </a:t>
            </a:r>
            <a:r>
              <a:rPr lang="vi-VN" sz="4400" dirty="0" err="1" smtClean="0">
                <a:latin typeface="Arial-SGK-TV" pitchFamily="2" charset="0"/>
                <a:cs typeface="Arial-SGK-TV" pitchFamily="2" charset="0"/>
              </a:rPr>
              <a:t>Kể</a:t>
            </a:r>
            <a:r>
              <a:rPr lang="vi-VN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điều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em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dirty="0" err="1"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vi-VN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4039616" y="619813"/>
            <a:ext cx="3805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err="1" smtClean="0">
                <a:solidFill>
                  <a:srgbClr val="0070C0"/>
                </a:solidFill>
                <a:latin typeface="+mj-lt"/>
              </a:rPr>
              <a:t>Thảo</a:t>
            </a:r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000" b="1" dirty="0" err="1" smtClean="0">
                <a:solidFill>
                  <a:srgbClr val="0070C0"/>
                </a:solidFill>
                <a:latin typeface="+mj-lt"/>
              </a:rPr>
              <a:t>luận</a:t>
            </a:r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000" b="1" dirty="0" err="1" smtClean="0">
                <a:solidFill>
                  <a:srgbClr val="0070C0"/>
                </a:solidFill>
                <a:latin typeface="+mj-lt"/>
              </a:rPr>
              <a:t>nhóm</a:t>
            </a:r>
            <a:endParaRPr lang="vi-VN" sz="4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7418012"/>
      </p:ext>
    </p:extLst>
  </p:cSld>
  <p:clrMapOvr>
    <a:masterClrMapping/>
  </p:clrMapOvr>
  <p:transition>
    <p:cover dir="d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bldLvl="0" animBg="1"/>
          <p:bldP spid="26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bldLvl="0" animBg="1"/>
          <p:bldP spid="26" grpId="0"/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/>
          <p:cNvSpPr/>
          <p:nvPr/>
        </p:nvSpPr>
        <p:spPr>
          <a:xfrm>
            <a:off x="420986" y="287008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6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19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21" name="图片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9615" r="5143" b="58846"/>
          <a:stretch/>
        </p:blipFill>
        <p:spPr>
          <a:xfrm>
            <a:off x="244973" y="3951082"/>
            <a:ext cx="4091939" cy="2635089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40256" r="37051" b="43206"/>
          <a:stretch/>
        </p:blipFill>
        <p:spPr>
          <a:xfrm>
            <a:off x="4422965" y="3749333"/>
            <a:ext cx="4250979" cy="2901461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6" t="56410" r="10969" b="28077"/>
          <a:stretch/>
        </p:blipFill>
        <p:spPr>
          <a:xfrm>
            <a:off x="8473048" y="3703033"/>
            <a:ext cx="3553716" cy="2795269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1055322" y="1464854"/>
            <a:ext cx="23519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Trao </a:t>
            </a:r>
            <a:r>
              <a:rPr lang="vi-VN" sz="4000" b="1" dirty="0" err="1">
                <a:latin typeface="+mj-lt"/>
              </a:rPr>
              <a:t>đổi</a:t>
            </a:r>
            <a:r>
              <a:rPr lang="vi-VN" sz="4000" b="1" dirty="0">
                <a:latin typeface="+mj-lt"/>
              </a:rPr>
              <a:t> </a:t>
            </a:r>
            <a:endParaRPr lang="vi-VN" sz="4000" b="1" dirty="0" smtClean="0">
              <a:latin typeface="+mj-lt"/>
            </a:endParaRPr>
          </a:p>
          <a:p>
            <a:r>
              <a:rPr lang="vi-VN" sz="4000" b="1" dirty="0" err="1" smtClean="0">
                <a:latin typeface="+mj-lt"/>
              </a:rPr>
              <a:t>nhóm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latin typeface="+mj-lt"/>
              </a:rPr>
              <a:t> </a:t>
            </a:r>
            <a:endParaRPr lang="vi-VN" sz="4000" b="1" dirty="0">
              <a:latin typeface="+mj-lt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43123" r="7221" b="36236"/>
          <a:stretch/>
        </p:blipFill>
        <p:spPr>
          <a:xfrm>
            <a:off x="3818837" y="810329"/>
            <a:ext cx="4120617" cy="2655277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63529" r="6418" b="15830"/>
          <a:stretch/>
        </p:blipFill>
        <p:spPr>
          <a:xfrm>
            <a:off x="7969494" y="810329"/>
            <a:ext cx="3511036" cy="26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00576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"/>
          <p:cNvSpPr/>
          <p:nvPr/>
        </p:nvSpPr>
        <p:spPr>
          <a:xfrm>
            <a:off x="420986" y="287008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1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16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21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23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28" name="图片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57601" y="4608360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en-US" altLang="en-US" sz="2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582933" y="1571173"/>
            <a:ext cx="3776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 smtClean="0">
                <a:solidFill>
                  <a:srgbClr val="0070C0"/>
                </a:solidFill>
                <a:latin typeface="+mj-lt"/>
              </a:rPr>
              <a:t>Chia </a:t>
            </a:r>
            <a:r>
              <a:rPr lang="vi-VN" sz="4800" b="1" dirty="0" err="1" smtClean="0">
                <a:solidFill>
                  <a:srgbClr val="0070C0"/>
                </a:solidFill>
                <a:latin typeface="+mj-lt"/>
              </a:rPr>
              <a:t>sẻ</a:t>
            </a:r>
            <a:r>
              <a:rPr lang="vi-VN" sz="4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800" b="1" dirty="0" err="1" smtClean="0">
                <a:solidFill>
                  <a:srgbClr val="0070C0"/>
                </a:solidFill>
                <a:latin typeface="+mj-lt"/>
              </a:rPr>
              <a:t>nhóm</a:t>
            </a:r>
            <a:endParaRPr lang="vi-VN" sz="4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215292"/>
      </p:ext>
    </p:extLst>
  </p:cSld>
  <p:clrMapOvr>
    <a:masterClrMapping/>
  </p:clrMapOvr>
  <p:transition>
    <p:cover dir="d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bldLvl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"/>
          <p:cNvSpPr/>
          <p:nvPr/>
        </p:nvSpPr>
        <p:spPr>
          <a:xfrm>
            <a:off x="420986" y="287008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3" name="Giới thiệu về Hồ Gươm. Hồ Hoàn Kiếm_Hoan Kiem la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0986" y="337229"/>
            <a:ext cx="11417881" cy="5486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33035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1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video>
                  <p:cMediaNode vol="80000">
                    <p:cTn id="29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1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1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video>
                  <p:cMediaNode vol="80000">
                    <p:cTn id="29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15" grpId="0" bldLvl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13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6" name="图片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9423" y="2083567"/>
            <a:ext cx="11051931" cy="1588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vi-VN" sz="2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28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ngay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trung tâm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quận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thành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Nội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Xung quanh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khu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Ngang,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Gỗ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Lương Văn Can,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Lò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Sũ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... </a:t>
            </a:r>
            <a:endParaRPr lang="vi-VN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200000"/>
              </a:lnSpc>
            </a:pP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danh lam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Thủ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đô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Nội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Xung quanh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cây xanh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hoa, nơi đây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thường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tổ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chức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vui chơi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lí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thú</a:t>
            </a:r>
            <a:r>
              <a:rPr lang="vi-VN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8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17" dur="5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"/>
          <p:cNvSpPr/>
          <p:nvPr/>
        </p:nvSpPr>
        <p:spPr>
          <a:xfrm>
            <a:off x="374697" y="307731"/>
            <a:ext cx="11464170" cy="5618284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5235162"/>
            <a:ext cx="12220346" cy="155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0" y="4703709"/>
            <a:ext cx="3693098" cy="107915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1637673"/>
            <a:ext cx="1818760" cy="1818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5" y="51022"/>
            <a:ext cx="1670125" cy="158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5" y="107646"/>
            <a:ext cx="1540482" cy="18592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4" y="1170564"/>
            <a:ext cx="2671897" cy="7791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41" y="1105515"/>
            <a:ext cx="1835040" cy="7791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912"/>
            <a:ext cx="12192000" cy="8801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9" y="4760309"/>
            <a:ext cx="3460850" cy="1348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150"/>
            <a:ext cx="2806399" cy="34397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478"/>
            <a:ext cx="12192000" cy="4086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-51075" y="5660469"/>
            <a:ext cx="12243075" cy="911566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686296" y="2441701"/>
            <a:ext cx="10638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u="sng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Hoạt động 2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tên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quan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di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ở khu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vực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16159"/>
      </p:ext>
    </p:extLst>
  </p:cSld>
  <p:clrMapOvr>
    <a:masterClrMapping/>
  </p:clrMapOvr>
  <p:transition spd="slow" advClick="0" advTm="2000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280</Words>
  <Application>Microsoft Office PowerPoint</Application>
  <PresentationFormat>Màn hình rộng</PresentationFormat>
  <Paragraphs>32</Paragraphs>
  <Slides>24</Slides>
  <Notes>11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Arial</vt:lpstr>
      <vt:lpstr>Arial-SGK-TV</vt:lpstr>
      <vt:lpstr>Calibri</vt:lpstr>
      <vt:lpstr>Calibri Light</vt:lpstr>
      <vt:lpstr>等线</vt:lpstr>
      <vt:lpstr>HP-211</vt:lpstr>
      <vt:lpstr>Times New Roman</vt:lpstr>
      <vt:lpstr>方正黑体简体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PC</cp:lastModifiedBy>
  <cp:revision>19</cp:revision>
  <dcterms:created xsi:type="dcterms:W3CDTF">2022-12-22T01:38:21Z</dcterms:created>
  <dcterms:modified xsi:type="dcterms:W3CDTF">2022-12-22T05:08:16Z</dcterms:modified>
</cp:coreProperties>
</file>