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300" r:id="rId4"/>
    <p:sldId id="259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286" r:id="rId13"/>
    <p:sldId id="308" r:id="rId14"/>
    <p:sldId id="309" r:id="rId15"/>
    <p:sldId id="310" r:id="rId16"/>
    <p:sldId id="311" r:id="rId17"/>
    <p:sldId id="312" r:id="rId18"/>
    <p:sldId id="313" r:id="rId19"/>
    <p:sldId id="298" r:id="rId20"/>
    <p:sldId id="268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18" y="66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35090-AC9A-4CF4-9552-0AD7011875A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35DEB-89C3-48BD-BF06-9AD46B26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070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6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9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FA7D-F3A8-4B02-93AD-AC3B93747D4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87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0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6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FA7D-F3A8-4B02-93AD-AC3B93747D4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0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13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72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9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4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7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9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4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DBF52-12E4-4E80-B686-AECD3DD61EE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9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300286" y="3249533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ĐẠO ĐỨC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3" y="781810"/>
            <a:ext cx="1679547" cy="83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133600" y="726836"/>
            <a:ext cx="943500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latin typeface="Lato" panose="020F0502020204030203" pitchFamily="34" charset="0"/>
              </a:rPr>
              <a:t>Vì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sao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em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cần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giữ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gìn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tài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sản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của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trường</a:t>
            </a:r>
            <a:r>
              <a:rPr lang="en-GB" sz="2667" b="1" dirty="0">
                <a:latin typeface="Lato" panose="020F0502020204030203" pitchFamily="34" charset="0"/>
              </a:rPr>
              <a:t>, </a:t>
            </a:r>
            <a:r>
              <a:rPr lang="en-GB" sz="2667" b="1" dirty="0" err="1">
                <a:latin typeface="Lato" panose="020F0502020204030203" pitchFamily="34" charset="0"/>
              </a:rPr>
              <a:t>lớp</a:t>
            </a:r>
            <a:r>
              <a:rPr lang="en-GB" sz="2667" b="1" dirty="0">
                <a:latin typeface="Lato" panose="020F0502020204030203" pitchFamily="34" charset="0"/>
              </a:rPr>
              <a:t>?</a:t>
            </a:r>
          </a:p>
          <a:p>
            <a:r>
              <a:rPr lang="en-GB" sz="2667" b="1" dirty="0" err="1">
                <a:latin typeface="Lato" panose="020F0502020204030203" pitchFamily="34" charset="0"/>
              </a:rPr>
              <a:t>Em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cần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làm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gì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để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giữ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gìn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tài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sản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trường</a:t>
            </a:r>
            <a:r>
              <a:rPr lang="en-GB" sz="2667" b="1" dirty="0">
                <a:latin typeface="Lato" panose="020F0502020204030203" pitchFamily="34" charset="0"/>
              </a:rPr>
              <a:t>, </a:t>
            </a:r>
            <a:r>
              <a:rPr lang="en-GB" sz="2667" b="1" dirty="0" err="1">
                <a:latin typeface="Lato" panose="020F0502020204030203" pitchFamily="34" charset="0"/>
              </a:rPr>
              <a:t>lớp</a:t>
            </a:r>
            <a:r>
              <a:rPr lang="en-GB" sz="2667" b="1" dirty="0">
                <a:latin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01" y="1988841"/>
            <a:ext cx="5280587" cy="4314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65" y="1988841"/>
            <a:ext cx="5263323" cy="4314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01" y="1988840"/>
            <a:ext cx="5280587" cy="4320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45" y="1988837"/>
            <a:ext cx="5334000" cy="4314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65" y="1988836"/>
            <a:ext cx="5306080" cy="431496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8400256" y="1711721"/>
            <a:ext cx="2208245" cy="832048"/>
          </a:xfrm>
          <a:prstGeom prst="wedgeRoundRectCallout">
            <a:avLst>
              <a:gd name="adj1" fmla="val 38925"/>
              <a:gd name="adj2" fmla="val 75085"/>
              <a:gd name="adj3" fmla="val 16667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/>
              <a:t>Bạn</a:t>
            </a:r>
            <a:r>
              <a:rPr lang="en-US" sz="2400" i="1" dirty="0"/>
              <a:t> </a:t>
            </a:r>
            <a:r>
              <a:rPr lang="en-US" sz="2400" i="1" dirty="0" err="1"/>
              <a:t>đừng</a:t>
            </a:r>
            <a:r>
              <a:rPr lang="en-US" sz="2400" i="1" dirty="0"/>
              <a:t> </a:t>
            </a:r>
            <a:r>
              <a:rPr lang="en-US" sz="2400" i="1" dirty="0" err="1"/>
              <a:t>làm</a:t>
            </a:r>
            <a:r>
              <a:rPr lang="en-US" sz="2400" i="1" dirty="0"/>
              <a:t> </a:t>
            </a:r>
            <a:r>
              <a:rPr lang="en-US" sz="2400" i="1" dirty="0" err="1"/>
              <a:t>thế</a:t>
            </a:r>
            <a:r>
              <a:rPr lang="en-US" sz="2400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306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3" y="685800"/>
            <a:ext cx="1679547" cy="833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" y="2084851"/>
            <a:ext cx="12354752" cy="3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194" cy="6858000"/>
          </a:xfrm>
          <a:prstGeom prst="rect">
            <a:avLst/>
          </a:prstGeom>
        </p:spPr>
      </p:pic>
      <p:sp>
        <p:nvSpPr>
          <p:cNvPr id="12" name="Google Shape;387;p28">
            <a:extLst>
              <a:ext uri="{FF2B5EF4-FFF2-40B4-BE49-F238E27FC236}">
                <a16:creationId xmlns:a16="http://schemas.microsoft.com/office/drawing/2014/main" id="{ECB3333B-C745-422B-9C43-B59409E47B55}"/>
              </a:ext>
            </a:extLst>
          </p:cNvPr>
          <p:cNvSpPr txBox="1">
            <a:spLocks/>
          </p:cNvSpPr>
          <p:nvPr/>
        </p:nvSpPr>
        <p:spPr>
          <a:xfrm>
            <a:off x="2608802" y="1935455"/>
            <a:ext cx="10712733" cy="149354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HP-215" panose="020B0803050302020204" pitchFamily="34" charset="0"/>
              </a:rPr>
              <a:t>  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24733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803400"/>
            <a:ext cx="6299200" cy="291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789235"/>
            <a:ext cx="1677561" cy="778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032001" y="370756"/>
            <a:ext cx="951063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31" y="1745393"/>
            <a:ext cx="6913210" cy="4039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31" y="1745392"/>
            <a:ext cx="6913210" cy="4076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31" y="1708003"/>
            <a:ext cx="6971931" cy="41139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30" y="1567711"/>
            <a:ext cx="6948663" cy="42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4" y="320714"/>
            <a:ext cx="1677561" cy="778476"/>
          </a:xfrm>
          <a:prstGeom prst="rect">
            <a:avLst/>
          </a:prstGeom>
        </p:spPr>
      </p:pic>
      <p:grpSp>
        <p:nvGrpSpPr>
          <p:cNvPr id="45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1319770" y="2144225"/>
            <a:ext cx="1183725" cy="1113444"/>
            <a:chOff x="1359398" y="3682271"/>
            <a:chExt cx="395296" cy="371966"/>
          </a:xfrm>
        </p:grpSpPr>
        <p:sp>
          <p:nvSpPr>
            <p:cNvPr id="46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47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48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49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50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51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52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grpSp>
        <p:nvGrpSpPr>
          <p:cNvPr id="54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9450370" y="2143910"/>
            <a:ext cx="1183725" cy="1113444"/>
            <a:chOff x="1359398" y="3682271"/>
            <a:chExt cx="395296" cy="371966"/>
          </a:xfrm>
        </p:grpSpPr>
        <p:sp>
          <p:nvSpPr>
            <p:cNvPr id="55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56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57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58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59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60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61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grpSp>
        <p:nvGrpSpPr>
          <p:cNvPr id="70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1313778" y="4699518"/>
            <a:ext cx="1190077" cy="1113129"/>
            <a:chOff x="1908099" y="3682271"/>
            <a:chExt cx="395296" cy="371966"/>
          </a:xfrm>
        </p:grpSpPr>
        <p:sp>
          <p:nvSpPr>
            <p:cNvPr id="71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2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3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4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5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6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7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grpSp>
        <p:nvGrpSpPr>
          <p:cNvPr id="78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9450370" y="4699205"/>
            <a:ext cx="1190077" cy="1113129"/>
            <a:chOff x="1908099" y="3682271"/>
            <a:chExt cx="395296" cy="371966"/>
          </a:xfrm>
        </p:grpSpPr>
        <p:sp>
          <p:nvSpPr>
            <p:cNvPr id="79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0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1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2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3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4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5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378172" y="127182"/>
            <a:ext cx="8122244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60" y="4095633"/>
            <a:ext cx="3457827" cy="232804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64" y="4101699"/>
            <a:ext cx="3042752" cy="232197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72" y="1684261"/>
            <a:ext cx="3473715" cy="233277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63" y="1713255"/>
            <a:ext cx="3026479" cy="230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829705"/>
            <a:ext cx="8125909" cy="4570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032001" y="722442"/>
            <a:ext cx="951063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tài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sản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89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1905001"/>
            <a:ext cx="6095999" cy="27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6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974896" y="919053"/>
            <a:ext cx="978573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thấy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hái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vườn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4" y="836713"/>
            <a:ext cx="1642153" cy="698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70" y="1700809"/>
            <a:ext cx="6173860" cy="4734945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912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1" y="-72845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317839"/>
            <a:ext cx="8283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2757" y="1727427"/>
            <a:ext cx="7976656" cy="2085444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26327" y="2046874"/>
            <a:ext cx="7976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4751439" y="4772556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0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122218" y="3325581"/>
            <a:ext cx="1305099" cy="84694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50"/>
                </a:solidFill>
                <a:latin typeface="HP-087" pitchFamily="34" charset="0"/>
              </a:rPr>
              <a:t>13</a:t>
            </a:r>
            <a:endParaRPr lang="en-US" sz="4400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30" b="100000" l="1356" r="98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483">
            <a:off x="265959" y="3104842"/>
            <a:ext cx="1150454" cy="1119256"/>
          </a:xfrm>
          <a:prstGeom prst="rect">
            <a:avLst/>
          </a:prstGeom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6" name="Google Shape;387;p28">
            <a:extLst>
              <a:ext uri="{FF2B5EF4-FFF2-40B4-BE49-F238E27FC236}">
                <a16:creationId xmlns:a16="http://schemas.microsoft.com/office/drawing/2014/main" id="{ECB3333B-C745-422B-9C43-B59409E47B55}"/>
              </a:ext>
            </a:extLst>
          </p:cNvPr>
          <p:cNvSpPr txBox="1">
            <a:spLocks/>
          </p:cNvSpPr>
          <p:nvPr/>
        </p:nvSpPr>
        <p:spPr>
          <a:xfrm>
            <a:off x="-544286" y="1444165"/>
            <a:ext cx="12736286" cy="17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HP-215" panose="020B0803050302020204" pitchFamily="34" charset="0"/>
              </a:rPr>
              <a:t>  	</a:t>
            </a:r>
            <a:r>
              <a:rPr lang="en-US" b="1" dirty="0" err="1">
                <a:solidFill>
                  <a:srgbClr val="FF0000"/>
                </a:solidFill>
                <a:latin typeface="HP-215" panose="020B0803050302020204" pitchFamily="34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HP-215" panose="020B08030503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-215" panose="020B0803050302020204" pitchFamily="34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HP-215" panose="020B0803050302020204" pitchFamily="34" charset="0"/>
              </a:rPr>
              <a:t> 4: </a:t>
            </a:r>
            <a:r>
              <a:rPr lang="en-US" sz="4800" b="1" dirty="0">
                <a:solidFill>
                  <a:srgbClr val="FF0000"/>
                </a:solidFill>
                <a:latin typeface="HP-215" panose="020B0803050302020204" pitchFamily="34" charset="0"/>
              </a:rPr>
              <a:t>THỰC HIỆN NỘI QUY TRƯỜNG, LỚP</a:t>
            </a:r>
          </a:p>
        </p:txBody>
      </p:sp>
      <p:pic>
        <p:nvPicPr>
          <p:cNvPr id="8" name="图片 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99086" y="4452794"/>
            <a:ext cx="2356013" cy="3481188"/>
          </a:xfrm>
          <a:prstGeom prst="rect">
            <a:avLst/>
          </a:prstGeom>
        </p:spPr>
      </p:pic>
      <p:pic>
        <p:nvPicPr>
          <p:cNvPr id="9" name="图片 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12777">
            <a:off x="9199030" y="4067353"/>
            <a:ext cx="3739748" cy="4846582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302858" y="3296225"/>
            <a:ext cx="9926486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gìn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tài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sản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trường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lớp</a:t>
            </a:r>
            <a:endParaRPr lang="vi-VN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-1109716" y="3183247"/>
            <a:ext cx="3896191" cy="5756920"/>
          </a:xfrm>
          <a:prstGeom prst="rect">
            <a:avLst/>
          </a:prstGeom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60000">
            <a:off x="9247748" y="-2492149"/>
            <a:ext cx="4777880" cy="6191964"/>
          </a:xfrm>
          <a:prstGeom prst="rect">
            <a:avLst/>
          </a:prstGeom>
        </p:spPr>
      </p:pic>
      <p:sp>
        <p:nvSpPr>
          <p:cNvPr id="1667" name="文本框 1666"/>
          <p:cNvSpPr txBox="1"/>
          <p:nvPr/>
        </p:nvSpPr>
        <p:spPr>
          <a:xfrm>
            <a:off x="5304201" y="1500248"/>
            <a:ext cx="15836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 录</a:t>
            </a:r>
          </a:p>
        </p:txBody>
      </p:sp>
      <p:sp>
        <p:nvSpPr>
          <p:cNvPr id="12" name="Google Shape;387;p28">
            <a:extLst>
              <a:ext uri="{FF2B5EF4-FFF2-40B4-BE49-F238E27FC236}">
                <a16:creationId xmlns:a16="http://schemas.microsoft.com/office/drawing/2014/main" id="{ECB3333B-C745-422B-9C43-B59409E47B55}"/>
              </a:ext>
            </a:extLst>
          </p:cNvPr>
          <p:cNvSpPr txBox="1">
            <a:spLocks/>
          </p:cNvSpPr>
          <p:nvPr/>
        </p:nvSpPr>
        <p:spPr>
          <a:xfrm>
            <a:off x="4103076" y="0"/>
            <a:ext cx="10712733" cy="149354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HP-215" panose="020B0803050302020204" pitchFamily="34" charset="0"/>
              </a:rPr>
              <a:t>  DẶN DÒ</a:t>
            </a:r>
          </a:p>
        </p:txBody>
      </p:sp>
    </p:spTree>
    <p:extLst>
      <p:ext uri="{BB962C8B-B14F-4D97-AF65-F5344CB8AC3E}">
        <p14:creationId xmlns:p14="http://schemas.microsoft.com/office/powerpoint/2010/main" val="3646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6498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08201"/>
            <a:ext cx="6959600" cy="22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62697" y="-662697"/>
            <a:ext cx="972330" cy="229772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598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2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3258" y="160926"/>
            <a:ext cx="1069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HÁT: EM YÊU TRƯỜNG EM</a:t>
            </a:r>
          </a:p>
        </p:txBody>
      </p:sp>
    </p:spTree>
    <p:extLst>
      <p:ext uri="{BB962C8B-B14F-4D97-AF65-F5344CB8AC3E}">
        <p14:creationId xmlns:p14="http://schemas.microsoft.com/office/powerpoint/2010/main" val="261404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6" y="796473"/>
            <a:ext cx="1828140" cy="579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351584" y="842449"/>
            <a:ext cx="62666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latin typeface="Lato" panose="020F0502020204030203" pitchFamily="34" charset="0"/>
              </a:rPr>
              <a:t>Bài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hát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nói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về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điều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gì</a:t>
            </a:r>
            <a:r>
              <a:rPr lang="en-GB" sz="2667" b="1" dirty="0">
                <a:latin typeface="Lato" panose="020F0502020204030203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74" y="1722482"/>
            <a:ext cx="6594209" cy="47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9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6" y="796473"/>
            <a:ext cx="1828140" cy="57945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31904" y="1508787"/>
            <a:ext cx="5472608" cy="1632181"/>
          </a:xfrm>
          <a:prstGeom prst="wedgeRoundRectCallout">
            <a:avLst>
              <a:gd name="adj1" fmla="val -34915"/>
              <a:gd name="adj2" fmla="val 69021"/>
              <a:gd name="adj3" fmla="val 16667"/>
            </a:avLst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Chúng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ta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nhau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tài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sản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US" sz="2667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667" b="1" dirty="0" err="1"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endParaRPr lang="en-GB" sz="2667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1313" r="56882" b="3839"/>
          <a:stretch/>
        </p:blipFill>
        <p:spPr>
          <a:xfrm>
            <a:off x="2244306" y="1892829"/>
            <a:ext cx="215063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2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55" y="1905000"/>
            <a:ext cx="5352245" cy="28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3" y="685800"/>
            <a:ext cx="1679547" cy="833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133600" y="794974"/>
            <a:ext cx="94350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latin typeface="Lato" panose="020F0502020204030203" pitchFamily="34" charset="0"/>
              </a:rPr>
              <a:t>Em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hãy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nhận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xét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về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hành</a:t>
            </a:r>
            <a:r>
              <a:rPr lang="en-GB" sz="2667" b="1" dirty="0">
                <a:latin typeface="Lato" panose="020F0502020204030203" pitchFamily="34" charset="0"/>
              </a:rPr>
              <a:t> vi </a:t>
            </a:r>
            <a:r>
              <a:rPr lang="en-GB" sz="2667" b="1" dirty="0" err="1">
                <a:latin typeface="Lato" panose="020F0502020204030203" pitchFamily="34" charset="0"/>
              </a:rPr>
              <a:t>của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các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bạn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trong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tranh</a:t>
            </a:r>
            <a:r>
              <a:rPr lang="en-GB" sz="2667" b="1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437627"/>
            <a:ext cx="8640961" cy="51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8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3" y="685800"/>
            <a:ext cx="1679547" cy="833901"/>
          </a:xfrm>
          <a:prstGeom prst="rect">
            <a:avLst/>
          </a:prstGeom>
        </p:spPr>
      </p:pic>
      <p:grpSp>
        <p:nvGrpSpPr>
          <p:cNvPr id="6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9456374" y="3089874"/>
            <a:ext cx="1920213" cy="1792361"/>
            <a:chOff x="1908099" y="3682271"/>
            <a:chExt cx="395296" cy="371966"/>
          </a:xfrm>
        </p:grpSpPr>
        <p:sp>
          <p:nvSpPr>
            <p:cNvPr id="7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3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26" y="1658787"/>
            <a:ext cx="7795076" cy="46545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133600" y="794974"/>
            <a:ext cx="94350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latin typeface="Lato" panose="020F0502020204030203" pitchFamily="34" charset="0"/>
              </a:rPr>
              <a:t>Em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hãy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nhận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xét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về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hành</a:t>
            </a:r>
            <a:r>
              <a:rPr lang="en-GB" sz="2667" b="1" dirty="0">
                <a:latin typeface="Lato" panose="020F0502020204030203" pitchFamily="34" charset="0"/>
              </a:rPr>
              <a:t> vi </a:t>
            </a:r>
            <a:r>
              <a:rPr lang="en-GB" sz="2667" b="1" dirty="0" err="1">
                <a:latin typeface="Lato" panose="020F0502020204030203" pitchFamily="34" charset="0"/>
              </a:rPr>
              <a:t>của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các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bạn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trong</a:t>
            </a:r>
            <a:r>
              <a:rPr lang="en-GB" sz="2667" b="1" dirty="0">
                <a:latin typeface="Lato" panose="020F0502020204030203" pitchFamily="34" charset="0"/>
              </a:rPr>
              <a:t> </a:t>
            </a:r>
            <a:r>
              <a:rPr lang="en-GB" sz="2667" b="1" dirty="0" err="1">
                <a:latin typeface="Lato" panose="020F0502020204030203" pitchFamily="34" charset="0"/>
              </a:rPr>
              <a:t>tranh</a:t>
            </a:r>
            <a:r>
              <a:rPr lang="en-GB" sz="2667" b="1" dirty="0">
                <a:latin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8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265</Words>
  <Application>Microsoft Office PowerPoint</Application>
  <PresentationFormat>Widescreen</PresentationFormat>
  <Paragraphs>44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.VnUniverse</vt:lpstr>
      <vt:lpstr>Arial</vt:lpstr>
      <vt:lpstr>Calibri</vt:lpstr>
      <vt:lpstr>Calibri Light</vt:lpstr>
      <vt:lpstr>HP001 TD 4H</vt:lpstr>
      <vt:lpstr>HP-087</vt:lpstr>
      <vt:lpstr>HP-089</vt:lpstr>
      <vt:lpstr>HP-215</vt:lpstr>
      <vt:lpstr>Lato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YEN</cp:lastModifiedBy>
  <cp:revision>46</cp:revision>
  <dcterms:created xsi:type="dcterms:W3CDTF">2020-08-30T16:33:23Z</dcterms:created>
  <dcterms:modified xsi:type="dcterms:W3CDTF">2022-12-11T13:04:30Z</dcterms:modified>
</cp:coreProperties>
</file>