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4"/>
  </p:notesMasterIdLst>
  <p:sldIdLst>
    <p:sldId id="340" r:id="rId2"/>
    <p:sldId id="404" r:id="rId3"/>
    <p:sldId id="342" r:id="rId4"/>
    <p:sldId id="371" r:id="rId5"/>
    <p:sldId id="390" r:id="rId6"/>
    <p:sldId id="407" r:id="rId7"/>
    <p:sldId id="359" r:id="rId8"/>
    <p:sldId id="362" r:id="rId9"/>
    <p:sldId id="391" r:id="rId10"/>
    <p:sldId id="392" r:id="rId11"/>
    <p:sldId id="388" r:id="rId12"/>
    <p:sldId id="385" r:id="rId13"/>
    <p:sldId id="403" r:id="rId14"/>
    <p:sldId id="409" r:id="rId15"/>
    <p:sldId id="410" r:id="rId16"/>
    <p:sldId id="411" r:id="rId17"/>
    <p:sldId id="455" r:id="rId18"/>
    <p:sldId id="456" r:id="rId19"/>
    <p:sldId id="405" r:id="rId20"/>
    <p:sldId id="374" r:id="rId21"/>
    <p:sldId id="454" r:id="rId22"/>
    <p:sldId id="457" r:id="rId23"/>
    <p:sldId id="401" r:id="rId24"/>
    <p:sldId id="366" r:id="rId25"/>
    <p:sldId id="365" r:id="rId26"/>
    <p:sldId id="441" r:id="rId27"/>
    <p:sldId id="367" r:id="rId28"/>
    <p:sldId id="398" r:id="rId29"/>
    <p:sldId id="442" r:id="rId30"/>
    <p:sldId id="369" r:id="rId31"/>
    <p:sldId id="370" r:id="rId32"/>
    <p:sldId id="368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0000CC"/>
    <a:srgbClr val="49B756"/>
    <a:srgbClr val="38AA4E"/>
    <a:srgbClr val="FFCCCC"/>
    <a:srgbClr val="FF99CC"/>
    <a:srgbClr val="660033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>
      <p:cViewPr varScale="1">
        <p:scale>
          <a:sx n="87" d="100"/>
          <a:sy n="87" d="100"/>
        </p:scale>
        <p:origin x="1325" y="5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4.wm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wmf"/><Relationship Id="rId7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wmf"/><Relationship Id="rId7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29.wmf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12" Type="http://schemas.openxmlformats.org/officeDocument/2006/relationships/image" Target="../media/image41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gif"/><Relationship Id="rId11" Type="http://schemas.openxmlformats.org/officeDocument/2006/relationships/image" Target="../media/image40.gif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audio" Target="../media/audio2.wav"/><Relationship Id="rId9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5" Type="http://schemas.openxmlformats.org/officeDocument/2006/relationships/image" Target="../media/image38.gif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50.gif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8.gif"/><Relationship Id="rId10" Type="http://schemas.openxmlformats.org/officeDocument/2006/relationships/image" Target="../media/image38.gif"/><Relationship Id="rId4" Type="http://schemas.openxmlformats.org/officeDocument/2006/relationships/image" Target="../media/image47.gif"/><Relationship Id="rId9" Type="http://schemas.openxmlformats.org/officeDocument/2006/relationships/image" Target="../media/image4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</a:t>
            </a:r>
            <a:r>
              <a:rPr lang="vi-VN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vi-VN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on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Admin\Desktop\BÀI 32- TUAN 7- TV\ảnh bài 32\chu chim sơn c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2"/>
          <a:stretch/>
        </p:blipFill>
        <p:spPr bwMode="auto">
          <a:xfrm>
            <a:off x="755075" y="762000"/>
            <a:ext cx="7620000" cy="436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04484" y="5205046"/>
            <a:ext cx="425161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 ca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6323" y="5207358"/>
            <a:ext cx="3886361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vi-VN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ca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60831" y="392722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 ca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10740" y="395067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ón lá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38452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 chồn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10" y="838201"/>
            <a:ext cx="304799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Admin\Desktop\BÀI 32- TUAN 7- TV\ảnh bài 32\con chồ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2" y="838201"/>
            <a:ext cx="31623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BÀI 32- TUAN 7- TV\ảnh bài 32\nón lá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26670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303632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giòn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0421" y="305981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ốn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hộn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3875" y="2939594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ọn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ớn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53061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vi-VN" sz="45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 ca</a:t>
            </a:r>
            <a:endParaRPr lang="en-US" sz="45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555380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ón lá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555034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 chồn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7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9084" y="2209800"/>
            <a:ext cx="2054791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con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8" y="4952999"/>
            <a:ext cx="1912732" cy="10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07" y="4949707"/>
            <a:ext cx="2115463" cy="10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C:\Users\Admin\Desktop\BÀI 32- TUAN 7- TV\ảnh bài 32\con chồ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336" y="5029200"/>
            <a:ext cx="1984664" cy="98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44 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19822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46 Ô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1" y="44354"/>
            <a:ext cx="9068814" cy="66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46 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" y="152400"/>
            <a:ext cx="884016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789" t="14583" r="16618" b="17708"/>
          <a:stretch/>
        </p:blipFill>
        <p:spPr>
          <a:xfrm>
            <a:off x="512298" y="914400"/>
            <a:ext cx="8022102" cy="46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6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03" t="18750" r="16032" b="33333"/>
          <a:stretch/>
        </p:blipFill>
        <p:spPr>
          <a:xfrm>
            <a:off x="539934" y="1352008"/>
            <a:ext cx="812027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07" r="12604"/>
          <a:stretch/>
        </p:blipFill>
        <p:spPr>
          <a:xfrm>
            <a:off x="533400" y="457200"/>
            <a:ext cx="79248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19" r="12519"/>
          <a:stretch/>
        </p:blipFill>
        <p:spPr>
          <a:xfrm>
            <a:off x="200296" y="0"/>
            <a:ext cx="8915401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é Nguyệt Hằng – Chú Ế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29400" y="5782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7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3" t="21610" r="6402" b="56609"/>
          <a:stretch/>
        </p:blipFill>
        <p:spPr bwMode="auto">
          <a:xfrm>
            <a:off x="6570783" y="3305907"/>
            <a:ext cx="2004647" cy="2778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:\Users\Admin\Desktop\2020-2021\TV1.1 bai 31-40 (FB Chip Fangora) ẢNH\TV 32 - 2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12903" r="56015" b="53642"/>
          <a:stretch/>
        </p:blipFill>
        <p:spPr bwMode="auto">
          <a:xfrm>
            <a:off x="609600" y="1655814"/>
            <a:ext cx="2209800" cy="3493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27177" y="3103797"/>
            <a:ext cx="533400" cy="154744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350977" y="5586045"/>
            <a:ext cx="685800" cy="54512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90800" y="1547191"/>
            <a:ext cx="228600" cy="21724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39460" y="562934"/>
            <a:ext cx="543364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dirty="0"/>
          </a:p>
          <a:p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3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</a:t>
            </a:r>
            <a:r>
              <a:rPr lang="vi-VN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lợn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vè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ve</a:t>
            </a: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Vè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lợn</a:t>
            </a:r>
            <a:endParaRPr lang="vi-VN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Nhởn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nhơ nô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giỡn</a:t>
            </a:r>
            <a:endParaRPr lang="vi-VN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Ăn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vô </a:t>
            </a:r>
            <a:r>
              <a:rPr lang="vi-VN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tư</a:t>
            </a:r>
            <a:r>
              <a:rPr lang="en-US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Hẳn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họ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“Trư”</a:t>
            </a: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vè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nghe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kể</a:t>
            </a:r>
            <a:endParaRPr lang="vi-VN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lợn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con</a:t>
            </a:r>
            <a:r>
              <a:rPr lang="en-US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vi-VN" sz="36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Bốn chú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9759" y="577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133600" y="13716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152400"/>
            <a:ext cx="8686800" cy="7575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endParaRPr lang="en-US" sz="3600" b="1" smtClean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 chú lợn con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vẻ vè ve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Vè bốn chú lợn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Nhởn nhơ nô giỡn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Ăn ngủ vô tư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Hẳn họ nhà “Trư”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Là to tròn thế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vè nghe kể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Bốn chú lợn con</a:t>
            </a:r>
            <a:endParaRPr lang="en-US" sz="3600" b="1" smtClean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688072"/>
            <a:ext cx="6248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00"/>
          </a:p>
          <a:p>
            <a:r>
              <a:rPr lang="en-US" sz="2800" b="1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</a:t>
            </a:r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chú lợn con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vẻ vè ve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Vè bốn chú lợn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Nhởn nhơ nô giỡn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Ăn ngủ vô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tư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Hẳn họ nhà “Trư”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Là to tròn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vè nghe kể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Bốn chú lợn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con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vi-VN" sz="2800" b="1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5240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" name="Rectangle 4"/>
          <p:cNvSpPr/>
          <p:nvPr/>
        </p:nvSpPr>
        <p:spPr>
          <a:xfrm>
            <a:off x="1257888" y="111456"/>
            <a:ext cx="8686800" cy="7575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endParaRPr lang="en-US" sz="3600" b="1" smtClean="0">
              <a:solidFill>
                <a:srgbClr val="FF0000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rgbClr val="FF0000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Bốn </a:t>
            </a: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chú </a:t>
            </a:r>
            <a:r>
              <a:rPr lang="en-US" sz="3600" b="1" smtClean="0">
                <a:solidFill>
                  <a:srgbClr val="FF0000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lợn</a:t>
            </a: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con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vẻ vè ve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Vè </a:t>
            </a:r>
            <a:r>
              <a:rPr lang="en-US" sz="3600" b="1" smtClean="0">
                <a:solidFill>
                  <a:srgbClr val="FF0000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</a:t>
            </a: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chú </a:t>
            </a:r>
            <a:r>
              <a:rPr lang="en-US" sz="3600" b="1" smtClean="0">
                <a:solidFill>
                  <a:srgbClr val="FF0000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lợn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Nh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ởn</a:t>
            </a: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nhơ nô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giỡn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Ăn ngủ vô tư.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Hẳn họ nhà “Trư”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Là to tr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òn</a:t>
            </a: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thế.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vè nghe kể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</a:t>
            </a: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chú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lợn con</a:t>
            </a: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.</a:t>
            </a:r>
            <a:endParaRPr lang="en-US" sz="3600" b="1" smtClean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76200"/>
            <a:ext cx="2286001" cy="81783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5257800" y="13716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956679" y="19812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625988" y="2892187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600700" y="34290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48400" y="41148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668939" y="48006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722961" y="54102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397388" y="62484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53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3309257" cy="1139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1143000"/>
            <a:ext cx="7620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Rừng xanh vui nhộn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0" name="Picture 2" descr="C:\Users\Admin\Desktop\2020-2021\TV1.1 bai 31-40 (FB Chip Fangora) ẢNH\TV 32 - 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55065" r="9667" b="7532"/>
          <a:stretch/>
        </p:blipFill>
        <p:spPr bwMode="auto">
          <a:xfrm>
            <a:off x="609600" y="1828800"/>
            <a:ext cx="7924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on    ôn   ơn   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giòn  </a:t>
            </a: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ngon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9157" y="219199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ốn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hộn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1158" y="2115903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gợn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ớn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9543" y="366927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ơn ca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864" y="375127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ón lá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3759338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on chồn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7809" y="1752600"/>
            <a:ext cx="2054791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con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7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08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688072"/>
            <a:ext cx="6248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00"/>
          </a:p>
          <a:p>
            <a:r>
              <a:rPr lang="en-US" sz="2800" b="1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</a:t>
            </a:r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chú lợn con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vẻ vè ve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Vè bốn chú lợn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Nhởn nhơ nô giỡn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Ăn ngủ vô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tư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Hẳn họ nhà “Trư”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Là to tròn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vè nghe kể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Bốn chú lợn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con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vi-VN" sz="2800" b="1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92088" y="1601788"/>
            <a:ext cx="855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5603" name="Text Box 46"/>
          <p:cNvSpPr txBox="1">
            <a:spLocks noChangeArrowheads="1"/>
          </p:cNvSpPr>
          <p:nvPr/>
        </p:nvSpPr>
        <p:spPr bwMode="auto">
          <a:xfrm>
            <a:off x="3038475" y="5581650"/>
            <a:ext cx="731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0">
              <a:solidFill>
                <a:srgbClr val="FF3300"/>
              </a:solidFill>
              <a:latin typeface="VNI-Vari" pitchFamily="2" charset="0"/>
            </a:endParaRPr>
          </a:p>
        </p:txBody>
      </p:sp>
      <p:sp>
        <p:nvSpPr>
          <p:cNvPr id="284778" name="WordArt 106"/>
          <p:cNvSpPr>
            <a:spLocks noChangeArrowheads="1" noChangeShapeType="1" noTextEdit="1"/>
          </p:cNvSpPr>
          <p:nvPr/>
        </p:nvSpPr>
        <p:spPr bwMode="auto">
          <a:xfrm>
            <a:off x="2581275" y="990600"/>
            <a:ext cx="4125913" cy="134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5605" name="Picture 109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57238"/>
            <a:ext cx="20145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2" name="WordArt 110" descr="Horizontal brick"/>
          <p:cNvSpPr>
            <a:spLocks noChangeArrowheads="1" noChangeShapeType="1" noTextEdit="1"/>
          </p:cNvSpPr>
          <p:nvPr/>
        </p:nvSpPr>
        <p:spPr bwMode="auto">
          <a:xfrm>
            <a:off x="2660650" y="2713038"/>
            <a:ext cx="3657600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THỎ CON </a:t>
            </a:r>
            <a:r>
              <a:rPr lang="en-US" sz="3600" i="1" kern="10" dirty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TÌM </a:t>
            </a:r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MẸ!</a:t>
            </a:r>
            <a:endParaRPr lang="en-US" sz="3600" i="1" kern="10" dirty="0">
              <a:ln w="9525" cap="sq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Times"/>
            </a:endParaRPr>
          </a:p>
        </p:txBody>
      </p:sp>
      <p:pic>
        <p:nvPicPr>
          <p:cNvPr id="284783" name="Picture 111" descr="Bunn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2623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7" name="Picture 115" descr="bunny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1751013" y="49196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8" name="Picture 116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3053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9" name="WordArt 117"/>
          <p:cNvSpPr>
            <a:spLocks noChangeArrowheads="1" noChangeShapeType="1" noTextEdit="1"/>
          </p:cNvSpPr>
          <p:nvPr/>
        </p:nvSpPr>
        <p:spPr bwMode="auto">
          <a:xfrm>
            <a:off x="2755900" y="1763713"/>
            <a:ext cx="36957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84790" name="Text Box 118"/>
          <p:cNvSpPr txBox="1">
            <a:spLocks noChangeArrowheads="1"/>
          </p:cNvSpPr>
          <p:nvPr/>
        </p:nvSpPr>
        <p:spPr bwMode="auto">
          <a:xfrm>
            <a:off x="6604000" y="3886200"/>
            <a:ext cx="2076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altLang="en-US" sz="8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4791" name="Text Box 119"/>
          <p:cNvSpPr txBox="1">
            <a:spLocks noChangeArrowheads="1"/>
          </p:cNvSpPr>
          <p:nvPr/>
        </p:nvSpPr>
        <p:spPr bwMode="auto">
          <a:xfrm>
            <a:off x="1841500" y="5854700"/>
            <a:ext cx="2501900" cy="584775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ròn vo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5613" name="Group 120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5614" name="Picture 12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2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2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2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5348 -2.96296E-6 C 0.36702 -2.96296E-6 0.50695 -0.00833 0.50695 -0.01481 L 0.50695 -0.02963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4722 7.40741E-7 C 0.35799 7.40741E-7 0.49445 -0.00208 0.49445 -0.0037 L 0.49445 -0.00741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90" grpId="0"/>
      <p:bldP spid="284791" grpId="0" animBg="1"/>
      <p:bldP spid="28479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76788"/>
            <a:ext cx="1447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Bunny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3386138"/>
            <a:ext cx="952500" cy="952500"/>
          </a:xfrm>
          <a:noFill/>
        </p:spPr>
      </p:pic>
      <p:pic>
        <p:nvPicPr>
          <p:cNvPr id="460806" name="Picture 6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H="1" flipV="1">
            <a:off x="3090611" y="4590256"/>
            <a:ext cx="128867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17800"/>
            <a:ext cx="1104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2179638"/>
            <a:ext cx="1231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67288"/>
            <a:ext cx="1651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308100"/>
            <a:ext cx="1795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6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02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8" name="Picture 18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3323987" y="2273188"/>
            <a:ext cx="14128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9" name="Picture 19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658170" y="1997765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0" name="Picture 2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507" y="354025"/>
            <a:ext cx="876684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1" name="Picture 21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462088"/>
            <a:ext cx="1371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2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9530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3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003800"/>
            <a:ext cx="15335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5" descr="Dashed vertical"/>
          <p:cNvSpPr txBox="1">
            <a:spLocks noChangeArrowheads="1"/>
          </p:cNvSpPr>
          <p:nvPr/>
        </p:nvSpPr>
        <p:spPr bwMode="auto">
          <a:xfrm>
            <a:off x="7683500" y="3594100"/>
            <a:ext cx="1308100" cy="1044575"/>
          </a:xfrm>
          <a:prstGeom prst="rect">
            <a:avLst/>
          </a:prstGeom>
          <a:pattFill prst="dashVert">
            <a:fgClr>
              <a:srgbClr val="008000"/>
            </a:fgClr>
            <a:bgClr>
              <a:schemeClr val="bg1"/>
            </a:bgClr>
          </a:pattFill>
          <a:ln w="38100" cap="sq">
            <a:pattFill prst="dkDnDiag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ôn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642" name="Text Box 26" descr="Light downward diagonal"/>
          <p:cNvSpPr txBox="1">
            <a:spLocks noChangeArrowheads="1"/>
          </p:cNvSpPr>
          <p:nvPr/>
        </p:nvSpPr>
        <p:spPr bwMode="auto">
          <a:xfrm>
            <a:off x="3064736" y="939800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7" name="Text Box 27" descr="Solid diamond"/>
          <p:cNvSpPr txBox="1">
            <a:spLocks noChangeArrowheads="1"/>
          </p:cNvSpPr>
          <p:nvPr/>
        </p:nvSpPr>
        <p:spPr bwMode="auto">
          <a:xfrm>
            <a:off x="537318" y="2810599"/>
            <a:ext cx="1828800" cy="592138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cỏ non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8" name="Text Box 28" descr="Large checker board"/>
          <p:cNvSpPr txBox="1">
            <a:spLocks noChangeArrowheads="1"/>
          </p:cNvSpPr>
          <p:nvPr/>
        </p:nvSpPr>
        <p:spPr bwMode="auto">
          <a:xfrm>
            <a:off x="3187700" y="3457287"/>
            <a:ext cx="2082800" cy="584775"/>
          </a:xfrm>
          <a:prstGeom prst="rect">
            <a:avLst/>
          </a:prstGeom>
          <a:pattFill prst="lg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ố bốn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9" name="Text Box 29" descr="Small checker board"/>
          <p:cNvSpPr txBox="1">
            <a:spLocks noChangeArrowheads="1"/>
          </p:cNvSpPr>
          <p:nvPr/>
        </p:nvSpPr>
        <p:spPr bwMode="auto">
          <a:xfrm>
            <a:off x="6858000" y="2455087"/>
            <a:ext cx="2044700" cy="584775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rí khôn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0" name="Text Box 30" descr="Large confetti"/>
          <p:cNvSpPr txBox="1">
            <a:spLocks noChangeArrowheads="1"/>
          </p:cNvSpPr>
          <p:nvPr/>
        </p:nvSpPr>
        <p:spPr bwMode="auto">
          <a:xfrm>
            <a:off x="2136254" y="5855181"/>
            <a:ext cx="2092846" cy="584775"/>
          </a:xfrm>
          <a:prstGeom prst="rect">
            <a:avLst/>
          </a:prstGeom>
          <a:pattFill prst="lgConfetti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ơn mởn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2" name="Text Box 32" descr="Plaid"/>
          <p:cNvSpPr txBox="1">
            <a:spLocks noChangeArrowheads="1"/>
          </p:cNvSpPr>
          <p:nvPr/>
        </p:nvSpPr>
        <p:spPr bwMode="auto">
          <a:xfrm>
            <a:off x="4787900" y="5753100"/>
            <a:ext cx="2006600" cy="584775"/>
          </a:xfrm>
          <a:prstGeom prst="rect">
            <a:avLst/>
          </a:prstGeom>
          <a:pattFill prst="plai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 đơn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6649" name="Picture 33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30">
            <a:off x="723900" y="10160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4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2197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35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67">
            <a:off x="6997700" y="2159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3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89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3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133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8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0" name="Picture 4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4151313" y="4772025"/>
            <a:ext cx="1503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6657" name="Picture 4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4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44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0" name="Picture 45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26" descr="Light downward diagonal"/>
          <p:cNvSpPr txBox="1">
            <a:spLocks noChangeArrowheads="1"/>
          </p:cNvSpPr>
          <p:nvPr/>
        </p:nvSpPr>
        <p:spPr bwMode="auto">
          <a:xfrm>
            <a:off x="406400" y="4605637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89 -0.00648 L -0.3625 -0.006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-0.07454 L -0.40347 -0.08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6336 -3.7037E-6 C 0.09166 -3.7037E-6 0.12691 -0.02824 0.12691 -0.05069 L 0.12691 -0.1009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50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653 4.44444E-6 C 0.06736 4.44444E-6 0.09306 -0.04098 0.09306 -0.07408 L 0.09306 -0.14815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60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629 L 0.0823 -0.01019 C 0.09983 -0.02338 0.12587 -0.02755 0.15278 -0.02755 C 0.18386 -0.02755 0.20869 -0.02338 0.22605 -0.01019 L 0.30973 0.04629 " pathEditMode="relative" rAng="0" ptsTypes="FffFF">
                                      <p:cBhvr>
                                        <p:cTn id="40" dur="2000" fill="hold"/>
                                        <p:tgtEl>
                                          <p:spTgt spid="460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37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07465 -0.04005 C 0.09062 -0.04907 0.11388 -0.05347 0.13854 -0.05347 C 0.16649 -0.05347 0.18888 -0.04907 0.20451 -0.04005 L 0.2802 -3.7037E-7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3577 -4.44444E-6 C 0.19636 -4.44444E-6 0.27153 -0.02569 0.27153 -0.04629 L 0.27153 -0.09259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463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875 -1.11111E-6 C 0.27153 -1.11111E-6 0.375 -0.02569 0.375 -0.0463 L 0.375 -0.09259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01754 -3.7037E-6 C -0.02535 -3.7037E-6 -0.03473 -0.03634 -0.03473 -0.06574 L -0.03473 -0.13148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657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7413 -2.96296E-6 C -0.10746 -2.96296E-6 -0.14826 -0.02592 -0.14826 -0.04629 L -0.14826 -0.09213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7" grpId="0" animBg="1"/>
      <p:bldP spid="460827" grpId="1" animBg="1"/>
      <p:bldP spid="460828" grpId="0" animBg="1"/>
      <p:bldP spid="460828" grpId="1" animBg="1"/>
      <p:bldP spid="460829" grpId="0" animBg="1"/>
      <p:bldP spid="460829" grpId="1" animBg="1"/>
      <p:bldP spid="460830" grpId="0" animBg="1"/>
      <p:bldP spid="460830" grpId="1" animBg="1"/>
      <p:bldP spid="460832" grpId="0" animBg="1"/>
      <p:bldP spid="46083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2" name="Rounded Rectangle 1"/>
          <p:cNvSpPr/>
          <p:nvPr/>
        </p:nvSpPr>
        <p:spPr>
          <a:xfrm>
            <a:off x="533400" y="1447800"/>
            <a:ext cx="80772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7596" y="1566609"/>
            <a:ext cx="3777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4800" kern="0" smtClean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800" kern="0" smtClean="0">
                <a:latin typeface="Arial-SGK-TV" pitchFamily="2" charset="0"/>
                <a:cs typeface="Arial-SGK-TV" pitchFamily="2" charset="0"/>
              </a:rPr>
              <a:t>n, </a:t>
            </a:r>
            <a:r>
              <a:rPr lang="vi-VN" sz="4800" kern="0"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4800" kern="0" smtClean="0">
                <a:latin typeface="Arial-SGK-TV" pitchFamily="2" charset="0"/>
                <a:cs typeface="Arial-SGK-TV" pitchFamily="2" charset="0"/>
              </a:rPr>
              <a:t>n, </a:t>
            </a:r>
            <a:r>
              <a:rPr lang="vi-VN" sz="4800" kern="0" smtClean="0"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800" kern="0" smtClean="0">
                <a:latin typeface="Arial-SGK-TV" pitchFamily="2" charset="0"/>
                <a:cs typeface="Arial-SGK-TV" pitchFamily="2" charset="0"/>
              </a:rPr>
              <a:t>n, </a:t>
            </a:r>
            <a:endParaRPr lang="en-US" sz="4800" kern="0" dirty="0" smtClea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736" y="2527261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48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bận</a:t>
            </a:r>
            <a:r>
              <a:rPr lang="en-US" sz="48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8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48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8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bản</a:t>
            </a:r>
            <a:r>
              <a:rPr lang="en-US" sz="48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8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lặn</a:t>
            </a:r>
            <a:r>
              <a:rPr lang="en-US" sz="48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8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gắ</a:t>
            </a:r>
            <a:r>
              <a:rPr lang="en-US" sz="48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064" y="3465401"/>
            <a:ext cx="8832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8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khăn rằn</a:t>
            </a:r>
            <a:r>
              <a:rPr lang="en-US" sz="48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8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quả mận</a:t>
            </a:r>
            <a:r>
              <a:rPr lang="en-US" sz="48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8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bạn thân</a:t>
            </a:r>
            <a:endParaRPr lang="en-US" sz="48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752600"/>
            <a:ext cx="9448800" cy="232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Đàn gà cứ tha thẩn 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gần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chân mẹ. Đã có mẹ che chắn, cả đàn chả sợ gì lũ quạ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dữ.</a:t>
            </a:r>
            <a:endParaRPr lang="en-US" sz="44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5410198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Sơn ca véo von: Mẹ ơi, con đã lớn khôn.</a:t>
            </a:r>
            <a:endParaRPr lang="en-US" sz="3200" b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676400" y="5485706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497568" y="5410198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724400" y="5439484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2" y="5410493"/>
            <a:ext cx="8534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ca véo von: 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Mẹ ơi, c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 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đã l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ớn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kh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b="1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9" name="Picture 18" descr="C:\Users\Admin\Desktop\2020-2021\TV1.1 bai 31-40 (FB Chip Fangora) ẢNH\TV 32 - 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43" b="65631"/>
          <a:stretch/>
        </p:blipFill>
        <p:spPr bwMode="auto">
          <a:xfrm>
            <a:off x="0" y="1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1" y="-76200"/>
            <a:ext cx="6324599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574323" y="5410198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169269" y="5439483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924800" y="5513633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2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0341" y="-30794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786" y="-63304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16880" y="-63304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70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vi-VN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vi-VN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vi-VN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7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1111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65927" y="3595352"/>
            <a:ext cx="6795116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giòn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bốn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7800" y="4800600"/>
            <a:ext cx="6324600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nhộn   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gợn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lớn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8833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:\Users\Admin\Desktop\BÀI 32- TUAN 7- TV\ảnh bài 32\nón lá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2" y="457200"/>
            <a:ext cx="8534400" cy="45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400139" y="5181600"/>
            <a:ext cx="411512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nón lá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5181600"/>
            <a:ext cx="3886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ón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lá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:\Users\Admin\Desktop\BÀI 32- TUAN 7- TV\ảnh bài 32\con chồ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7" y="830873"/>
            <a:ext cx="443878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ÀI 32- TUAN 7- TV\ảnh bài 32\mặt con chồ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95" y="819150"/>
            <a:ext cx="448568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95884" y="5161359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 chồn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95884" y="5161359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chồn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2042</TotalTime>
  <Words>481</Words>
  <Application>Microsoft Office PowerPoint</Application>
  <PresentationFormat>Trình chiếu Trên màn hình (4:3)</PresentationFormat>
  <Paragraphs>131</Paragraphs>
  <Slides>32</Slides>
  <Notes>1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45" baseType="lpstr">
      <vt:lpstr>.VnCooperH</vt:lpstr>
      <vt:lpstr>Arial</vt:lpstr>
      <vt:lpstr>Arial-SGK-TV</vt:lpstr>
      <vt:lpstr>Ariston</vt:lpstr>
      <vt:lpstr>Calibri</vt:lpstr>
      <vt:lpstr>Century Gothic</vt:lpstr>
      <vt:lpstr>Times New Roman</vt:lpstr>
      <vt:lpstr>VnBangkok</vt:lpstr>
      <vt:lpstr>VNbritannic</vt:lpstr>
      <vt:lpstr>VNI-Times</vt:lpstr>
      <vt:lpstr>VNI-Vari</vt:lpstr>
      <vt:lpstr>Wingdings 2</vt:lpstr>
      <vt:lpstr>Austin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PC</cp:lastModifiedBy>
  <cp:revision>292</cp:revision>
  <dcterms:created xsi:type="dcterms:W3CDTF">2015-08-18T18:26:56Z</dcterms:created>
  <dcterms:modified xsi:type="dcterms:W3CDTF">2022-10-25T02:05:34Z</dcterms:modified>
</cp:coreProperties>
</file>