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33"/>
  </p:notesMasterIdLst>
  <p:sldIdLst>
    <p:sldId id="285" r:id="rId4"/>
    <p:sldId id="283" r:id="rId5"/>
    <p:sldId id="259" r:id="rId6"/>
    <p:sldId id="260" r:id="rId7"/>
    <p:sldId id="288" r:id="rId8"/>
    <p:sldId id="289" r:id="rId9"/>
    <p:sldId id="2642" r:id="rId10"/>
    <p:sldId id="2643" r:id="rId11"/>
    <p:sldId id="268" r:id="rId12"/>
    <p:sldId id="292" r:id="rId13"/>
    <p:sldId id="258" r:id="rId14"/>
    <p:sldId id="293" r:id="rId15"/>
    <p:sldId id="265" r:id="rId16"/>
    <p:sldId id="266" r:id="rId17"/>
    <p:sldId id="286" r:id="rId18"/>
    <p:sldId id="267" r:id="rId19"/>
    <p:sldId id="264" r:id="rId20"/>
    <p:sldId id="269" r:id="rId21"/>
    <p:sldId id="270" r:id="rId22"/>
    <p:sldId id="2640" r:id="rId23"/>
    <p:sldId id="287" r:id="rId24"/>
    <p:sldId id="277" r:id="rId25"/>
    <p:sldId id="271" r:id="rId26"/>
    <p:sldId id="272" r:id="rId27"/>
    <p:sldId id="273" r:id="rId28"/>
    <p:sldId id="276" r:id="rId29"/>
    <p:sldId id="2641" r:id="rId30"/>
    <p:sldId id="2639" r:id="rId31"/>
    <p:sldId id="50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058302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41219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25787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5885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77663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02427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87724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771704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413587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57104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79107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944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9182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5298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2.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815397C-A53B-44F0-8818-253C69F51F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4092080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3.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35.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1.png"/><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43.emf"/><Relationship Id="rId5" Type="http://schemas.openxmlformats.org/officeDocument/2006/relationships/image" Target="../media/image30.png"/><Relationship Id="rId10"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9.emf"/><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1.wdp"/><Relationship Id="rId1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image" Target="../media/image57.png"/><Relationship Id="rId17"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58.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56.png"/><Relationship Id="rId15" Type="http://schemas.microsoft.com/office/2007/relationships/hdphoto" Target="../media/hdphoto9.wdp"/><Relationship Id="rId10" Type="http://schemas.openxmlformats.org/officeDocument/2006/relationships/image" Target="../media/image53.png"/><Relationship Id="rId4" Type="http://schemas.openxmlformats.org/officeDocument/2006/relationships/image" Target="../media/image51.png"/><Relationship Id="rId9" Type="http://schemas.microsoft.com/office/2007/relationships/hdphoto" Target="../media/hdphoto10.wdp"/><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3.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microsoft.com/office/2007/relationships/hdphoto" Target="../media/hdphoto14.wdp"/><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pic>
        <p:nvPicPr>
          <p:cNvPr id="4" name="Picture 3">
            <a:extLst>
              <a:ext uri="{FF2B5EF4-FFF2-40B4-BE49-F238E27FC236}">
                <a16:creationId xmlns:a16="http://schemas.microsoft.com/office/drawing/2014/main" id="{586B0275-6E17-488F-A36E-FCC175B74669}"/>
              </a:ext>
            </a:extLst>
          </p:cNvPr>
          <p:cNvPicPr>
            <a:picLocks noChangeAspect="1"/>
          </p:cNvPicPr>
          <p:nvPr/>
        </p:nvPicPr>
        <p:blipFill>
          <a:blip r:embed="rId6"/>
          <a:stretch>
            <a:fillRect/>
          </a:stretch>
        </p:blipFill>
        <p:spPr>
          <a:xfrm>
            <a:off x="353758" y="2200486"/>
            <a:ext cx="7785267" cy="2523963"/>
          </a:xfrm>
          <a:prstGeom prst="rect">
            <a:avLst/>
          </a:prstGeom>
        </p:spPr>
      </p:pic>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1958728" y="1044050"/>
            <a:ext cx="8781494" cy="4651979"/>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525552" y="1518138"/>
              <a:ext cx="402581" cy="454542"/>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561439" y="2289068"/>
              <a:ext cx="414494" cy="515069"/>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0887" y="2892900"/>
              <a:ext cx="416553" cy="63474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914212" y="1104293"/>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
        <p:nvSpPr>
          <p:cNvPr id="23" name="TextBox 22">
            <a:extLst>
              <a:ext uri="{FF2B5EF4-FFF2-40B4-BE49-F238E27FC236}">
                <a16:creationId xmlns:a16="http://schemas.microsoft.com/office/drawing/2014/main" id="{04592499-4EF0-4122-8C5D-8A8C411FED03}"/>
              </a:ext>
            </a:extLst>
          </p:cNvPr>
          <p:cNvSpPr txBox="1"/>
          <p:nvPr/>
        </p:nvSpPr>
        <p:spPr>
          <a:xfrm>
            <a:off x="3342767" y="4641470"/>
            <a:ext cx="7422770" cy="954107"/>
          </a:xfrm>
          <a:prstGeom prst="rect">
            <a:avLst/>
          </a:prstGeom>
          <a:noFill/>
        </p:spPr>
        <p:txBody>
          <a:bodyPr wrap="square" rtlCol="0">
            <a:spAutoFit/>
          </a:bodyPr>
          <a:lstStyle/>
          <a:p>
            <a:pPr lvl="0">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em, vì sao bạn nhỏ thấy vui thích trong kì nghỉ hè ở quê?</a:t>
            </a:r>
          </a:p>
        </p:txBody>
      </p:sp>
      <p:grpSp>
        <p:nvGrpSpPr>
          <p:cNvPr id="25" name="Group 24">
            <a:extLst>
              <a:ext uri="{FF2B5EF4-FFF2-40B4-BE49-F238E27FC236}">
                <a16:creationId xmlns:a16="http://schemas.microsoft.com/office/drawing/2014/main" id="{E39F6159-B713-429C-9613-F7691B74A618}"/>
              </a:ext>
            </a:extLst>
          </p:cNvPr>
          <p:cNvGrpSpPr/>
          <p:nvPr/>
        </p:nvGrpSpPr>
        <p:grpSpPr>
          <a:xfrm>
            <a:off x="2379923" y="4469360"/>
            <a:ext cx="803492" cy="772156"/>
            <a:chOff x="2254348" y="2498439"/>
            <a:chExt cx="803492" cy="772156"/>
          </a:xfrm>
        </p:grpSpPr>
        <p:pic>
          <p:nvPicPr>
            <p:cNvPr id="26" name="图片 12">
              <a:extLst>
                <a:ext uri="{FF2B5EF4-FFF2-40B4-BE49-F238E27FC236}">
                  <a16:creationId xmlns:a16="http://schemas.microsoft.com/office/drawing/2014/main" id="{77AFDD9E-E803-4426-AB0D-43D6B17C38F8}"/>
                </a:ext>
              </a:extLst>
            </p:cNvPr>
            <p:cNvPicPr>
              <a:picLocks noChangeAspect="1"/>
            </p:cNvPicPr>
            <p:nvPr/>
          </p:nvPicPr>
          <p:blipFill>
            <a:blip r:embed="rId11"/>
            <a:stretch>
              <a:fillRect/>
            </a:stretch>
          </p:blipFill>
          <p:spPr>
            <a:xfrm>
              <a:off x="2390617" y="2498439"/>
              <a:ext cx="667223" cy="698995"/>
            </a:xfrm>
            <a:prstGeom prst="rect">
              <a:avLst/>
            </a:prstGeom>
          </p:spPr>
        </p:pic>
        <p:pic>
          <p:nvPicPr>
            <p:cNvPr id="27" name="Picture 26">
              <a:extLst>
                <a:ext uri="{FF2B5EF4-FFF2-40B4-BE49-F238E27FC236}">
                  <a16:creationId xmlns:a16="http://schemas.microsoft.com/office/drawing/2014/main" id="{0576D1A1-BF91-4088-B7CA-29BF2686BF1D}"/>
                </a:ext>
              </a:extLst>
            </p:cNvPr>
            <p:cNvPicPr>
              <a:picLocks noChangeAspect="1"/>
            </p:cNvPicPr>
            <p:nvPr/>
          </p:nvPicPr>
          <p:blipFill>
            <a:blip r:embed="rId12"/>
            <a:stretch>
              <a:fillRect/>
            </a:stretch>
          </p:blipFill>
          <p:spPr>
            <a:xfrm>
              <a:off x="2254348" y="2747374"/>
              <a:ext cx="437122" cy="523221"/>
            </a:xfrm>
            <a:prstGeom prst="rect">
              <a:avLst/>
            </a:prstGeom>
          </p:spPr>
        </p:pic>
      </p:gr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par>
                                <p:cTn id="18" presetID="22" presetClass="entr" presetSubtype="4" fill="hold" grpId="0" nodeType="withEffect">
                                  <p:stCondLst>
                                    <p:cond delay="20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nodeType="withEffect">
                                  <p:stCondLst>
                                    <p:cond delay="20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par>
                          <p:cTn id="24" fill="hold">
                            <p:stCondLst>
                              <p:cond delay="3200"/>
                            </p:stCondLst>
                            <p:childTnLst>
                              <p:par>
                                <p:cTn id="25" presetID="10" presetClass="exit" presetSubtype="0" fill="hold" nodeType="after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par>
                          <p:cTn id="28" fill="hold">
                            <p:stCondLst>
                              <p:cond delay="3700"/>
                            </p:stCondLst>
                            <p:childTnLst>
                              <p:par>
                                <p:cTn id="29" presetID="26" presetClass="emph" presetSubtype="0" repeatCount="indefinite" fill="hold" nodeType="afterEffect">
                                  <p:stCondLst>
                                    <p:cond delay="0"/>
                                  </p:stCondLst>
                                  <p:childTnLst>
                                    <p:animEffect transition="out" filter="fade">
                                      <p:cBhvr>
                                        <p:cTn id="30" dur="500" tmFilter="0, 0; .2, .5; .8, .5; 1, 0"/>
                                        <p:tgtEl>
                                          <p:spTgt spid="22"/>
                                        </p:tgtEl>
                                      </p:cBhvr>
                                    </p:animEffect>
                                    <p:animScale>
                                      <p:cBhvr>
                                        <p:cTn id="31" dur="250" autoRev="1" fill="hold"/>
                                        <p:tgtEl>
                                          <p:spTgt spid="22"/>
                                        </p:tgtEl>
                                      </p:cBhvr>
                                      <p:by x="105000" y="105000"/>
                                    </p:animScale>
                                  </p:childTnLst>
                                </p:cTn>
                              </p:par>
                            </p:childTnLst>
                          </p:cTn>
                        </p:par>
                        <p:par>
                          <p:cTn id="32" fill="hold">
                            <p:stCondLst>
                              <p:cond delay="4200"/>
                            </p:stCondLst>
                            <p:childTnLst>
                              <p:par>
                                <p:cTn id="33" presetID="26" presetClass="emph" presetSubtype="0" repeatCount="indefinite" fill="hold" nodeType="after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par>
                          <p:cTn id="36" fill="hold">
                            <p:stCondLst>
                              <p:cond delay="4700"/>
                            </p:stCondLst>
                            <p:childTnLst>
                              <p:par>
                                <p:cTn id="37" presetID="26" presetClass="emph" presetSubtype="0" repeatCount="indefinite" fill="hold" nodeType="afterEffect">
                                  <p:stCondLst>
                                    <p:cond delay="0"/>
                                  </p:stCondLst>
                                  <p:childTnLst>
                                    <p:animEffect transition="out" filter="fade">
                                      <p:cBhvr>
                                        <p:cTn id="38" dur="500" tmFilter="0, 0; .2, .5; .8, .5; 1, 0"/>
                                        <p:tgtEl>
                                          <p:spTgt spid="15"/>
                                        </p:tgtEl>
                                      </p:cBhvr>
                                    </p:animEffect>
                                    <p:animScale>
                                      <p:cBhvr>
                                        <p:cTn id="39" dur="250" autoRev="1" fill="hold"/>
                                        <p:tgtEl>
                                          <p:spTgt spid="15"/>
                                        </p:tgtEl>
                                      </p:cBhvr>
                                      <p:by x="105000" y="105000"/>
                                    </p:animScale>
                                  </p:childTnLst>
                                </p:cTn>
                              </p:par>
                            </p:childTnLst>
                          </p:cTn>
                        </p:par>
                        <p:par>
                          <p:cTn id="40" fill="hold">
                            <p:stCondLst>
                              <p:cond delay="5200"/>
                            </p:stCondLst>
                            <p:childTnLst>
                              <p:par>
                                <p:cTn id="41" presetID="26" presetClass="emph" presetSubtype="0" repeatCount="indefinite" fill="hold" nodeType="after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700"/>
                            </p:stCondLst>
                            <p:childTnLst>
                              <p:par>
                                <p:cTn id="45" presetID="26" presetClass="emph" presetSubtype="0" repeatCount="indefinite" fill="hold" nodeType="afterEffect">
                                  <p:stCondLst>
                                    <p:cond delay="0"/>
                                  </p:stCondLst>
                                  <p:childTnLst>
                                    <p:animEffect transition="out" filter="fade">
                                      <p:cBhvr>
                                        <p:cTn id="46" dur="500" tmFilter="0, 0; .2, .5; .8, .5; 1, 0"/>
                                        <p:tgtEl>
                                          <p:spTgt spid="16"/>
                                        </p:tgtEl>
                                      </p:cBhvr>
                                    </p:animEffect>
                                    <p:animScale>
                                      <p:cBhvr>
                                        <p:cTn id="47" dur="250" autoRev="1" fill="hold"/>
                                        <p:tgtEl>
                                          <p:spTgt spid="16"/>
                                        </p:tgtEl>
                                      </p:cBhvr>
                                      <p:by x="105000" y="105000"/>
                                    </p:animScale>
                                  </p:childTnLst>
                                </p:cTn>
                              </p:par>
                            </p:childTnLst>
                          </p:cTn>
                        </p:par>
                        <p:par>
                          <p:cTn id="48" fill="hold">
                            <p:stCondLst>
                              <p:cond delay="6200"/>
                            </p:stCondLst>
                            <p:childTnLst>
                              <p:par>
                                <p:cTn id="49" presetID="26" presetClass="emph" presetSubtype="0" repeatCount="indefinite" fill="hold" nodeType="after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par>
                          <p:cTn id="52" fill="hold">
                            <p:stCondLst>
                              <p:cond delay="6700"/>
                            </p:stCondLst>
                            <p:childTnLst>
                              <p:par>
                                <p:cTn id="53" presetID="26" presetClass="emph" presetSubtype="0" repeatCount="indefinite" fill="hold" nodeType="afterEffect">
                                  <p:stCondLst>
                                    <p:cond delay="0"/>
                                  </p:stCondLst>
                                  <p:childTnLst>
                                    <p:animEffect transition="out" filter="fade">
                                      <p:cBhvr>
                                        <p:cTn id="54" dur="500" tmFilter="0, 0; .2, .5; .8, .5; 1, 0"/>
                                        <p:tgtEl>
                                          <p:spTgt spid="17"/>
                                        </p:tgtEl>
                                      </p:cBhvr>
                                    </p:animEffect>
                                    <p:animScale>
                                      <p:cBhvr>
                                        <p:cTn id="55" dur="250" autoRev="1" fill="hold"/>
                                        <p:tgtEl>
                                          <p:spTgt spid="17"/>
                                        </p:tgtEl>
                                      </p:cBhvr>
                                      <p:by x="105000" y="105000"/>
                                    </p:animScale>
                                  </p:childTnLst>
                                </p:cTn>
                              </p:par>
                            </p:childTnLst>
                          </p:cTn>
                        </p:par>
                        <p:par>
                          <p:cTn id="56" fill="hold">
                            <p:stCondLst>
                              <p:cond delay="7200"/>
                            </p:stCondLst>
                            <p:childTnLst>
                              <p:par>
                                <p:cTn id="57" presetID="26" presetClass="emph" presetSubtype="0" repeatCount="indefinite" fill="hold" nodeType="afterEffect">
                                  <p:stCondLst>
                                    <p:cond delay="0"/>
                                  </p:stCondLst>
                                  <p:childTnLst>
                                    <p:animEffect transition="out" filter="fade">
                                      <p:cBhvr>
                                        <p:cTn id="58" dur="500" tmFilter="0, 0; .2, .5; .8, .5; 1, 0"/>
                                        <p:tgtEl>
                                          <p:spTgt spid="11"/>
                                        </p:tgtEl>
                                      </p:cBhvr>
                                    </p:animEffect>
                                    <p:animScale>
                                      <p:cBhvr>
                                        <p:cTn id="59" dur="250" autoRev="1" fill="hold"/>
                                        <p:tgtEl>
                                          <p:spTgt spid="11"/>
                                        </p:tgtEl>
                                      </p:cBhvr>
                                      <p:by x="105000" y="105000"/>
                                    </p:animScale>
                                  </p:childTnLst>
                                </p:cTn>
                              </p:par>
                            </p:childTnLst>
                          </p:cTn>
                        </p:par>
                        <p:par>
                          <p:cTn id="60" fill="hold">
                            <p:stCondLst>
                              <p:cond delay="7700"/>
                            </p:stCondLst>
                            <p:childTnLst>
                              <p:par>
                                <p:cTn id="61" presetID="26" presetClass="emph" presetSubtype="0" repeatCount="indefinite" fill="hold" nodeType="after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150707" y="3494231"/>
            <a:ext cx="7368456" cy="2062103"/>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294926"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Hỏi</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đáp</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việc</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đã</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cùng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thân</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kì</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nghỉ</a:t>
            </a:r>
            <a:endParaRPr kumimoji="0" lang="en-US" sz="3200" b="1" i="0" u="none" strike="noStrike" kern="1200" cap="none" spc="0" normalizeH="0" baseline="0" noProof="0" dirty="0">
              <a:ln>
                <a:noFill/>
              </a:ln>
              <a:solidFill>
                <a:srgbClr val="338C8E"/>
              </a:solidFill>
              <a:effectLst/>
              <a:uLnTx/>
              <a:uFillTx/>
              <a:latin typeface="Arial" panose="020B0604020202020204" pitchFamily="34" charset="0"/>
              <a:cs typeface="Arial" panose="020B0604020202020204" pitchFamily="34"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077218"/>
            <a:chOff x="2771478" y="602169"/>
            <a:chExt cx="6995568"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077218"/>
              <a:chOff x="2770094" y="1184124"/>
              <a:chExt cx="6858000"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179592" cy="2062103"/>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vui thích trong kì nghỉ hè ở quê vì bạn được về chơi với bà. Ở quê có vườn, có nhiều cây trái, được nghe bà kể chuyện, …</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942486" y="-15248"/>
            <a:ext cx="1088572" cy="1200329"/>
          </a:xfrm>
          <a:prstGeom prst="rect">
            <a:avLst/>
          </a:prstGeom>
          <a:noFill/>
        </p:spPr>
        <p:txBody>
          <a:bodyPr wrap="square" rtlCol="0">
            <a:spAutoFit/>
          </a:bodyPr>
          <a:lstStyle/>
          <a:p>
            <a:r>
              <a:rPr lang="en-US" sz="7200" b="1" dirty="0">
                <a:solidFill>
                  <a:srgbClr val="FF0000"/>
                </a:solidFill>
              </a:rPr>
              <a:t>4</a:t>
            </a:r>
          </a:p>
        </p:txBody>
      </p:sp>
    </p:spTree>
    <p:extLst>
      <p:ext uri="{BB962C8B-B14F-4D97-AF65-F5344CB8AC3E}">
        <p14:creationId xmlns:p14="http://schemas.microsoft.com/office/powerpoint/2010/main" val="30680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Nội</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dung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chính</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của</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bài</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thơ</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là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gì</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809461"/>
            <a:ext cx="6807750"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algn="just">
                <a:spcBef>
                  <a:spcPts val="0"/>
                </a:spcBef>
                <a:spcAft>
                  <a:spcPts val="0"/>
                </a:spcAft>
              </a:pPr>
              <a:r>
                <a:rPr lang="nl-NL" sz="3200" b="1" i="1" dirty="0">
                  <a:effectLst/>
                  <a:latin typeface="Arial-Rounded" panose="020B0500000000000000" pitchFamily="34" charset="0"/>
                  <a:ea typeface="Arial-Rounded" panose="020B0500000000000000" pitchFamily="34" charset="0"/>
                  <a:cs typeface="Arial-Rounded" panose="020B0500000000000000" pitchFamily="34" charset="0"/>
                </a:rPr>
                <a:t>Bài thơ thể hiện tình cảm, suy nghĩ của bạn nhỏ khi nghỉ hè được về quê thăm bà và cảm nhận được những tình cảm của bà dành cho con cháu.</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Arial" panose="020B0604020202020204" pitchFamily="34" charset="0"/>
                <a:cs typeface="Arial" panose="020B0604020202020204" pitchFamily="34" charset="0"/>
              </a:rPr>
              <a:t>Liên</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hệ</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bản</a:t>
            </a:r>
            <a:r>
              <a:rPr lang="en-US" b="1" dirty="0">
                <a:solidFill>
                  <a:srgbClr val="EC623C"/>
                </a:solidFill>
                <a:latin typeface="Arial" panose="020B0604020202020204" pitchFamily="34" charset="0"/>
                <a:cs typeface="Arial" panose="020B0604020202020204" pitchFamily="34"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1880171" y="1920208"/>
            <a:ext cx="9426737" cy="1803652"/>
            <a:chOff x="2468657" y="1920208"/>
            <a:chExt cx="8838251" cy="1803652"/>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1962365" y="2928949"/>
            <a:ext cx="8208578"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600" b="1" dirty="0" err="1">
                  <a:solidFill>
                    <a:srgbClr val="EF6856"/>
                  </a:solidFill>
                  <a:latin typeface="Calibri" panose="020F0502020204030204" pitchFamily="34" charset="0"/>
                  <a:cs typeface="Calibri" panose="020F0502020204030204" pitchFamily="34" charset="0"/>
                </a:rPr>
                <a:t>Quê</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em</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có</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gì</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thú</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vị</a:t>
              </a:r>
              <a:r>
                <a:rPr lang="en-US" sz="3600" b="1" dirty="0">
                  <a:solidFill>
                    <a:srgbClr val="EF6856"/>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6"/>
          <a:stretch>
            <a:fillRect/>
          </a:stretch>
        </p:blipFill>
        <p:spPr>
          <a:xfrm>
            <a:off x="2860066" y="1645336"/>
            <a:ext cx="7403791" cy="3079064"/>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33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a:t>
            </a:r>
            <a:r>
              <a:rPr kumimoji="0" 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GIẢNG NÀY.</a:t>
            </a:r>
            <a:endPar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608628" y="1435498"/>
            <a:ext cx="502413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Lắng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nghe</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đọc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mẫu</a:t>
            </a:r>
            <a:endParaRPr kumimoji="0" lang="en-US" sz="4000" b="1" i="0" u="none" strike="noStrike" kern="1200" cap="none" spc="0" normalizeH="0" baseline="0" noProof="0" dirty="0">
              <a:ln>
                <a:noFill/>
              </a:ln>
              <a:solidFill>
                <a:srgbClr val="338C8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chia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25" name="Picture 24" descr="A picture containing text, toy, vector graphics&#10;&#10;Description automatically generated">
            <a:extLst>
              <a:ext uri="{FF2B5EF4-FFF2-40B4-BE49-F238E27FC236}">
                <a16:creationId xmlns:a16="http://schemas.microsoft.com/office/drawing/2014/main" id="{6A03835F-DD0D-47F9-8B95-2B4050906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8" name="Group 27">
            <a:extLst>
              <a:ext uri="{FF2B5EF4-FFF2-40B4-BE49-F238E27FC236}">
                <a16:creationId xmlns:a16="http://schemas.microsoft.com/office/drawing/2014/main" id="{668DDE35-E87F-4A34-A646-201A700E6C1D}"/>
              </a:ext>
            </a:extLst>
          </p:cNvPr>
          <p:cNvGrpSpPr/>
          <p:nvPr/>
        </p:nvGrpSpPr>
        <p:grpSpPr>
          <a:xfrm>
            <a:off x="5702157" y="3078741"/>
            <a:ext cx="5106256" cy="1043679"/>
            <a:chOff x="6410789" y="819970"/>
            <a:chExt cx="4322439" cy="1121761"/>
          </a:xfrm>
        </p:grpSpPr>
        <p:pic>
          <p:nvPicPr>
            <p:cNvPr id="29" name="Picture 28">
              <a:extLst>
                <a:ext uri="{FF2B5EF4-FFF2-40B4-BE49-F238E27FC236}">
                  <a16:creationId xmlns:a16="http://schemas.microsoft.com/office/drawing/2014/main" id="{1B484F93-3A10-4340-941D-D3FA06DC1CF4}"/>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87201AB6-BDFA-4F79-B056-014946C2A732}"/>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chẳng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mấy</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994EC72B-27C7-4609-B93E-D42CC6C83760}"/>
              </a:ext>
            </a:extLst>
          </p:cNvPr>
          <p:cNvGrpSpPr/>
          <p:nvPr/>
        </p:nvGrpSpPr>
        <p:grpSpPr>
          <a:xfrm>
            <a:off x="6358618" y="4243365"/>
            <a:ext cx="3781464" cy="1043679"/>
            <a:chOff x="6410789" y="2733385"/>
            <a:chExt cx="4322439" cy="1121761"/>
          </a:xfrm>
        </p:grpSpPr>
        <p:pic>
          <p:nvPicPr>
            <p:cNvPr id="32" name="Picture 31">
              <a:extLst>
                <a:ext uri="{FF2B5EF4-FFF2-40B4-BE49-F238E27FC236}">
                  <a16:creationId xmlns:a16="http://schemas.microsoft.com/office/drawing/2014/main" id="{BD0F115D-485E-4891-BABD-4D0E5EF06C4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3" name="TextBox 32">
              <a:extLst>
                <a:ext uri="{FF2B5EF4-FFF2-40B4-BE49-F238E27FC236}">
                  <a16:creationId xmlns:a16="http://schemas.microsoft.com/office/drawing/2014/main" id="{9DC4F792-8D4E-4BE9-ADCE-B4425580E527}"/>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nhễ</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nhại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4F02B3B3-B9A0-41A1-B629-BA0881C6307A}"/>
              </a:ext>
            </a:extLst>
          </p:cNvPr>
          <p:cNvGrpSpPr/>
          <p:nvPr/>
        </p:nvGrpSpPr>
        <p:grpSpPr>
          <a:xfrm>
            <a:off x="6373577" y="5427073"/>
            <a:ext cx="3781464" cy="1043680"/>
            <a:chOff x="6404693" y="4731628"/>
            <a:chExt cx="4328535" cy="1121761"/>
          </a:xfrm>
        </p:grpSpPr>
        <p:pic>
          <p:nvPicPr>
            <p:cNvPr id="35" name="Picture 34">
              <a:extLst>
                <a:ext uri="{FF2B5EF4-FFF2-40B4-BE49-F238E27FC236}">
                  <a16:creationId xmlns:a16="http://schemas.microsoft.com/office/drawing/2014/main" id="{3F6513B0-AE0A-4E01-8A2B-0DD80A8659A1}"/>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36" name="TextBox 35">
              <a:extLst>
                <a:ext uri="{FF2B5EF4-FFF2-40B4-BE49-F238E27FC236}">
                  <a16:creationId xmlns:a16="http://schemas.microsoft.com/office/drawing/2014/main" id="{3D2F7F3C-9397-458A-81FC-64837C643B5C}"/>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quạt</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liền</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tay</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7" name="Rectangle 36">
            <a:extLst>
              <a:ext uri="{FF2B5EF4-FFF2-40B4-BE49-F238E27FC236}">
                <a16:creationId xmlns:a16="http://schemas.microsoft.com/office/drawing/2014/main" id="{1B7080DD-70C2-4738-8F09-1C80C9CC56E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8" name="Group 37">
            <a:extLst>
              <a:ext uri="{FF2B5EF4-FFF2-40B4-BE49-F238E27FC236}">
                <a16:creationId xmlns:a16="http://schemas.microsoft.com/office/drawing/2014/main" id="{85460FB1-7BDC-4848-BD25-5C132F4933FC}"/>
              </a:ext>
            </a:extLst>
          </p:cNvPr>
          <p:cNvGrpSpPr/>
          <p:nvPr/>
        </p:nvGrpSpPr>
        <p:grpSpPr>
          <a:xfrm>
            <a:off x="6265428" y="1843888"/>
            <a:ext cx="3803247" cy="1121761"/>
            <a:chOff x="6410789" y="819970"/>
            <a:chExt cx="4347339" cy="1121761"/>
          </a:xfrm>
        </p:grpSpPr>
        <p:pic>
          <p:nvPicPr>
            <p:cNvPr id="39" name="Picture 38">
              <a:extLst>
                <a:ext uri="{FF2B5EF4-FFF2-40B4-BE49-F238E27FC236}">
                  <a16:creationId xmlns:a16="http://schemas.microsoft.com/office/drawing/2014/main" id="{FA67A296-36F2-4F61-807B-01A4C4D0F210}"/>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40" name="TextBox 39">
              <a:extLst>
                <a:ext uri="{FF2B5EF4-FFF2-40B4-BE49-F238E27FC236}">
                  <a16:creationId xmlns:a16="http://schemas.microsoft.com/office/drawing/2014/main" id="{ED833E65-D0F7-4C64-8119-E4EBDDB63394}"/>
                </a:ext>
              </a:extLst>
            </p:cNvPr>
            <p:cNvSpPr txBox="1"/>
            <p:nvPr/>
          </p:nvSpPr>
          <p:spPr>
            <a:xfrm>
              <a:off x="6735045" y="915929"/>
              <a:ext cx="4023083"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luôn</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vất</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vả</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7085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right)">
                                      <p:cBhvr>
                                        <p:cTn id="8" dur="5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ppt_x</p:attrName>
                                        </p:attrNameLst>
                                      </p:cBhvr>
                                      <p:tavLst>
                                        <p:tav tm="0">
                                          <p:val>
                                            <p:strVal val="#ppt_x-#ppt_w*1.125000"/>
                                          </p:val>
                                        </p:tav>
                                        <p:tav tm="100000">
                                          <p:val>
                                            <p:strVal val="#ppt_x"/>
                                          </p:val>
                                        </p:tav>
                                      </p:tavLst>
                                    </p:anim>
                                    <p:animEffect transition="in" filter="wipe(righ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p:tgtEl>
                                          <p:spTgt spid="34"/>
                                        </p:tgtEl>
                                        <p:attrNameLst>
                                          <p:attrName>ppt_x</p:attrName>
                                        </p:attrNameLst>
                                      </p:cBhvr>
                                      <p:tavLst>
                                        <p:tav tm="0">
                                          <p:val>
                                            <p:strVal val="#ppt_x-#ppt_w*1.125000"/>
                                          </p:val>
                                        </p:tav>
                                        <p:tav tm="100000">
                                          <p:val>
                                            <p:strVal val="#ppt_x"/>
                                          </p:val>
                                        </p:tav>
                                      </p:tavLst>
                                    </p:anim>
                                    <p:animEffect transition="in" filter="wipe(right)">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5460FB1-7BDC-4848-BD25-5C132F4933FC}"/>
              </a:ext>
            </a:extLst>
          </p:cNvPr>
          <p:cNvGrpSpPr/>
          <p:nvPr/>
        </p:nvGrpSpPr>
        <p:grpSpPr>
          <a:xfrm>
            <a:off x="3832261" y="179474"/>
            <a:ext cx="5435029" cy="1121761"/>
            <a:chOff x="6410789" y="819970"/>
            <a:chExt cx="4347339" cy="1121761"/>
          </a:xfrm>
        </p:grpSpPr>
        <p:pic>
          <p:nvPicPr>
            <p:cNvPr id="39" name="Picture 38">
              <a:extLst>
                <a:ext uri="{FF2B5EF4-FFF2-40B4-BE49-F238E27FC236}">
                  <a16:creationId xmlns:a16="http://schemas.microsoft.com/office/drawing/2014/main" id="{FA67A296-36F2-4F61-807B-01A4C4D0F210}"/>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0" name="TextBox 39">
              <a:extLst>
                <a:ext uri="{FF2B5EF4-FFF2-40B4-BE49-F238E27FC236}">
                  <a16:creationId xmlns:a16="http://schemas.microsoft.com/office/drawing/2014/main" id="{ED833E65-D0F7-4C64-8119-E4EBDDB63394}"/>
                </a:ext>
              </a:extLst>
            </p:cNvPr>
            <p:cNvSpPr txBox="1"/>
            <p:nvPr/>
          </p:nvSpPr>
          <p:spPr>
            <a:xfrm>
              <a:off x="6735045" y="915929"/>
              <a:ext cx="402308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TextBox 1">
            <a:extLst>
              <a:ext uri="{FF2B5EF4-FFF2-40B4-BE49-F238E27FC236}">
                <a16:creationId xmlns:a16="http://schemas.microsoft.com/office/drawing/2014/main" id="{A50C5384-1C8D-4044-AA64-4545DCA40004}"/>
              </a:ext>
            </a:extLst>
          </p:cNvPr>
          <p:cNvSpPr txBox="1"/>
          <p:nvPr/>
        </p:nvSpPr>
        <p:spPr>
          <a:xfrm>
            <a:off x="3616503" y="1839075"/>
            <a:ext cx="6020656" cy="1446550"/>
          </a:xfrm>
          <a:prstGeom prst="rect">
            <a:avLst/>
          </a:prstGeom>
          <a:noFill/>
        </p:spPr>
        <p:txBody>
          <a:bodyPr wrap="square" rtlCol="0">
            <a:spAutoFit/>
          </a:bodyPr>
          <a:lstStyle/>
          <a:p>
            <a:pPr marL="0" marR="0" algn="ctr">
              <a:spcBef>
                <a:spcPts val="0"/>
              </a:spcBef>
              <a:spcAft>
                <a:spcPts val="0"/>
              </a:spcAft>
            </a:pP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ctr">
              <a:spcBef>
                <a:spcPts val="0"/>
              </a:spcBef>
              <a:spcAft>
                <a:spcPts val="0"/>
              </a:spcAft>
            </a:pP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644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right)">
                                      <p:cBhvr>
                                        <p:cTn id="8" dur="5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1182</Words>
  <Application>Microsoft Office PowerPoint</Application>
  <PresentationFormat>Widescreen</PresentationFormat>
  <Paragraphs>191</Paragraphs>
  <Slides>29</Slides>
  <Notes>2</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等线</vt:lpstr>
      <vt:lpstr>OpenSans</vt:lpstr>
      <vt:lpstr>华康方圆体W7</vt:lpstr>
      <vt:lpstr>Arial</vt:lpstr>
      <vt:lpstr>Arial-Rounded</vt:lpstr>
      <vt:lpstr>Calibri</vt:lpstr>
      <vt:lpstr>Calibri Light</vt:lpstr>
      <vt:lpstr>Coiny</vt:lpstr>
      <vt:lpstr>SVN-Bear</vt:lpstr>
      <vt:lpstr>Times New Roman</vt:lpstr>
      <vt:lpstr>UVN Banh Mi</vt:lpstr>
      <vt:lpstr>Wingdings</vt:lpstr>
      <vt:lpstr>Office Theme</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Đặt Sao</vt:lpstr>
      <vt:lpstr>Nội dung chính của bài thơ là gì? </vt:lpstr>
      <vt:lpstr>Liên hệ bản thân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48</cp:revision>
  <dcterms:created xsi:type="dcterms:W3CDTF">2022-05-25T14:48:49Z</dcterms:created>
  <dcterms:modified xsi:type="dcterms:W3CDTF">2022-09-07T02:27:14Z</dcterms:modified>
</cp:coreProperties>
</file>