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74" r:id="rId3"/>
    <p:sldId id="259" r:id="rId4"/>
    <p:sldId id="281" r:id="rId5"/>
    <p:sldId id="271" r:id="rId6"/>
    <p:sldId id="276" r:id="rId7"/>
    <p:sldId id="278" r:id="rId8"/>
    <p:sldId id="279" r:id="rId9"/>
    <p:sldId id="272" r:id="rId10"/>
    <p:sldId id="280" r:id="rId11"/>
    <p:sldId id="270" r:id="rId12"/>
    <p:sldId id="27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FF9999"/>
    <a:srgbClr val="CCFFFF"/>
    <a:srgbClr val="CCFF66"/>
    <a:srgbClr val="FFCCFF"/>
    <a:srgbClr val="CC99FF"/>
    <a:srgbClr val="FF66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107" d="100"/>
          <a:sy n="10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319" y="2977135"/>
            <a:ext cx="1138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11: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iCiel Cucho" pitchFamily="50" charset="0"/>
              </a:rPr>
              <a:t> 2)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292964" y="645391"/>
            <a:ext cx="53710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</a:t>
            </a:r>
            <a:r>
              <a:rPr lang="vi-VN" altLang="zh-CN" sz="24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TIỂU HỌC THẠCH BÀN A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13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2696" y="1105558"/>
            <a:ext cx="2546901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/>
              <a:t>13 – </a:t>
            </a:r>
            <a:r>
              <a:rPr lang="en-US" sz="3600">
                <a:solidFill>
                  <a:srgbClr val="FF0066"/>
                </a:solidFill>
              </a:rPr>
              <a:t>4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130000"/>
              </a:lnSpc>
            </a:pPr>
            <a:r>
              <a:rPr lang="en-US" sz="3600"/>
              <a:t>13 – </a:t>
            </a:r>
            <a:r>
              <a:rPr lang="en-US" sz="3600">
                <a:solidFill>
                  <a:srgbClr val="FF0066"/>
                </a:solidFill>
              </a:rPr>
              <a:t>5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130000"/>
              </a:lnSpc>
            </a:pPr>
            <a:r>
              <a:rPr lang="en-US" sz="3600"/>
              <a:t>13 – </a:t>
            </a:r>
            <a:r>
              <a:rPr lang="en-US" sz="3600">
                <a:solidFill>
                  <a:srgbClr val="FF0066"/>
                </a:solidFill>
              </a:rPr>
              <a:t>6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30000"/>
              </a:lnSpc>
            </a:pPr>
            <a:r>
              <a:rPr lang="en-US" sz="3600"/>
              <a:t>13 – </a:t>
            </a:r>
            <a:r>
              <a:rPr lang="en-US" sz="3600">
                <a:solidFill>
                  <a:srgbClr val="FF0066"/>
                </a:solidFill>
              </a:rPr>
              <a:t>7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sz="3600"/>
              <a:t>13 – </a:t>
            </a:r>
            <a:r>
              <a:rPr lang="en-US" sz="3600">
                <a:solidFill>
                  <a:srgbClr val="FF0066"/>
                </a:solidFill>
              </a:rPr>
              <a:t>8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sz="3600"/>
              <a:t>13 – </a:t>
            </a:r>
            <a:r>
              <a:rPr lang="en-US" sz="3600">
                <a:solidFill>
                  <a:srgbClr val="FF0066"/>
                </a:solidFill>
              </a:rPr>
              <a:t>9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90634" y="12993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61448" y="2002757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61450" y="2678684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753" y="3376665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95311" y="4134838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03725" y="4796422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219200" y="797213"/>
            <a:ext cx="9698182" cy="5293702"/>
          </a:xfrm>
          <a:prstGeom prst="rect">
            <a:avLst/>
          </a:prstGeom>
          <a:ln w="381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933934" y="6090915"/>
            <a:ext cx="641777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793389" y="3740727"/>
            <a:ext cx="515376" cy="1149928"/>
          </a:xfrm>
          <a:custGeom>
            <a:avLst/>
            <a:gdLst>
              <a:gd name="connsiteX0" fmla="*/ 58176 w 583109"/>
              <a:gd name="connsiteY0" fmla="*/ 1263368 h 1263368"/>
              <a:gd name="connsiteX1" fmla="*/ 321412 w 583109"/>
              <a:gd name="connsiteY1" fmla="*/ 930858 h 1263368"/>
              <a:gd name="connsiteX2" fmla="*/ 2757 w 583109"/>
              <a:gd name="connsiteY2" fmla="*/ 293549 h 1263368"/>
              <a:gd name="connsiteX3" fmla="*/ 543085 w 583109"/>
              <a:gd name="connsiteY3" fmla="*/ 16458 h 1263368"/>
              <a:gd name="connsiteX4" fmla="*/ 543085 w 583109"/>
              <a:gd name="connsiteY4" fmla="*/ 30313 h 1263368"/>
              <a:gd name="connsiteX5" fmla="*/ 543085 w 583109"/>
              <a:gd name="connsiteY5" fmla="*/ 44168 h 12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9" h="1263368">
                <a:moveTo>
                  <a:pt x="58176" y="1263368"/>
                </a:moveTo>
                <a:cubicBezTo>
                  <a:pt x="194412" y="1177931"/>
                  <a:pt x="330649" y="1092495"/>
                  <a:pt x="321412" y="930858"/>
                </a:cubicBezTo>
                <a:cubicBezTo>
                  <a:pt x="312175" y="769221"/>
                  <a:pt x="-34188" y="445949"/>
                  <a:pt x="2757" y="293549"/>
                </a:cubicBezTo>
                <a:cubicBezTo>
                  <a:pt x="39702" y="141149"/>
                  <a:pt x="453030" y="60331"/>
                  <a:pt x="543085" y="16458"/>
                </a:cubicBezTo>
                <a:cubicBezTo>
                  <a:pt x="633140" y="-27415"/>
                  <a:pt x="543085" y="30313"/>
                  <a:pt x="543085" y="30313"/>
                </a:cubicBezTo>
                <a:lnTo>
                  <a:pt x="543085" y="4416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127800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tờ giấy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68" y="3830431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5005" y="4447769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9432" y="939523"/>
            <a:ext cx="8770240" cy="271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7482" y="2187571"/>
            <a:ext cx="37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Yêu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đạt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76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000" b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trừ 12, 13 trừ đi một số</a:t>
            </a:r>
            <a:endParaRPr lang="en-US" sz="2000" b="1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5" y="1910643"/>
            <a:ext cx="266904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13 - 6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827332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694" y="-23597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31925"/>
            <a:ext cx="11312236" cy="2862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Bước 1: Tách số bị trừ thành tổng của chục và đơn vị</a:t>
            </a:r>
            <a:br>
              <a:rPr lang="en-US" sz="3600"/>
            </a:br>
            <a:r>
              <a:rPr lang="en-US" sz="3600"/>
              <a:t>Bước 2: Lấy 10 trừ đi số trừ</a:t>
            </a:r>
            <a:br>
              <a:rPr lang="en-US" sz="3600"/>
            </a:br>
            <a:r>
              <a:rPr lang="en-US" sz="3600"/>
              <a:t>Bước 3: Lấy kết quả của bước 2 cộng với số đơn vị ở bước 1</a:t>
            </a:r>
          </a:p>
        </p:txBody>
      </p:sp>
    </p:spTree>
    <p:extLst>
      <p:ext uri="{BB962C8B-B14F-4D97-AF65-F5344CB8AC3E}">
        <p14:creationId xmlns:p14="http://schemas.microsoft.com/office/powerpoint/2010/main" val="211591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14078" y="409943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95917" y="3373593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8644" y="4132399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29" y="209862"/>
            <a:ext cx="388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-9867" y="5275300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3938" y="3561168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38917" y="2111678"/>
            <a:ext cx="748632" cy="6751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887" y="870031"/>
            <a:ext cx="2546901" cy="50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/>
              <a:t>12 – 3 =  9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4 =  8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5 =  7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6 =  6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7 =  5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8 =  4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9 =  3</a:t>
            </a:r>
          </a:p>
        </p:txBody>
      </p:sp>
    </p:spTree>
    <p:extLst>
      <p:ext uri="{BB962C8B-B14F-4D97-AF65-F5344CB8AC3E}">
        <p14:creationId xmlns:p14="http://schemas.microsoft.com/office/powerpoint/2010/main" val="73063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1341" y="795419"/>
            <a:ext cx="254690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3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4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5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6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7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8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9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23709" y="10180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37563" y="17800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23709" y="244973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23708" y="3168240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89259" y="3873229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671" y="4547040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89258" y="5230318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704109" y="4750573"/>
            <a:ext cx="9850788" cy="2116810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577891" y="3787140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591364" y="3979585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7626" y="136405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361568" y="475057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096076" y="4596020"/>
            <a:ext cx="2153727" cy="2288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1341" y="795419"/>
            <a:ext cx="254690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3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4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8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5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7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6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6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7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8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en-US" sz="3600"/>
              <a:t>12 – </a:t>
            </a:r>
            <a:r>
              <a:rPr lang="en-US" sz="3600">
                <a:solidFill>
                  <a:srgbClr val="FF0066"/>
                </a:solidFill>
              </a:rPr>
              <a:t>9</a:t>
            </a:r>
            <a:r>
              <a:rPr lang="en-US" sz="3600"/>
              <a:t> =  </a:t>
            </a:r>
            <a:r>
              <a:rPr lang="en-US" sz="36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23709" y="1018013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6864" y="1714666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86864" y="2471291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23708" y="3168240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21685" y="3823624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23708" y="4517462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89258" y="5230318"/>
            <a:ext cx="387927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7099" y="1516777"/>
            <a:ext cx="353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12 – 3 = 9</a:t>
            </a:r>
          </a:p>
          <a:p>
            <a:r>
              <a:rPr lang="en-US" sz="3600"/>
              <a:t>12 – 9 = 3</a:t>
            </a:r>
          </a:p>
        </p:txBody>
      </p:sp>
    </p:spTree>
    <p:extLst>
      <p:ext uri="{BB962C8B-B14F-4D97-AF65-F5344CB8AC3E}">
        <p14:creationId xmlns:p14="http://schemas.microsoft.com/office/powerpoint/2010/main" val="206022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58785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541708" y="2930617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525407" y="3754582"/>
            <a:ext cx="5250873" cy="1271970"/>
          </a:xfrm>
          <a:prstGeom prst="wedgeRoundRectCallout">
            <a:avLst>
              <a:gd name="adj1" fmla="val -66479"/>
              <a:gd name="adj2" fmla="val 320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60823" y="4257474"/>
            <a:ext cx="7085352" cy="2067434"/>
          </a:xfrm>
          <a:prstGeom prst="rect">
            <a:avLst/>
          </a:prstGeom>
        </p:spPr>
      </p:pic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554</Words>
  <Application>Microsoft Macintosh PowerPoint</Application>
  <PresentationFormat>Widescreen</PresentationFormat>
  <Paragraphs>142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HP001 5H</vt:lpstr>
      <vt:lpstr>iCiel Crocante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Bước 1: Tách số bị trừ thành tổng của chục và đơn vị Bước 2: Lấy 10 trừ đi số trừ Bước 3: Lấy kết quả của bước 2 cộng với số đơn vị ở bước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Trang Quỳnh</cp:lastModifiedBy>
  <cp:revision>84</cp:revision>
  <dcterms:created xsi:type="dcterms:W3CDTF">2021-05-28T09:26:39Z</dcterms:created>
  <dcterms:modified xsi:type="dcterms:W3CDTF">2023-11-05T02:19:39Z</dcterms:modified>
</cp:coreProperties>
</file>