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6" r:id="rId4"/>
    <p:sldMasterId id="2147483698" r:id="rId5"/>
    <p:sldMasterId id="2147483710" r:id="rId6"/>
  </p:sldMasterIdLst>
  <p:notesMasterIdLst>
    <p:notesMasterId r:id="rId25"/>
  </p:notesMasterIdLst>
  <p:sldIdLst>
    <p:sldId id="11088389" r:id="rId7"/>
    <p:sldId id="326" r:id="rId8"/>
    <p:sldId id="327" r:id="rId9"/>
    <p:sldId id="257" r:id="rId10"/>
    <p:sldId id="262" r:id="rId11"/>
    <p:sldId id="261" r:id="rId12"/>
    <p:sldId id="264" r:id="rId13"/>
    <p:sldId id="263" r:id="rId14"/>
    <p:sldId id="268" r:id="rId15"/>
    <p:sldId id="269" r:id="rId16"/>
    <p:sldId id="298" r:id="rId17"/>
    <p:sldId id="273" r:id="rId18"/>
    <p:sldId id="328" r:id="rId19"/>
    <p:sldId id="300" r:id="rId20"/>
    <p:sldId id="329" r:id="rId21"/>
    <p:sldId id="330" r:id="rId22"/>
    <p:sldId id="331" r:id="rId23"/>
    <p:sldId id="1108838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75" d="100"/>
          <a:sy n="75" d="100"/>
        </p:scale>
        <p:origin x="684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8E229-9E62-498D-99D9-42C5FEDAB544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F0614B-F355-4C87-AF17-B598991DC6F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14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48514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ADCA-9B9E-4963-A957-D2FD6D7D638D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355ED-D271-4885-A6A3-3712DE21233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2023/11/1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8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18" Type="http://schemas.openxmlformats.org/officeDocument/2006/relationships/image" Target="../media/image20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22.png"/><Relationship Id="rId5" Type="http://schemas.openxmlformats.org/officeDocument/2006/relationships/audio" Target="NULL" TargetMode="External"/><Relationship Id="rId1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3.jpeg"/><Relationship Id="rId18" Type="http://schemas.openxmlformats.org/officeDocument/2006/relationships/image" Target="../media/image2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8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2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eg"/><Relationship Id="rId5" Type="http://schemas.openxmlformats.org/officeDocument/2006/relationships/slideLayout" Target="../slideLayouts/slideLayout48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1009" y="-44180"/>
            <a:ext cx="12193009" cy="6902180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" y="4715921"/>
            <a:ext cx="12192000" cy="2142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8333845" y="3354506"/>
            <a:ext cx="4192202" cy="348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0933" y="4569272"/>
            <a:ext cx="1743219" cy="19302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467" y="4744556"/>
            <a:ext cx="1249138" cy="179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975" y="6030188"/>
            <a:ext cx="97472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993" y="247444"/>
            <a:ext cx="2680053" cy="147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665480" y="2916186"/>
            <a:ext cx="1138936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BÀI 14: </a:t>
            </a:r>
            <a:r>
              <a:rPr lang="vi-VN" altLang="en-US" sz="4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</a:rPr>
              <a:t>CÙNG THAM GIA GIAO THÔNG</a:t>
            </a:r>
          </a:p>
        </p:txBody>
      </p:sp>
      <p:sp>
        <p:nvSpPr>
          <p:cNvPr id="343" name="文本框 342"/>
          <p:cNvSpPr txBox="1"/>
          <p:nvPr/>
        </p:nvSpPr>
        <p:spPr>
          <a:xfrm>
            <a:off x="3626985" y="216308"/>
            <a:ext cx="4837430" cy="4140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1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PHÒNG GD &amp; ĐT QUẬN LONG BIÊN </a:t>
            </a:r>
            <a:endParaRPr lang="zh-CN" altLang="en-US" sz="2100" b="1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3292961" y="645391"/>
            <a:ext cx="5371086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TRƯỜNG TIỂU HỌC </a:t>
            </a:r>
            <a:r>
              <a:rPr lang="en-US" altLang="zh-CN" sz="24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charset="0"/>
                <a:ea typeface="字魂36号-正文宋楷" panose="02000000000000000000" pitchFamily="2" charset="-122"/>
                <a:cs typeface="Times New Roman" panose="02020603050405020304" charset="0"/>
              </a:rPr>
              <a:t>THẠCH BÀN A</a:t>
            </a:r>
            <a:endParaRPr lang="zh-CN" altLang="en-US" sz="2400" b="1" u="sng" dirty="0">
              <a:solidFill>
                <a:schemeClr val="accent5">
                  <a:lumMod val="75000"/>
                </a:schemeClr>
              </a:solidFill>
              <a:latin typeface="Times New Roman" panose="02020603050405020304" charset="0"/>
              <a:ea typeface="字魂36号-正文宋楷" panose="02000000000000000000" pitchFamily="2" charset="-122"/>
              <a:cs typeface="Times New Roman" panose="02020603050405020304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3663790" y="1950384"/>
            <a:ext cx="4629945" cy="54151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MÔN: </a:t>
            </a:r>
            <a:r>
              <a:rPr kumimoji="0" lang="vi-VN" altLang="en-US" sz="27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charset="0"/>
                <a:cs typeface="Times New Roman" panose="02020603050405020304" charset="0"/>
              </a:rPr>
              <a:t>TỰ NHIÊN VÀ XÃ HỘI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8977" y="116958"/>
            <a:ext cx="106112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tình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huống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giao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thông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nguy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/>
              </a:rPr>
              <a:t>hiểm</a:t>
            </a: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7781" y="972911"/>
            <a:ext cx="6565447" cy="36208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01686" y="4920342"/>
            <a:ext cx="7064827" cy="18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Đá</a:t>
            </a:r>
            <a:r>
              <a:rPr lang="en-US" sz="3200" dirty="0"/>
              <a:t> </a:t>
            </a:r>
            <a:r>
              <a:rPr lang="en-US" sz="3200" dirty="0" err="1"/>
              <a:t>bóng</a:t>
            </a:r>
            <a:r>
              <a:rPr lang="en-US" sz="3200" dirty="0"/>
              <a:t> </a:t>
            </a:r>
            <a:r>
              <a:rPr lang="en-US" sz="3200" dirty="0" err="1"/>
              <a:t>trên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nguy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, </a:t>
            </a:r>
            <a:r>
              <a:rPr lang="en-US" sz="3200" dirty="0" err="1"/>
              <a:t>gây</a:t>
            </a:r>
            <a:r>
              <a:rPr lang="en-US" sz="3200" dirty="0"/>
              <a:t> </a:t>
            </a:r>
            <a:r>
              <a:rPr lang="en-US" sz="3200" dirty="0" err="1"/>
              <a:t>cản</a:t>
            </a:r>
            <a:r>
              <a:rPr lang="en-US" sz="3200" dirty="0"/>
              <a:t> </a:t>
            </a:r>
            <a:r>
              <a:rPr lang="en-US" sz="3200" dirty="0" err="1"/>
              <a:t>trở</a:t>
            </a:r>
            <a:r>
              <a:rPr lang="en-US" sz="3200" dirty="0"/>
              <a:t> </a:t>
            </a:r>
            <a:r>
              <a:rPr lang="en-US" sz="3200" dirty="0" err="1"/>
              <a:t>giao</a:t>
            </a:r>
            <a:r>
              <a:rPr lang="en-US" sz="3200" dirty="0"/>
              <a:t>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rất</a:t>
            </a:r>
            <a:r>
              <a:rPr lang="en-US" sz="3200" dirty="0"/>
              <a:t> </a:t>
            </a:r>
            <a:r>
              <a:rPr lang="en-US" sz="3200" dirty="0" err="1"/>
              <a:t>dễ</a:t>
            </a:r>
            <a:r>
              <a:rPr lang="en-US" sz="3200" dirty="0"/>
              <a:t> </a:t>
            </a:r>
            <a:r>
              <a:rPr lang="en-US" sz="3200" dirty="0" err="1"/>
              <a:t>gây</a:t>
            </a:r>
            <a:r>
              <a:rPr lang="en-US" sz="3200" dirty="0"/>
              <a:t> tai </a:t>
            </a:r>
            <a:r>
              <a:rPr lang="en-US" sz="3200" dirty="0" err="1"/>
              <a:t>nạn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1.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bạn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trong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hình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đã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thực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hiện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quy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định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nào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khi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đi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trên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các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phương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tiện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giao</a:t>
            </a:r>
            <a:r>
              <a:rPr kumimoji="0" lang="en-US" altLang="zh-CN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 </a:t>
            </a:r>
            <a:r>
              <a:rPr kumimoji="0" lang="en-US" altLang="zh-CN" sz="3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thông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562" y="1745400"/>
            <a:ext cx="4744350" cy="32174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815" y="1829185"/>
            <a:ext cx="4819762" cy="3049884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254642" y="5284381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Đội</a:t>
            </a:r>
            <a:r>
              <a:rPr lang="en-US" sz="3200" dirty="0"/>
              <a:t> </a:t>
            </a:r>
            <a:r>
              <a:rPr lang="en-US" sz="3200" dirty="0" err="1"/>
              <a:t>mũ</a:t>
            </a:r>
            <a:r>
              <a:rPr lang="en-US" sz="3200" dirty="0"/>
              <a:t> </a:t>
            </a:r>
            <a:r>
              <a:rPr lang="en-US" sz="3200" dirty="0" err="1"/>
              <a:t>bảo</a:t>
            </a:r>
            <a:r>
              <a:rPr lang="en-US" sz="3200" dirty="0"/>
              <a:t> </a:t>
            </a:r>
            <a:r>
              <a:rPr lang="en-US" sz="3200" dirty="0" err="1"/>
              <a:t>hiểm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máy</a:t>
            </a:r>
            <a:endParaRPr lang="en-US" sz="3200" dirty="0"/>
          </a:p>
        </p:txBody>
      </p:sp>
      <p:sp>
        <p:nvSpPr>
          <p:cNvPr id="10" name="Rectangle: Rounded Corners 9"/>
          <p:cNvSpPr/>
          <p:nvPr/>
        </p:nvSpPr>
        <p:spPr>
          <a:xfrm>
            <a:off x="6617161" y="5404973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Thắt</a:t>
            </a:r>
            <a:r>
              <a:rPr lang="en-US" sz="3200" dirty="0"/>
              <a:t> </a:t>
            </a:r>
            <a:r>
              <a:rPr lang="en-US" sz="3200" dirty="0" err="1"/>
              <a:t>dây</a:t>
            </a:r>
            <a:r>
              <a:rPr lang="en-US" sz="3200" dirty="0"/>
              <a:t> an </a:t>
            </a:r>
            <a:r>
              <a:rPr lang="en-US" sz="3200" dirty="0" err="1"/>
              <a:t>toàn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ô </a:t>
            </a:r>
            <a:r>
              <a:rPr lang="en-US" sz="3200" dirty="0" err="1"/>
              <a:t>tô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276" y="130175"/>
            <a:ext cx="8286750" cy="2705100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2349795" y="2895674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áo</a:t>
            </a:r>
            <a:r>
              <a:rPr lang="en-US" sz="3200" dirty="0"/>
              <a:t> </a:t>
            </a:r>
            <a:r>
              <a:rPr lang="en-US" sz="3200" dirty="0" err="1"/>
              <a:t>phao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thuyền</a:t>
            </a:r>
            <a:endParaRPr lang="en-US" sz="3200" dirty="0"/>
          </a:p>
        </p:txBody>
      </p:sp>
      <p:sp>
        <p:nvSpPr>
          <p:cNvPr id="12" name="Rectangle: Rounded Corners 11"/>
          <p:cNvSpPr/>
          <p:nvPr/>
        </p:nvSpPr>
        <p:spPr>
          <a:xfrm>
            <a:off x="6507125" y="2965450"/>
            <a:ext cx="3615070" cy="1127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</a:t>
            </a:r>
            <a:r>
              <a:rPr lang="en-US" sz="3200" dirty="0" err="1"/>
              <a:t>đạp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 </a:t>
            </a:r>
            <a:r>
              <a:rPr lang="en-US" sz="3200" dirty="0" err="1"/>
              <a:t>làn</a:t>
            </a:r>
            <a:r>
              <a:rPr lang="en-US" sz="3200" dirty="0"/>
              <a:t> </a:t>
            </a:r>
            <a:r>
              <a:rPr lang="en-US" sz="3200" dirty="0" err="1"/>
              <a:t>đường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8950" y="4217361"/>
            <a:ext cx="6134100" cy="2895600"/>
          </a:xfrm>
          <a:prstGeom prst="rect">
            <a:avLst/>
          </a:prstGeom>
        </p:spPr>
      </p:pic>
      <p:sp>
        <p:nvSpPr>
          <p:cNvPr id="15" name="Rectangle: Rounded Corners 14"/>
          <p:cNvSpPr/>
          <p:nvPr/>
        </p:nvSpPr>
        <p:spPr>
          <a:xfrm>
            <a:off x="95693" y="4907701"/>
            <a:ext cx="2785730" cy="1482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Xếp</a:t>
            </a:r>
            <a:r>
              <a:rPr lang="en-US" sz="3200" dirty="0"/>
              <a:t> </a:t>
            </a:r>
            <a:r>
              <a:rPr lang="en-US" sz="3200" dirty="0" err="1"/>
              <a:t>hàng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488019" y="932224"/>
            <a:ext cx="74002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Để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đảm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giao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thông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cần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tuân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thủ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các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quy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định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đường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như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: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Đội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mũ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bảo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hiểm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xe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máy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thắt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dây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an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toàn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ngồi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trên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ô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tô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mặc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áo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phao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,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không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đùa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nghịch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khi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đi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 </a:t>
            </a:r>
            <a:r>
              <a:rPr lang="en-US" sz="3600" noProof="0" dirty="0" err="1">
                <a:solidFill>
                  <a:srgbClr val="8064A2"/>
                </a:solidFill>
                <a:latin typeface="Calibri" panose="020F0502020204030204"/>
              </a:rPr>
              <a:t>thuyền</a:t>
            </a:r>
            <a:r>
              <a:rPr lang="en-US" sz="3600" noProof="0" dirty="0">
                <a:solidFill>
                  <a:srgbClr val="8064A2"/>
                </a:solidFill>
                <a:latin typeface="Calibri" panose="020F0502020204030204"/>
              </a:rPr>
              <a:t>……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582561" y="254636"/>
            <a:ext cx="1009813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Microsoft YaHei" panose="020B0503020204020204" charset="-122"/>
                <a:cs typeface="+mn-cs"/>
              </a:rPr>
              <a:t>2.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Điều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gì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có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thể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xảy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ra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trong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mỗi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tình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huống</a:t>
            </a:r>
            <a:r>
              <a:rPr lang="en-US" altLang="zh-CN" sz="3000" b="1" dirty="0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 </a:t>
            </a:r>
            <a:r>
              <a:rPr lang="en-US" altLang="zh-CN" sz="3000" b="1" dirty="0" err="1">
                <a:solidFill>
                  <a:prstClr val="white"/>
                </a:solidFill>
                <a:latin typeface="Arial" panose="020B0604020202020204"/>
                <a:ea typeface="Microsoft YaHei" panose="020B0503020204020204" charset="-122"/>
              </a:rPr>
              <a:t>sau</a:t>
            </a:r>
            <a:endParaRPr kumimoji="0" lang="zh-CN" alt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Microsoft YaHei" panose="020B0503020204020204" charset="-122"/>
              <a:cs typeface="+mn-cs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1254642" y="5284380"/>
            <a:ext cx="4320198" cy="15736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Nghe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nhạc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đội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mũ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hiểm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khi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xe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5717754" y="5284380"/>
            <a:ext cx="4514477" cy="1490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theo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ngồi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ô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tô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vươn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ra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/>
              </a:rPr>
              <a:t>ngoài</a:t>
            </a:r>
            <a:r>
              <a:rPr lang="en-US" sz="3200" dirty="0">
                <a:solidFill>
                  <a:prstClr val="white"/>
                </a:solidFill>
                <a:latin typeface="Arial" panose="020B0604020202020204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293" y="1063270"/>
            <a:ext cx="8569842" cy="40157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897" y="444182"/>
            <a:ext cx="6868205" cy="5969635"/>
          </a:xfrm>
          <a:prstGeom prst="rect">
            <a:avLst/>
          </a:prstGeom>
        </p:spPr>
      </p:pic>
      <p:sp>
        <p:nvSpPr>
          <p:cNvPr id="5" name="Scroll: Vertical 4"/>
          <p:cNvSpPr/>
          <p:nvPr/>
        </p:nvSpPr>
        <p:spPr>
          <a:xfrm>
            <a:off x="206829" y="609601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Chở</a:t>
            </a:r>
            <a:r>
              <a:rPr lang="en-US" sz="2400" dirty="0"/>
              <a:t> </a:t>
            </a:r>
            <a:r>
              <a:rPr lang="en-US" sz="2400" dirty="0" err="1"/>
              <a:t>quá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định</a:t>
            </a:r>
            <a:r>
              <a:rPr lang="en-US" sz="2400" dirty="0"/>
              <a:t>,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đội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  <a:r>
              <a:rPr lang="en-US" sz="2400" dirty="0" err="1"/>
              <a:t>bảo</a:t>
            </a:r>
            <a:r>
              <a:rPr lang="en-US" sz="2400" dirty="0"/>
              <a:t> </a:t>
            </a:r>
            <a:r>
              <a:rPr lang="en-US" sz="2400" dirty="0" err="1"/>
              <a:t>hiểm</a:t>
            </a:r>
            <a:endParaRPr lang="en-US" sz="2400" dirty="0"/>
          </a:p>
        </p:txBody>
      </p:sp>
      <p:sp>
        <p:nvSpPr>
          <p:cNvPr id="11" name="Scroll: Vertical 10"/>
          <p:cNvSpPr/>
          <p:nvPr/>
        </p:nvSpPr>
        <p:spPr>
          <a:xfrm>
            <a:off x="220606" y="3875316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mặc</a:t>
            </a:r>
            <a:r>
              <a:rPr lang="en-US" sz="2400" dirty="0"/>
              <a:t> </a:t>
            </a:r>
            <a:r>
              <a:rPr lang="en-US" sz="2400" dirty="0" err="1"/>
              <a:t>áo</a:t>
            </a:r>
            <a:r>
              <a:rPr lang="en-US" sz="2400" dirty="0"/>
              <a:t> </a:t>
            </a:r>
            <a:r>
              <a:rPr lang="en-US" sz="2400" dirty="0" err="1"/>
              <a:t>phao</a:t>
            </a:r>
            <a:r>
              <a:rPr lang="en-US" sz="2400" dirty="0"/>
              <a:t> </a:t>
            </a:r>
            <a:r>
              <a:rPr lang="en-US" sz="2400" dirty="0" err="1"/>
              <a:t>khi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2" name="Scroll: Vertical 11"/>
          <p:cNvSpPr/>
          <p:nvPr/>
        </p:nvSpPr>
        <p:spPr>
          <a:xfrm>
            <a:off x="9764485" y="3757703"/>
            <a:ext cx="2220685" cy="265611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Lao </a:t>
            </a:r>
            <a:r>
              <a:rPr lang="en-US" sz="2400" dirty="0" err="1"/>
              <a:t>dốc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r>
              <a:rPr lang="en-US" sz="2400" dirty="0"/>
              <a:t> </a:t>
            </a:r>
            <a:r>
              <a:rPr lang="en-US" sz="2400" dirty="0" err="1"/>
              <a:t>đạp</a:t>
            </a:r>
            <a:r>
              <a:rPr lang="en-US" sz="2400" dirty="0"/>
              <a:t> ở </a:t>
            </a:r>
            <a:r>
              <a:rPr lang="en-US" sz="2400" dirty="0" err="1"/>
              <a:t>miền</a:t>
            </a:r>
            <a:r>
              <a:rPr lang="en-US" sz="2400" dirty="0"/>
              <a:t> </a:t>
            </a:r>
            <a:r>
              <a:rPr lang="en-US" sz="2400" dirty="0" err="1"/>
              <a:t>núi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810" y="1137805"/>
            <a:ext cx="7612083" cy="4217966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3008761" y="5355771"/>
            <a:ext cx="6174478" cy="891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Chơi</a:t>
            </a:r>
            <a:r>
              <a:rPr lang="en-US" sz="3200" dirty="0"/>
              <a:t> </a:t>
            </a:r>
            <a:r>
              <a:rPr lang="en-US" sz="3200" dirty="0" err="1"/>
              <a:t>đùa</a:t>
            </a:r>
            <a:r>
              <a:rPr lang="en-US" sz="3200" dirty="0"/>
              <a:t> ở </a:t>
            </a:r>
            <a:r>
              <a:rPr lang="en-US" sz="3200" dirty="0" err="1"/>
              <a:t>đường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40832" cy="277509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068" y="2735056"/>
            <a:ext cx="3028932" cy="38474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70" y="4724732"/>
            <a:ext cx="2981054" cy="223821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42435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dirty="0" err="1">
                <a:solidFill>
                  <a:srgbClr val="0070C0"/>
                </a:solidFill>
                <a:latin typeface="Calibri" panose="020F0502020204030204" charset="0"/>
              </a:rPr>
              <a:t>Định</a:t>
            </a:r>
            <a:r>
              <a:rPr lang="en-US" sz="6000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sz="6000" dirty="0" err="1">
                <a:solidFill>
                  <a:srgbClr val="0070C0"/>
                </a:solidFill>
                <a:latin typeface="Calibri" panose="020F0502020204030204" charset="0"/>
              </a:rPr>
              <a:t>hướng</a:t>
            </a:r>
            <a:r>
              <a:rPr lang="en-US" sz="6000" dirty="0">
                <a:solidFill>
                  <a:srgbClr val="0070C0"/>
                </a:solidFill>
                <a:latin typeface="Calibri" panose="020F0502020204030204" charset="0"/>
              </a:rPr>
              <a:t> HT </a:t>
            </a:r>
            <a:br>
              <a:rPr lang="en-US" dirty="0">
                <a:solidFill>
                  <a:srgbClr val="0070C0"/>
                </a:solidFill>
                <a:latin typeface="Calibri" panose="020F050202020403020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Kể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với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người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thân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về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đèn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br>
              <a:rPr lang="en-US" dirty="0">
                <a:solidFill>
                  <a:srgbClr val="0070C0"/>
                </a:solidFill>
                <a:latin typeface="Calibri" panose="020F0502020204030204" charset="0"/>
              </a:rPr>
            </a:b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giao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thông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và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biển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báo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đã</a:t>
            </a:r>
            <a:r>
              <a:rPr lang="en-US" dirty="0">
                <a:solidFill>
                  <a:srgbClr val="0070C0"/>
                </a:solidFill>
                <a:latin typeface="Calibri" panose="020F0502020204030204" charset="0"/>
              </a:rPr>
              <a:t> </a:t>
            </a:r>
            <a:r>
              <a:rPr lang="en-US" dirty="0" err="1">
                <a:solidFill>
                  <a:srgbClr val="0070C0"/>
                </a:solidFill>
                <a:latin typeface="Calibri" panose="020F0502020204030204" charset="0"/>
              </a:rPr>
              <a:t>học</a:t>
            </a:r>
            <a:endParaRPr lang="en-US" dirty="0">
              <a:solidFill>
                <a:srgbClr val="0070C0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424555" y="97155"/>
            <a:ext cx="8919845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0" lang="en-US" sz="36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Ôn và khởi động (Xe bus yêu thương)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này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thuộc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nhóm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58467" y="1485900"/>
            <a:ext cx="3804577" cy="8763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19868" y="1367013"/>
            <a:ext cx="3092466" cy="99518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cấm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118499" y="1367013"/>
            <a:ext cx="2965373" cy="114299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nguy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descr="Icon&#10;&#10;Description automatically generated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67" y="4500389"/>
            <a:ext cx="22098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5 -2.96296E-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2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này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cấm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xe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gì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A. Xe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đạp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điện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24199" y="1964586"/>
            <a:ext cx="248796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B. Xe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đạp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02292" y="2039314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C. Xe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máy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94593" y="3835701"/>
            <a:ext cx="2003681" cy="1992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54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Biển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báo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này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ý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nghĩa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Nguy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hiểm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Công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trường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đang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thi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công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Cấm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xúc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charset="0"/>
                <a:ea typeface="Arial-Rounded" panose="020B0500000000000000" pitchFamily="34" charset="0"/>
                <a:cs typeface="Times New Roman" panose="02020603050405020304" charset="0"/>
              </a:rPr>
              <a:t>đất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charset="0"/>
              <a:ea typeface="Arial-Rounded" panose="020B0500000000000000" pitchFamily="34" charset="0"/>
              <a:cs typeface="Times New Roman" panose="0202060305040502030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23692" y="4538949"/>
            <a:ext cx="2225407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/>
          <a:srcRect r="1773"/>
          <a:stretch>
            <a:fillRect/>
          </a:stretch>
        </p:blipFill>
        <p:spPr>
          <a:xfrm>
            <a:off x="-11511" y="3927336"/>
            <a:ext cx="12203511" cy="30044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 cstate="screen"/>
          <a:srcRect l="1020" b="5828"/>
          <a:stretch>
            <a:fillRect/>
          </a:stretch>
        </p:blipFill>
        <p:spPr>
          <a:xfrm>
            <a:off x="28241" y="4782626"/>
            <a:ext cx="12188826" cy="214915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344495" y="4204133"/>
            <a:ext cx="11936455" cy="2786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>
            <a:off x="28241" y="2844921"/>
            <a:ext cx="810409" cy="9569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5841" y="945067"/>
            <a:ext cx="79371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14: </a:t>
            </a:r>
            <a:r>
              <a:rPr kumimoji="0" lang="en-US" sz="72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Cùng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tham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giao</a:t>
            </a:r>
            <a:r>
              <a:rPr kumimoji="0" lang="en-US" sz="7200" b="1" i="0" u="none" strike="noStrike" kern="1200" cap="none" spc="0" normalizeH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thông</a:t>
            </a:r>
            <a:endParaRPr kumimoji="0" lang="en-US" sz="72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91255" y="60960"/>
            <a:ext cx="5455920" cy="6394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Chủ đề 3: Cộng đồng địa phương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randomBar dir="vert"/>
      </p:transition>
    </mc:Choice>
    <mc:Fallback xmlns="">
      <p:transition spd="slow" advClick="0" advTm="3713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charset="0"/>
                  <a:ea typeface="字魂59号-创粗黑" panose="00000500000000000000" pitchFamily="2" charset="-122"/>
                  <a:cs typeface="Times New Roman" panose="02020603050405020304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字魂59号-创粗黑" panose="00000500000000000000" pitchFamily="2" charset="-122"/>
                <a:cs typeface="Times New Roman" panose="02020603050405020304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heel spokes="8"/>
      </p:transition>
    </mc:Choice>
    <mc:Fallback xmlns="">
      <p:transition spd="slow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472</Words>
  <Application>Microsoft Office PowerPoint</Application>
  <PresentationFormat>Widescreen</PresentationFormat>
  <Paragraphs>51</Paragraphs>
  <Slides>18</Slides>
  <Notes>8</Notes>
  <HiddenSlides>0</HiddenSlides>
  <MMClips>17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等线</vt:lpstr>
      <vt:lpstr>等线 Light</vt:lpstr>
      <vt:lpstr>Microsoft YaHei</vt:lpstr>
      <vt:lpstr>Arial</vt:lpstr>
      <vt:lpstr>Arial Rounded MT Bold</vt:lpstr>
      <vt:lpstr>Calibri</vt:lpstr>
      <vt:lpstr>Calibri Light</vt:lpstr>
      <vt:lpstr>iCiel Mijas</vt:lpstr>
      <vt:lpstr>Times New Roman</vt:lpstr>
      <vt:lpstr>字魂59号-创粗黑</vt:lpstr>
      <vt:lpstr>方正卡通简体</vt:lpstr>
      <vt:lpstr>1_Office Theme</vt:lpstr>
      <vt:lpstr>2_Office Theme</vt:lpstr>
      <vt:lpstr>Office 主题​​</vt:lpstr>
      <vt:lpstr>4_Office Theme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Định hướng HT  Kể với người thân về đèn  giao thông và biển báo đã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SingPC</cp:lastModifiedBy>
  <cp:revision>16</cp:revision>
  <dcterms:created xsi:type="dcterms:W3CDTF">2021-06-05T04:03:00Z</dcterms:created>
  <dcterms:modified xsi:type="dcterms:W3CDTF">2023-11-01T06:26:56Z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596477B5EC7A4C3F9103FBF39BF07950</vt:lpwstr>
  </property>
  <property fmtid="{D5CDD505-2E9C-101B-9397-08002B2CF9AE}" pid="3" name="KSOProductBuildVer">
    <vt:lpwstr>1033-11.2.0.11417</vt:lpwstr>
  </property>
</Properties>
</file>