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83" r:id="rId3"/>
    <p:sldId id="284" r:id="rId4"/>
    <p:sldId id="285" r:id="rId5"/>
    <p:sldId id="286" r:id="rId6"/>
    <p:sldId id="287" r:id="rId7"/>
    <p:sldId id="288" r:id="rId8"/>
    <p:sldId id="258" r:id="rId9"/>
    <p:sldId id="259" r:id="rId10"/>
    <p:sldId id="260" r:id="rId11"/>
    <p:sldId id="264" r:id="rId12"/>
    <p:sldId id="265" r:id="rId13"/>
    <p:sldId id="279" r:id="rId14"/>
    <p:sldId id="266" r:id="rId15"/>
    <p:sldId id="261" r:id="rId16"/>
    <p:sldId id="267" r:id="rId17"/>
    <p:sldId id="268" r:id="rId18"/>
    <p:sldId id="278" r:id="rId19"/>
    <p:sldId id="269" r:id="rId20"/>
    <p:sldId id="263" r:id="rId21"/>
    <p:sldId id="272" r:id="rId22"/>
    <p:sldId id="273" r:id="rId23"/>
    <p:sldId id="274" r:id="rId24"/>
    <p:sldId id="275" r:id="rId25"/>
    <p:sldId id="280" r:id="rId26"/>
    <p:sldId id="289" r:id="rId27"/>
    <p:sldId id="290"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F00"/>
    <a:srgbClr val="FFECAF"/>
    <a:srgbClr val="FF9900"/>
    <a:srgbClr val="B88C00"/>
    <a:srgbClr val="CC9B00"/>
    <a:srgbClr val="CB5F45"/>
    <a:srgbClr val="FFDD71"/>
    <a:srgbClr val="FFD13F"/>
    <a:srgbClr val="EC984E"/>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3" autoAdjust="0"/>
    <p:restoredTop sz="94660"/>
  </p:normalViewPr>
  <p:slideViewPr>
    <p:cSldViewPr snapToGrid="0">
      <p:cViewPr varScale="1">
        <p:scale>
          <a:sx n="68" d="100"/>
          <a:sy n="68" d="100"/>
        </p:scale>
        <p:origin x="2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09466-4CC3-4972-AC9A-C8D085FB2C60}" type="datetimeFigureOut">
              <a:rPr lang="zh-CN" altLang="en-US" smtClean="0"/>
              <a:t>2021/10/13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5B8FC-413B-4F34-97F8-A84D307A3ACA}" type="slidenum">
              <a:rPr lang="zh-CN" altLang="en-US" smtClean="0"/>
              <a:t>‹#›</a:t>
            </a:fld>
            <a:endParaRPr lang="zh-CN" altLang="en-US"/>
          </a:p>
        </p:txBody>
      </p:sp>
    </p:spTree>
    <p:extLst>
      <p:ext uri="{BB962C8B-B14F-4D97-AF65-F5344CB8AC3E}">
        <p14:creationId xmlns:p14="http://schemas.microsoft.com/office/powerpoint/2010/main" val="45997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a:t>
            </a:fld>
            <a:endParaRPr lang="zh-CN" altLang="en-US"/>
          </a:p>
        </p:txBody>
      </p:sp>
    </p:spTree>
    <p:extLst>
      <p:ext uri="{BB962C8B-B14F-4D97-AF65-F5344CB8AC3E}">
        <p14:creationId xmlns:p14="http://schemas.microsoft.com/office/powerpoint/2010/main" val="79097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15</a:t>
            </a:fld>
            <a:endParaRPr lang="zh-CN" altLang="en-US"/>
          </a:p>
        </p:txBody>
      </p:sp>
    </p:spTree>
    <p:extLst>
      <p:ext uri="{BB962C8B-B14F-4D97-AF65-F5344CB8AC3E}">
        <p14:creationId xmlns:p14="http://schemas.microsoft.com/office/powerpoint/2010/main" val="379216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16</a:t>
            </a:fld>
            <a:endParaRPr lang="zh-CN" altLang="en-US"/>
          </a:p>
        </p:txBody>
      </p:sp>
    </p:spTree>
    <p:extLst>
      <p:ext uri="{BB962C8B-B14F-4D97-AF65-F5344CB8AC3E}">
        <p14:creationId xmlns:p14="http://schemas.microsoft.com/office/powerpoint/2010/main" val="304552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17</a:t>
            </a:fld>
            <a:endParaRPr lang="zh-CN" altLang="en-US"/>
          </a:p>
        </p:txBody>
      </p:sp>
    </p:spTree>
    <p:extLst>
      <p:ext uri="{BB962C8B-B14F-4D97-AF65-F5344CB8AC3E}">
        <p14:creationId xmlns:p14="http://schemas.microsoft.com/office/powerpoint/2010/main" val="1788277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18</a:t>
            </a:fld>
            <a:endParaRPr lang="zh-CN" altLang="en-US"/>
          </a:p>
        </p:txBody>
      </p:sp>
    </p:spTree>
    <p:extLst>
      <p:ext uri="{BB962C8B-B14F-4D97-AF65-F5344CB8AC3E}">
        <p14:creationId xmlns:p14="http://schemas.microsoft.com/office/powerpoint/2010/main" val="247064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19</a:t>
            </a:fld>
            <a:endParaRPr lang="zh-CN" altLang="en-US"/>
          </a:p>
        </p:txBody>
      </p:sp>
    </p:spTree>
    <p:extLst>
      <p:ext uri="{BB962C8B-B14F-4D97-AF65-F5344CB8AC3E}">
        <p14:creationId xmlns:p14="http://schemas.microsoft.com/office/powerpoint/2010/main" val="311099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20</a:t>
            </a:fld>
            <a:endParaRPr lang="zh-CN" altLang="en-US"/>
          </a:p>
        </p:txBody>
      </p:sp>
    </p:spTree>
    <p:extLst>
      <p:ext uri="{BB962C8B-B14F-4D97-AF65-F5344CB8AC3E}">
        <p14:creationId xmlns:p14="http://schemas.microsoft.com/office/powerpoint/2010/main" val="165214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21</a:t>
            </a:fld>
            <a:endParaRPr lang="zh-CN" altLang="en-US"/>
          </a:p>
        </p:txBody>
      </p:sp>
    </p:spTree>
    <p:extLst>
      <p:ext uri="{BB962C8B-B14F-4D97-AF65-F5344CB8AC3E}">
        <p14:creationId xmlns:p14="http://schemas.microsoft.com/office/powerpoint/2010/main" val="1522744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22</a:t>
            </a:fld>
            <a:endParaRPr lang="zh-CN" altLang="en-US"/>
          </a:p>
        </p:txBody>
      </p:sp>
    </p:spTree>
    <p:extLst>
      <p:ext uri="{BB962C8B-B14F-4D97-AF65-F5344CB8AC3E}">
        <p14:creationId xmlns:p14="http://schemas.microsoft.com/office/powerpoint/2010/main" val="242357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23</a:t>
            </a:fld>
            <a:endParaRPr lang="zh-CN" altLang="en-US"/>
          </a:p>
        </p:txBody>
      </p:sp>
    </p:spTree>
    <p:extLst>
      <p:ext uri="{BB962C8B-B14F-4D97-AF65-F5344CB8AC3E}">
        <p14:creationId xmlns:p14="http://schemas.microsoft.com/office/powerpoint/2010/main" val="940635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24</a:t>
            </a:fld>
            <a:endParaRPr lang="zh-CN" altLang="en-US"/>
          </a:p>
        </p:txBody>
      </p:sp>
    </p:spTree>
    <p:extLst>
      <p:ext uri="{BB962C8B-B14F-4D97-AF65-F5344CB8AC3E}">
        <p14:creationId xmlns:p14="http://schemas.microsoft.com/office/powerpoint/2010/main" val="125112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7</a:t>
            </a:fld>
            <a:endParaRPr lang="zh-CN" altLang="en-US"/>
          </a:p>
        </p:txBody>
      </p:sp>
    </p:spTree>
    <p:extLst>
      <p:ext uri="{BB962C8B-B14F-4D97-AF65-F5344CB8AC3E}">
        <p14:creationId xmlns:p14="http://schemas.microsoft.com/office/powerpoint/2010/main" val="362915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25</a:t>
            </a:fld>
            <a:endParaRPr lang="zh-CN" altLang="en-US"/>
          </a:p>
        </p:txBody>
      </p:sp>
    </p:spTree>
    <p:extLst>
      <p:ext uri="{BB962C8B-B14F-4D97-AF65-F5344CB8AC3E}">
        <p14:creationId xmlns:p14="http://schemas.microsoft.com/office/powerpoint/2010/main" val="3624024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26</a:t>
            </a:fld>
            <a:endParaRPr lang="zh-CN" altLang="en-US"/>
          </a:p>
        </p:txBody>
      </p:sp>
    </p:spTree>
    <p:extLst>
      <p:ext uri="{BB962C8B-B14F-4D97-AF65-F5344CB8AC3E}">
        <p14:creationId xmlns:p14="http://schemas.microsoft.com/office/powerpoint/2010/main" val="902902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27</a:t>
            </a:fld>
            <a:endParaRPr lang="zh-CN" altLang="en-US"/>
          </a:p>
        </p:txBody>
      </p:sp>
    </p:spTree>
    <p:extLst>
      <p:ext uri="{BB962C8B-B14F-4D97-AF65-F5344CB8AC3E}">
        <p14:creationId xmlns:p14="http://schemas.microsoft.com/office/powerpoint/2010/main" val="217811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8</a:t>
            </a:fld>
            <a:endParaRPr lang="zh-CN" altLang="en-US"/>
          </a:p>
        </p:txBody>
      </p:sp>
    </p:spTree>
    <p:extLst>
      <p:ext uri="{BB962C8B-B14F-4D97-AF65-F5344CB8AC3E}">
        <p14:creationId xmlns:p14="http://schemas.microsoft.com/office/powerpoint/2010/main" val="427604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9</a:t>
            </a:fld>
            <a:endParaRPr lang="zh-CN" altLang="en-US"/>
          </a:p>
        </p:txBody>
      </p:sp>
    </p:spTree>
    <p:extLst>
      <p:ext uri="{BB962C8B-B14F-4D97-AF65-F5344CB8AC3E}">
        <p14:creationId xmlns:p14="http://schemas.microsoft.com/office/powerpoint/2010/main" val="111386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10</a:t>
            </a:fld>
            <a:endParaRPr lang="zh-CN" altLang="en-US"/>
          </a:p>
        </p:txBody>
      </p:sp>
    </p:spTree>
    <p:extLst>
      <p:ext uri="{BB962C8B-B14F-4D97-AF65-F5344CB8AC3E}">
        <p14:creationId xmlns:p14="http://schemas.microsoft.com/office/powerpoint/2010/main" val="48353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11</a:t>
            </a:fld>
            <a:endParaRPr lang="zh-CN" altLang="en-US"/>
          </a:p>
        </p:txBody>
      </p:sp>
    </p:spTree>
    <p:extLst>
      <p:ext uri="{BB962C8B-B14F-4D97-AF65-F5344CB8AC3E}">
        <p14:creationId xmlns:p14="http://schemas.microsoft.com/office/powerpoint/2010/main" val="351126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12</a:t>
            </a:fld>
            <a:endParaRPr lang="zh-CN" altLang="en-US"/>
          </a:p>
        </p:txBody>
      </p:sp>
    </p:spTree>
    <p:extLst>
      <p:ext uri="{BB962C8B-B14F-4D97-AF65-F5344CB8AC3E}">
        <p14:creationId xmlns:p14="http://schemas.microsoft.com/office/powerpoint/2010/main" val="3575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13</a:t>
            </a:fld>
            <a:endParaRPr lang="zh-CN" altLang="en-US"/>
          </a:p>
        </p:txBody>
      </p:sp>
    </p:spTree>
    <p:extLst>
      <p:ext uri="{BB962C8B-B14F-4D97-AF65-F5344CB8AC3E}">
        <p14:creationId xmlns:p14="http://schemas.microsoft.com/office/powerpoint/2010/main" val="66343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14</a:t>
            </a:fld>
            <a:endParaRPr lang="zh-CN" altLang="en-US"/>
          </a:p>
        </p:txBody>
      </p:sp>
    </p:spTree>
    <p:extLst>
      <p:ext uri="{BB962C8B-B14F-4D97-AF65-F5344CB8AC3E}">
        <p14:creationId xmlns:p14="http://schemas.microsoft.com/office/powerpoint/2010/main" val="324749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2021/10/13</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48491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2021/10/13</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30029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2021/10/13</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937527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2021/10/13</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56652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2021/10/13</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6996752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2021/10/13</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68792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2021/10/13</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358244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2021/10/13</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34618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2021/10/13</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402028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2021/10/13</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862171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2021/10/13</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519564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2021/10/13</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532463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0.jpg"/><Relationship Id="rId4" Type="http://schemas.openxmlformats.org/officeDocument/2006/relationships/image" Target="../media/image2.png"/><Relationship Id="rId9"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5.wdp"/><Relationship Id="rId3" Type="http://schemas.openxmlformats.org/officeDocument/2006/relationships/notesSlide" Target="../notesSlides/notesSlide7.xml"/><Relationship Id="rId7" Type="http://schemas.openxmlformats.org/officeDocument/2006/relationships/image" Target="../media/image8.png"/><Relationship Id="rId12"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7.png"/><Relationship Id="rId11" Type="http://schemas.openxmlformats.org/officeDocument/2006/relationships/image" Target="../media/image33.jp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8.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0.jpg"/><Relationship Id="rId11" Type="http://schemas.microsoft.com/office/2007/relationships/hdphoto" Target="../media/hdphoto5.wdp"/><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0.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jp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7.png"/><Relationship Id="rId12"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image" Target="../media/image2.png"/><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41.jpg"/><Relationship Id="rId4" Type="http://schemas.openxmlformats.org/officeDocument/2006/relationships/image" Target="../media/image31.png"/><Relationship Id="rId9"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slide" Target="slide3.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0.wdp"/><Relationship Id="rId3" Type="http://schemas.openxmlformats.org/officeDocument/2006/relationships/notesSlide" Target="../notesSlides/notesSlide16.xml"/><Relationship Id="rId7" Type="http://schemas.openxmlformats.org/officeDocument/2006/relationships/image" Target="../media/image8.png"/><Relationship Id="rId12"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7.png"/><Relationship Id="rId11" Type="http://schemas.microsoft.com/office/2007/relationships/hdphoto" Target="../media/hdphoto9.wdp"/><Relationship Id="rId5" Type="http://schemas.openxmlformats.org/officeDocument/2006/relationships/image" Target="../media/image6.png"/><Relationship Id="rId15" Type="http://schemas.microsoft.com/office/2007/relationships/hdphoto" Target="../media/hdphoto11.wdp"/><Relationship Id="rId10" Type="http://schemas.openxmlformats.org/officeDocument/2006/relationships/image" Target="../media/image43.png"/><Relationship Id="rId4" Type="http://schemas.openxmlformats.org/officeDocument/2006/relationships/image" Target="../media/image31.png"/><Relationship Id="rId9" Type="http://schemas.microsoft.com/office/2007/relationships/hdphoto" Target="../media/hdphoto8.wdp"/><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49.jpg"/><Relationship Id="rId3" Type="http://schemas.openxmlformats.org/officeDocument/2006/relationships/notesSlide" Target="../notesSlides/notesSlide17.xml"/><Relationship Id="rId7" Type="http://schemas.openxmlformats.org/officeDocument/2006/relationships/image" Target="../media/image8.png"/><Relationship Id="rId12" Type="http://schemas.microsoft.com/office/2007/relationships/hdphoto" Target="../media/hdphoto13.wdp"/><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7.png"/><Relationship Id="rId11" Type="http://schemas.openxmlformats.org/officeDocument/2006/relationships/image" Target="../media/image48.png"/><Relationship Id="rId5" Type="http://schemas.openxmlformats.org/officeDocument/2006/relationships/image" Target="../media/image6.png"/><Relationship Id="rId10" Type="http://schemas.microsoft.com/office/2007/relationships/hdphoto" Target="../media/hdphoto12.wdp"/><Relationship Id="rId4" Type="http://schemas.openxmlformats.org/officeDocument/2006/relationships/image" Target="../media/image31.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2.jpg"/><Relationship Id="rId4" Type="http://schemas.openxmlformats.org/officeDocument/2006/relationships/image" Target="../media/image31.png"/><Relationship Id="rId9" Type="http://schemas.openxmlformats.org/officeDocument/2006/relationships/image" Target="../media/image51.jp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4.jpg"/></Relationships>
</file>

<file path=ppt/slides/_rels/slide2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notesSlide" Target="../notesSlides/notesSlide20.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6.jp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5.xml"/><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6.xml"/><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5.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png"/><Relationship Id="rId11"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752439"/>
            <a:ext cx="8686917" cy="1200329"/>
          </a:xfrm>
          <a:prstGeom prst="rect">
            <a:avLst/>
          </a:prstGeom>
          <a:noFill/>
          <a:ln>
            <a:noFill/>
          </a:ln>
        </p:spPr>
        <p:txBody>
          <a:bodyPr wrap="square" rtlCol="0">
            <a:spAutoFit/>
          </a:bodyPr>
          <a:lstStyle/>
          <a:p>
            <a:pPr algn="ctr"/>
            <a:r>
              <a:rPr lang="en-US" altLang="zh-CN" sz="7200" b="1" smtClean="0">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rPr>
              <a:t>LUYỆN TỪ VÀ CÂU</a:t>
            </a:r>
            <a:endParaRPr lang="zh-CN" altLang="en-US" sz="7200" b="1" dirty="0">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r>
                <a:rPr lang="en-US" altLang="zh-CN" sz="2000" smtClean="0">
                  <a:ln w="0"/>
                  <a:solidFill>
                    <a:schemeClr val="bg1"/>
                  </a:solidFill>
                  <a:latin typeface="华康少女文字W5(P)" panose="040F0500000000000000" pitchFamily="82" charset="-122"/>
                  <a:ea typeface="华康少女文字W5(P)" panose="040F0500000000000000" pitchFamily="82" charset="-122"/>
                </a:rPr>
                <a:t>THỰC HIỆN: EDUFIVE</a:t>
              </a: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Tree>
    <p:extLst>
      <p:ext uri="{BB962C8B-B14F-4D97-AF65-F5344CB8AC3E}">
        <p14:creationId xmlns:p14="http://schemas.microsoft.com/office/powerpoint/2010/main" val="386177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smtClean="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smtClean="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31498050"/>
              </p:ext>
            </p:extLst>
          </p:nvPr>
        </p:nvGraphicFramePr>
        <p:xfrm>
          <a:off x="1082527" y="1180475"/>
          <a:ext cx="10382642" cy="5079735"/>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r>
                        <a:rPr lang="en-US" sz="3600" smtClean="0">
                          <a:solidFill>
                            <a:srgbClr val="B88C00"/>
                          </a:solidFill>
                          <a:latin typeface="Times New Roman" panose="02020603050405020304" pitchFamily="18" charset="0"/>
                          <a:cs typeface="Times New Roman" panose="02020603050405020304" pitchFamily="18" charset="0"/>
                        </a:rPr>
                        <a:t>A</a:t>
                      </a: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smtClean="0">
                          <a:solidFill>
                            <a:srgbClr val="B88C00"/>
                          </a:solidFill>
                          <a:latin typeface="Times New Roman" panose="02020603050405020304" pitchFamily="18" charset="0"/>
                          <a:cs typeface="Times New Roman" panose="02020603050405020304" pitchFamily="18" charset="0"/>
                        </a:rPr>
                        <a:t>B</a:t>
                      </a: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smtClean="0">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smtClean="0">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smtClean="0">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smtClean="0">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smtClean="0">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smtClean="0">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sp>
        <p:nvSpPr>
          <p:cNvPr id="46" name="Line 49"/>
          <p:cNvSpPr>
            <a:spLocks noChangeShapeType="1"/>
          </p:cNvSpPr>
          <p:nvPr/>
        </p:nvSpPr>
        <p:spPr bwMode="auto">
          <a:xfrm>
            <a:off x="3319646" y="2882224"/>
            <a:ext cx="1604046" cy="1451401"/>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7" name="Line 50"/>
          <p:cNvSpPr>
            <a:spLocks noChangeShapeType="1"/>
          </p:cNvSpPr>
          <p:nvPr/>
        </p:nvSpPr>
        <p:spPr bwMode="auto">
          <a:xfrm>
            <a:off x="3319646" y="4109403"/>
            <a:ext cx="1604046" cy="1342135"/>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8" name="Line 51"/>
          <p:cNvSpPr>
            <a:spLocks noChangeShapeType="1"/>
          </p:cNvSpPr>
          <p:nvPr/>
        </p:nvSpPr>
        <p:spPr bwMode="auto">
          <a:xfrm flipV="1">
            <a:off x="3319646" y="2882224"/>
            <a:ext cx="1604046" cy="2716500"/>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7173694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linds(horizont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linds(horizont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linds(horizontal)">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53"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54"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6"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smtClean="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smtClean="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57" name="Table 56"/>
          <p:cNvGraphicFramePr>
            <a:graphicFrameLocks noGrp="1"/>
          </p:cNvGraphicFramePr>
          <p:nvPr>
            <p:extLst>
              <p:ext uri="{D42A27DB-BD31-4B8C-83A1-F6EECF244321}">
                <p14:modId xmlns:p14="http://schemas.microsoft.com/office/powerpoint/2010/main" val="468723842"/>
              </p:ext>
            </p:extLst>
          </p:nvPr>
        </p:nvGraphicFramePr>
        <p:xfrm>
          <a:off x="1082527" y="1180475"/>
          <a:ext cx="10382642" cy="5528283"/>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smtClean="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algn="ctr"/>
                      <a:r>
                        <a:rPr lang="en-US" sz="3600" smtClean="0">
                          <a:solidFill>
                            <a:srgbClr val="B88C00"/>
                          </a:solidFill>
                          <a:latin typeface="Times New Roman" panose="02020603050405020304" pitchFamily="18" charset="0"/>
                          <a:cs typeface="Times New Roman" panose="02020603050405020304" pitchFamily="18" charset="0"/>
                        </a:rPr>
                        <a:t>B</a:t>
                      </a: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smtClean="0">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smtClean="0">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smtClean="0">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smtClean="0">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smtClean="0">
                        <a:solidFill>
                          <a:srgbClr val="FF990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smtClean="0">
                          <a:solidFill>
                            <a:srgbClr val="FF9900"/>
                          </a:solidFill>
                          <a:latin typeface="Times New Roman" panose="02020603050405020304" pitchFamily="18" charset="0"/>
                          <a:cs typeface="Times New Roman" panose="02020603050405020304" pitchFamily="18" charset="0"/>
                        </a:rPr>
                        <a:t>Tai</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smtClean="0">
                        <a:solidFill>
                          <a:srgbClr val="FF99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smtClean="0">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t="7716" r="5359" b="13184"/>
          <a:stretch/>
        </p:blipFill>
        <p:spPr>
          <a:xfrm>
            <a:off x="1082527" y="2308694"/>
            <a:ext cx="2195245" cy="1097280"/>
          </a:xfrm>
          <a:prstGeom prst="rect">
            <a:avLst/>
          </a:prstGeom>
        </p:spPr>
      </p:pic>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r="24225" b="4673"/>
          <a:stretch/>
        </p:blipFill>
        <p:spPr>
          <a:xfrm>
            <a:off x="1111347" y="3723925"/>
            <a:ext cx="2166425" cy="1116927"/>
          </a:xfrm>
          <a:prstGeom prst="rect">
            <a:avLst/>
          </a:prstGeom>
        </p:spPr>
      </p:pic>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r="16941"/>
          <a:stretch/>
        </p:blipFill>
        <p:spPr>
          <a:xfrm>
            <a:off x="1217940" y="5173364"/>
            <a:ext cx="1924418" cy="1251699"/>
          </a:xfrm>
          <a:prstGeom prst="rect">
            <a:avLst/>
          </a:prstGeom>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3" name="文本框 39">
            <a:extLst>
              <a:ext uri="{FF2B5EF4-FFF2-40B4-BE49-F238E27FC236}">
                <a16:creationId xmlns:a16="http://schemas.microsoft.com/office/drawing/2014/main" id="{6B5CAA5F-BC42-4F8D-A4F4-D62BF5693694}"/>
              </a:ext>
            </a:extLst>
          </p:cNvPr>
          <p:cNvSpPr txBox="1"/>
          <p:nvPr/>
        </p:nvSpPr>
        <p:spPr>
          <a:xfrm>
            <a:off x="941850" y="267072"/>
            <a:ext cx="11124139"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smtClean="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Nghĩa</a:t>
            </a:r>
            <a:r>
              <a:rPr kumimoji="0" lang="en-US" altLang="zh-CN" sz="3600" b="1" i="0" u="none" strike="noStrike" kern="1200" cap="none" spc="0" normalizeH="0" noProof="0" smtClean="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in đậm trong khổ thơ sau có gì khác nghĩa của chúng ở bài tập 1?</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sp>
        <p:nvSpPr>
          <p:cNvPr id="34" name="Text Box 5"/>
          <p:cNvSpPr txBox="1">
            <a:spLocks noChangeArrowheads="1"/>
          </p:cNvSpPr>
          <p:nvPr/>
        </p:nvSpPr>
        <p:spPr bwMode="auto">
          <a:xfrm>
            <a:off x="1532035" y="1860133"/>
            <a:ext cx="3623112" cy="4078039"/>
          </a:xfrm>
          <a:prstGeom prst="rect">
            <a:avLst/>
          </a:prstGeom>
          <a:noFill/>
          <a:ln w="9525" algn="ctr">
            <a:noFill/>
            <a:miter lim="800000"/>
            <a:headEnd/>
            <a:tailEnd/>
          </a:ln>
          <a:effectLst/>
        </p:spPr>
        <p:txBody>
          <a:bodyPr wrap="square">
            <a:spAutoFit/>
          </a:bodyPr>
          <a:lstStyle/>
          <a:p>
            <a:pPr eaLnBrk="1" hangingPunct="1">
              <a:spcBef>
                <a:spcPts val="600"/>
              </a:spcBef>
              <a:defRPr/>
            </a:pPr>
            <a:r>
              <a:rPr lang="en-US" sz="2800" b="1" dirty="0" err="1">
                <a:solidFill>
                  <a:srgbClr val="C00000"/>
                </a:solidFill>
                <a:latin typeface="Times New Roman"/>
              </a:rPr>
              <a:t>Răng</a:t>
            </a:r>
            <a:r>
              <a:rPr lang="en-US" sz="2800" b="1" dirty="0">
                <a:latin typeface="Times New Roman"/>
              </a:rPr>
              <a:t> </a:t>
            </a:r>
            <a:r>
              <a:rPr lang="en-US" sz="2800" b="1" dirty="0" err="1">
                <a:latin typeface="Times New Roman"/>
              </a:rPr>
              <a:t>của</a:t>
            </a:r>
            <a:r>
              <a:rPr lang="en-US" sz="2800" b="1" dirty="0">
                <a:latin typeface="Times New Roman"/>
              </a:rPr>
              <a:t> </a:t>
            </a:r>
            <a:r>
              <a:rPr lang="en-US" sz="2800" b="1" dirty="0" err="1">
                <a:latin typeface="Times New Roman"/>
              </a:rPr>
              <a:t>chiếc</a:t>
            </a:r>
            <a:r>
              <a:rPr lang="en-US" sz="2800" b="1" dirty="0">
                <a:latin typeface="Times New Roman"/>
              </a:rPr>
              <a:t> </a:t>
            </a:r>
            <a:r>
              <a:rPr lang="en-US" sz="2800" b="1" dirty="0" err="1">
                <a:latin typeface="Times New Roman"/>
              </a:rPr>
              <a:t>cào</a:t>
            </a:r>
            <a:endParaRPr lang="en-US" sz="2800" b="1" dirty="0">
              <a:latin typeface="Times New Roman"/>
            </a:endParaRPr>
          </a:p>
          <a:p>
            <a:pPr eaLnBrk="1" hangingPunct="1">
              <a:spcBef>
                <a:spcPts val="600"/>
              </a:spcBef>
              <a:defRPr/>
            </a:pPr>
            <a:r>
              <a:rPr lang="en-US" sz="2800" b="1" dirty="0" err="1">
                <a:latin typeface="Times New Roman"/>
              </a:rPr>
              <a:t>Làm</a:t>
            </a:r>
            <a:r>
              <a:rPr lang="en-US" sz="2800" b="1" dirty="0">
                <a:latin typeface="Times New Roman"/>
              </a:rPr>
              <a:t> </a:t>
            </a:r>
            <a:r>
              <a:rPr lang="en-US" sz="2800" b="1" dirty="0" err="1">
                <a:latin typeface="Times New Roman"/>
              </a:rPr>
              <a:t>sao</a:t>
            </a:r>
            <a:r>
              <a:rPr lang="en-US" sz="2800" b="1" dirty="0">
                <a:latin typeface="Times New Roman"/>
              </a:rPr>
              <a:t> </a:t>
            </a:r>
            <a:r>
              <a:rPr lang="en-US" sz="2800" b="1" dirty="0" err="1">
                <a:latin typeface="Times New Roman"/>
              </a:rPr>
              <a:t>nhai</a:t>
            </a:r>
            <a:r>
              <a:rPr lang="en-US" sz="2800" b="1" dirty="0">
                <a:latin typeface="Times New Roman"/>
              </a:rPr>
              <a:t> </a:t>
            </a:r>
            <a:r>
              <a:rPr lang="en-US" sz="2800" b="1" err="1">
                <a:latin typeface="Times New Roman"/>
              </a:rPr>
              <a:t>được</a:t>
            </a:r>
            <a:r>
              <a:rPr lang="en-US" sz="2800" b="1" smtClean="0">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solidFill>
                  <a:srgbClr val="C00000"/>
                </a:solidFill>
                <a:latin typeface="Times New Roman"/>
              </a:rPr>
              <a:t>Mũi</a:t>
            </a:r>
            <a:r>
              <a:rPr lang="en-US" sz="2800" b="1" dirty="0">
                <a:latin typeface="Times New Roman"/>
              </a:rPr>
              <a:t> </a:t>
            </a:r>
            <a:r>
              <a:rPr lang="en-US" sz="2800" b="1" dirty="0" err="1">
                <a:latin typeface="Times New Roman"/>
              </a:rPr>
              <a:t>thuyền</a:t>
            </a:r>
            <a:r>
              <a:rPr lang="en-US" sz="2800" b="1" dirty="0">
                <a:latin typeface="Times New Roman"/>
              </a:rPr>
              <a:t> </a:t>
            </a:r>
            <a:r>
              <a:rPr lang="en-US" sz="2800" b="1" dirty="0" err="1">
                <a:latin typeface="Times New Roman"/>
              </a:rPr>
              <a:t>rẽ</a:t>
            </a:r>
            <a:r>
              <a:rPr lang="en-US" sz="2800" b="1" dirty="0">
                <a:latin typeface="Times New Roman"/>
              </a:rPr>
              <a:t> </a:t>
            </a:r>
            <a:r>
              <a:rPr lang="en-US" sz="2800" b="1" dirty="0" err="1">
                <a:latin typeface="Times New Roman"/>
              </a:rPr>
              <a:t>nước</a:t>
            </a:r>
            <a:endParaRPr lang="en-US" sz="2800" b="1" dirty="0">
              <a:latin typeface="Times New Roman"/>
            </a:endParaRPr>
          </a:p>
          <a:p>
            <a:pPr eaLnBrk="1" hangingPunct="1">
              <a:spcBef>
                <a:spcPts val="600"/>
              </a:spcBef>
              <a:defRPr/>
            </a:pPr>
            <a:r>
              <a:rPr lang="en-US" sz="2800" b="1" dirty="0" err="1">
                <a:latin typeface="Times New Roman"/>
              </a:rPr>
              <a:t>Thì</a:t>
            </a:r>
            <a:r>
              <a:rPr lang="en-US" sz="2800" b="1" dirty="0">
                <a:latin typeface="Times New Roman"/>
              </a:rPr>
              <a:t> </a:t>
            </a:r>
            <a:r>
              <a:rPr lang="en-US" sz="2800" b="1" dirty="0" err="1">
                <a:latin typeface="Times New Roman"/>
              </a:rPr>
              <a:t>ngửi</a:t>
            </a:r>
            <a:r>
              <a:rPr lang="en-US" sz="2800" b="1" dirty="0">
                <a:latin typeface="Times New Roman"/>
              </a:rPr>
              <a:t> </a:t>
            </a:r>
            <a:r>
              <a:rPr lang="en-US" sz="2800" b="1" dirty="0" err="1">
                <a:latin typeface="Times New Roman"/>
              </a:rPr>
              <a:t>cái</a:t>
            </a:r>
            <a:r>
              <a:rPr lang="en-US" sz="2800" b="1" dirty="0">
                <a:latin typeface="Times New Roman"/>
              </a:rPr>
              <a:t> </a:t>
            </a:r>
            <a:r>
              <a:rPr lang="en-US" sz="2800" b="1" err="1">
                <a:latin typeface="Times New Roman"/>
              </a:rPr>
              <a:t>gì</a:t>
            </a:r>
            <a:r>
              <a:rPr lang="en-US" sz="2800" b="1" smtClean="0">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latin typeface="Times New Roman"/>
              </a:rPr>
              <a:t>Cái</a:t>
            </a:r>
            <a:r>
              <a:rPr lang="en-US" sz="2800" b="1" dirty="0">
                <a:latin typeface="Times New Roman"/>
              </a:rPr>
              <a:t> </a:t>
            </a:r>
            <a:r>
              <a:rPr lang="en-US" sz="2800" b="1" dirty="0" err="1">
                <a:latin typeface="Times New Roman"/>
              </a:rPr>
              <a:t>ấm</a:t>
            </a:r>
            <a:r>
              <a:rPr lang="en-US" sz="2800" b="1" dirty="0">
                <a:latin typeface="Times New Roman"/>
              </a:rPr>
              <a:t> </a:t>
            </a:r>
            <a:r>
              <a:rPr lang="en-US" sz="2800" b="1" dirty="0" err="1">
                <a:latin typeface="Times New Roman"/>
              </a:rPr>
              <a:t>không</a:t>
            </a:r>
            <a:r>
              <a:rPr lang="en-US" sz="2800" b="1" dirty="0">
                <a:latin typeface="Times New Roman"/>
              </a:rPr>
              <a:t> </a:t>
            </a:r>
            <a:r>
              <a:rPr lang="en-US" sz="2800" b="1" dirty="0" err="1">
                <a:latin typeface="Times New Roman"/>
              </a:rPr>
              <a:t>nghe</a:t>
            </a:r>
            <a:endParaRPr lang="en-US" sz="2800" b="1" dirty="0">
              <a:latin typeface="Times New Roman"/>
            </a:endParaRPr>
          </a:p>
          <a:p>
            <a:pPr eaLnBrk="1" hangingPunct="1">
              <a:spcBef>
                <a:spcPts val="600"/>
              </a:spcBef>
              <a:defRPr/>
            </a:pPr>
            <a:r>
              <a:rPr lang="en-US" sz="2800" b="1" dirty="0">
                <a:latin typeface="Times New Roman"/>
              </a:rPr>
              <a:t>Sao </a:t>
            </a:r>
            <a:r>
              <a:rPr lang="en-US" sz="2800" b="1" dirty="0">
                <a:solidFill>
                  <a:srgbClr val="C00000"/>
                </a:solidFill>
                <a:latin typeface="Times New Roman"/>
              </a:rPr>
              <a:t>tai</a:t>
            </a:r>
            <a:r>
              <a:rPr lang="en-US" sz="2800" b="1" dirty="0">
                <a:latin typeface="Times New Roman"/>
              </a:rPr>
              <a:t> </a:t>
            </a:r>
            <a:r>
              <a:rPr lang="en-US" sz="2800" b="1" dirty="0" err="1">
                <a:latin typeface="Times New Roman"/>
              </a:rPr>
              <a:t>lại</a:t>
            </a:r>
            <a:r>
              <a:rPr lang="en-US" sz="2800" b="1" dirty="0">
                <a:latin typeface="Times New Roman"/>
              </a:rPr>
              <a:t> </a:t>
            </a:r>
            <a:r>
              <a:rPr lang="en-US" sz="2800" b="1" dirty="0" err="1">
                <a:latin typeface="Times New Roman"/>
              </a:rPr>
              <a:t>mọc</a:t>
            </a:r>
            <a:r>
              <a:rPr lang="en-US" sz="2800" b="1" dirty="0">
                <a:latin typeface="Times New Roman"/>
              </a:rPr>
              <a:t>?</a:t>
            </a:r>
          </a:p>
        </p:txBody>
      </p:sp>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5960014" y="4968840"/>
            <a:ext cx="3521612" cy="1617233"/>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1724" y="3155703"/>
            <a:ext cx="3698191" cy="1861551"/>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6942602" y="826798"/>
            <a:ext cx="2518630" cy="2049938"/>
          </a:xfrm>
          <a:prstGeom prst="rect">
            <a:avLst/>
          </a:prstGeom>
        </p:spPr>
      </p:pic>
      <p:sp>
        <p:nvSpPr>
          <p:cNvPr id="36" name="Oval 35"/>
          <p:cNvSpPr/>
          <p:nvPr/>
        </p:nvSpPr>
        <p:spPr>
          <a:xfrm rot="1260883">
            <a:off x="6209899" y="1650373"/>
            <a:ext cx="2692806" cy="12713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260883">
            <a:off x="5317200" y="3911100"/>
            <a:ext cx="1739885"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1094520">
            <a:off x="5955700" y="5203305"/>
            <a:ext cx="1343974"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2666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8" presetClass="entr" presetSubtype="32"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diamond(out)">
                                      <p:cBhvr>
                                        <p:cTn id="30" dur="75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arn(inVertical)">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1+#ppt_w/2"/>
                                          </p:val>
                                        </p:tav>
                                        <p:tav tm="100000">
                                          <p:val>
                                            <p:strVal val="#ppt_x"/>
                                          </p:val>
                                        </p:tav>
                                      </p:tavLst>
                                    </p:anim>
                                    <p:anim calcmode="lin" valueType="num">
                                      <p:cBhvr additive="base">
                                        <p:cTn id="5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arn(inVertical)">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2908893468"/>
              </p:ext>
            </p:extLst>
          </p:nvPr>
        </p:nvGraphicFramePr>
        <p:xfrm>
          <a:off x="1" y="662061"/>
          <a:ext cx="12191999" cy="6192312"/>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148548059"/>
                    </a:ext>
                  </a:extLst>
                </a:gridCol>
                <a:gridCol w="886265">
                  <a:extLst>
                    <a:ext uri="{9D8B030D-6E8A-4147-A177-3AD203B41FA5}">
                      <a16:colId xmlns:a16="http://schemas.microsoft.com/office/drawing/2014/main" val="2622684194"/>
                    </a:ext>
                  </a:extLst>
                </a:gridCol>
                <a:gridCol w="2180492">
                  <a:extLst>
                    <a:ext uri="{9D8B030D-6E8A-4147-A177-3AD203B41FA5}">
                      <a16:colId xmlns:a16="http://schemas.microsoft.com/office/drawing/2014/main" val="3260307804"/>
                    </a:ext>
                  </a:extLst>
                </a:gridCol>
                <a:gridCol w="3003065">
                  <a:extLst>
                    <a:ext uri="{9D8B030D-6E8A-4147-A177-3AD203B41FA5}">
                      <a16:colId xmlns:a16="http://schemas.microsoft.com/office/drawing/2014/main" val="3768215946"/>
                    </a:ext>
                  </a:extLst>
                </a:gridCol>
                <a:gridCol w="1948763">
                  <a:extLst>
                    <a:ext uri="{9D8B030D-6E8A-4147-A177-3AD203B41FA5}">
                      <a16:colId xmlns:a16="http://schemas.microsoft.com/office/drawing/2014/main" val="2606480429"/>
                    </a:ext>
                  </a:extLst>
                </a:gridCol>
                <a:gridCol w="2344615">
                  <a:extLst>
                    <a:ext uri="{9D8B030D-6E8A-4147-A177-3AD203B41FA5}">
                      <a16:colId xmlns:a16="http://schemas.microsoft.com/office/drawing/2014/main" val="645916978"/>
                    </a:ext>
                  </a:extLst>
                </a:gridCol>
              </a:tblGrid>
              <a:tr h="598530">
                <a:tc rowSpan="2">
                  <a:txBody>
                    <a:bodyPr/>
                    <a:lstStyle/>
                    <a:p>
                      <a:pPr algn="ctr"/>
                      <a:r>
                        <a:rPr lang="en-US" sz="2800" smtClean="0">
                          <a:solidFill>
                            <a:srgbClr val="B88C00"/>
                          </a:solidFill>
                          <a:latin typeface="Times New Roman" panose="02020603050405020304" pitchFamily="18" charset="0"/>
                          <a:cs typeface="Times New Roman" panose="02020603050405020304" pitchFamily="18" charset="0"/>
                        </a:rPr>
                        <a:t>Từ</a:t>
                      </a:r>
                      <a:r>
                        <a:rPr lang="en-US" sz="2800" baseline="0" smtClean="0">
                          <a:solidFill>
                            <a:srgbClr val="B88C00"/>
                          </a:solidFill>
                          <a:latin typeface="Times New Roman" panose="02020603050405020304" pitchFamily="18" charset="0"/>
                          <a:cs typeface="Times New Roman" panose="02020603050405020304" pitchFamily="18" charset="0"/>
                        </a:rPr>
                        <a:t> ở b</a:t>
                      </a:r>
                      <a:r>
                        <a:rPr lang="en-US" sz="2800" smtClean="0">
                          <a:solidFill>
                            <a:srgbClr val="B88C00"/>
                          </a:solidFill>
                          <a:latin typeface="Times New Roman" panose="02020603050405020304" pitchFamily="18" charset="0"/>
                          <a:cs typeface="Times New Roman" panose="02020603050405020304" pitchFamily="18" charset="0"/>
                        </a:rPr>
                        <a:t>ài</a:t>
                      </a:r>
                      <a:r>
                        <a:rPr lang="en-US" sz="2800" baseline="0" smtClean="0">
                          <a:solidFill>
                            <a:srgbClr val="B88C00"/>
                          </a:solidFill>
                          <a:latin typeface="Times New Roman" panose="02020603050405020304" pitchFamily="18" charset="0"/>
                          <a:cs typeface="Times New Roman" panose="02020603050405020304" pitchFamily="18" charset="0"/>
                        </a:rPr>
                        <a:t> 1</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r>
                        <a:rPr lang="en-US" sz="2800" smtClean="0">
                          <a:solidFill>
                            <a:srgbClr val="B88C00"/>
                          </a:solidFill>
                          <a:latin typeface="Times New Roman" panose="02020603050405020304" pitchFamily="18" charset="0"/>
                          <a:cs typeface="Times New Roman" panose="02020603050405020304" pitchFamily="18" charset="0"/>
                        </a:rPr>
                        <a:t>Từ</a:t>
                      </a:r>
                      <a:r>
                        <a:rPr lang="en-US" sz="2800" baseline="0" smtClean="0">
                          <a:solidFill>
                            <a:srgbClr val="B88C00"/>
                          </a:solidFill>
                          <a:latin typeface="Times New Roman" panose="02020603050405020304" pitchFamily="18" charset="0"/>
                          <a:cs typeface="Times New Roman" panose="02020603050405020304" pitchFamily="18" charset="0"/>
                        </a:rPr>
                        <a:t> ở b</a:t>
                      </a:r>
                      <a:r>
                        <a:rPr lang="en-US" sz="2800" smtClean="0">
                          <a:solidFill>
                            <a:srgbClr val="B88C00"/>
                          </a:solidFill>
                          <a:latin typeface="Times New Roman" panose="02020603050405020304" pitchFamily="18" charset="0"/>
                          <a:cs typeface="Times New Roman" panose="02020603050405020304" pitchFamily="18" charset="0"/>
                        </a:rPr>
                        <a:t>ài</a:t>
                      </a:r>
                      <a:r>
                        <a:rPr lang="en-US" sz="2800" baseline="0" smtClean="0">
                          <a:solidFill>
                            <a:srgbClr val="B88C00"/>
                          </a:solidFill>
                          <a:latin typeface="Times New Roman" panose="02020603050405020304" pitchFamily="18" charset="0"/>
                          <a:cs typeface="Times New Roman" panose="02020603050405020304" pitchFamily="18" charset="0"/>
                        </a:rPr>
                        <a:t> 2</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smtClean="0">
                          <a:solidFill>
                            <a:srgbClr val="C00000"/>
                          </a:solidFill>
                          <a:latin typeface="Times New Roman" panose="02020603050405020304" pitchFamily="18" charset="0"/>
                          <a:cs typeface="Times New Roman" panose="02020603050405020304" pitchFamily="18" charset="0"/>
                        </a:rPr>
                        <a:t>Khác</a:t>
                      </a:r>
                      <a:r>
                        <a:rPr lang="en-US" sz="3200" baseline="0" smtClean="0">
                          <a:solidFill>
                            <a:srgbClr val="C00000"/>
                          </a:solidFill>
                          <a:latin typeface="Times New Roman" panose="02020603050405020304" pitchFamily="18" charset="0"/>
                          <a:cs typeface="Times New Roman" panose="02020603050405020304" pitchFamily="18" charset="0"/>
                        </a:rPr>
                        <a:t> nhau</a:t>
                      </a:r>
                      <a:endParaRPr lang="en-US" sz="320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hMerge="1">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59853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smtClean="0">
                          <a:solidFill>
                            <a:srgbClr val="B88C00"/>
                          </a:solidFill>
                          <a:latin typeface="Times New Roman" panose="02020603050405020304" pitchFamily="18" charset="0"/>
                          <a:cs typeface="Times New Roman" panose="02020603050405020304" pitchFamily="18" charset="0"/>
                        </a:rPr>
                        <a:t>Từ</a:t>
                      </a:r>
                      <a:r>
                        <a:rPr lang="en-US" sz="2800" b="1" baseline="0" smtClean="0">
                          <a:solidFill>
                            <a:srgbClr val="B88C00"/>
                          </a:solidFill>
                          <a:latin typeface="Times New Roman" panose="02020603050405020304" pitchFamily="18" charset="0"/>
                          <a:cs typeface="Times New Roman" panose="02020603050405020304" pitchFamily="18" charset="0"/>
                        </a:rPr>
                        <a:t> ở b</a:t>
                      </a:r>
                      <a:r>
                        <a:rPr lang="en-US" sz="2800" b="1" smtClean="0">
                          <a:solidFill>
                            <a:srgbClr val="B88C00"/>
                          </a:solidFill>
                          <a:latin typeface="Times New Roman" panose="02020603050405020304" pitchFamily="18" charset="0"/>
                          <a:cs typeface="Times New Roman" panose="02020603050405020304" pitchFamily="18" charset="0"/>
                        </a:rPr>
                        <a:t>ài</a:t>
                      </a:r>
                      <a:r>
                        <a:rPr lang="en-US" sz="2800" b="1" baseline="0" smtClean="0">
                          <a:solidFill>
                            <a:srgbClr val="B88C00"/>
                          </a:solidFill>
                          <a:latin typeface="Times New Roman" panose="02020603050405020304" pitchFamily="18" charset="0"/>
                          <a:cs typeface="Times New Roman" panose="02020603050405020304" pitchFamily="18" charset="0"/>
                        </a:rPr>
                        <a:t> 1</a:t>
                      </a:r>
                      <a:endParaRPr lang="en-US" sz="2800" b="1" smtClean="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smtClean="0">
                          <a:solidFill>
                            <a:srgbClr val="B88C00"/>
                          </a:solidFill>
                          <a:latin typeface="Times New Roman" panose="02020603050405020304" pitchFamily="18" charset="0"/>
                          <a:cs typeface="Times New Roman" panose="02020603050405020304" pitchFamily="18" charset="0"/>
                        </a:rPr>
                        <a:t>Từ</a:t>
                      </a:r>
                      <a:r>
                        <a:rPr lang="en-US" sz="2800" b="1" baseline="0" smtClean="0">
                          <a:solidFill>
                            <a:srgbClr val="B88C00"/>
                          </a:solidFill>
                          <a:latin typeface="Times New Roman" panose="02020603050405020304" pitchFamily="18" charset="0"/>
                          <a:cs typeface="Times New Roman" panose="02020603050405020304" pitchFamily="18" charset="0"/>
                        </a:rPr>
                        <a:t> ở b</a:t>
                      </a:r>
                      <a:r>
                        <a:rPr lang="en-US" sz="2800" b="1" smtClean="0">
                          <a:solidFill>
                            <a:srgbClr val="B88C00"/>
                          </a:solidFill>
                          <a:latin typeface="Times New Roman" panose="02020603050405020304" pitchFamily="18" charset="0"/>
                          <a:cs typeface="Times New Roman" panose="02020603050405020304" pitchFamily="18" charset="0"/>
                        </a:rPr>
                        <a:t>ài</a:t>
                      </a:r>
                      <a:r>
                        <a:rPr lang="en-US" sz="2800" b="1" baseline="0" smtClean="0">
                          <a:solidFill>
                            <a:srgbClr val="B88C00"/>
                          </a:solidFill>
                          <a:latin typeface="Times New Roman" panose="02020603050405020304" pitchFamily="18" charset="0"/>
                          <a:cs typeface="Times New Roman" panose="02020603050405020304" pitchFamily="18" charset="0"/>
                        </a:rPr>
                        <a:t> 2</a:t>
                      </a:r>
                      <a:endParaRPr lang="en-US" sz="2800" b="1" smtClean="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3732030002"/>
                  </a:ext>
                </a:extLst>
              </a:tr>
              <a:tr h="147251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smtClean="0">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smtClean="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537744">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smtClean="0">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smtClean="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98499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smtClean="0">
                          <a:solidFill>
                            <a:srgbClr val="FF9900"/>
                          </a:solidFill>
                          <a:latin typeface="Times New Roman" panose="02020603050405020304" pitchFamily="18" charset="0"/>
                          <a:cs typeface="Times New Roman" panose="02020603050405020304" pitchFamily="18" charset="0"/>
                        </a:rPr>
                        <a:t>Tai</a:t>
                      </a:r>
                      <a:endParaRPr lang="en-US" altLang="en-US" sz="2400" b="1" smtClean="0">
                        <a:solidFill>
                          <a:srgbClr val="FF99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smtClean="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41" name="Picture 40"/>
          <p:cNvPicPr>
            <a:picLocks noChangeAspect="1"/>
          </p:cNvPicPr>
          <p:nvPr/>
        </p:nvPicPr>
        <p:blipFill rotWithShape="1">
          <a:blip r:embed="rId4">
            <a:extLst>
              <a:ext uri="{28A0092B-C50C-407E-A947-70E740481C1C}">
                <a14:useLocalDpi xmlns:a14="http://schemas.microsoft.com/office/drawing/2010/main" val="0"/>
              </a:ext>
            </a:extLst>
          </a:blip>
          <a:srcRect t="7716" r="5359" b="13184"/>
          <a:stretch/>
        </p:blipFill>
        <p:spPr>
          <a:xfrm>
            <a:off x="27564" y="2069547"/>
            <a:ext cx="1648324" cy="1006995"/>
          </a:xfrm>
          <a:prstGeom prst="rect">
            <a:avLst/>
          </a:prstGeom>
        </p:spPr>
      </p:pic>
      <p:pic>
        <p:nvPicPr>
          <p:cNvPr id="42" name="Picture 41"/>
          <p:cNvPicPr>
            <a:picLocks noChangeAspect="1"/>
          </p:cNvPicPr>
          <p:nvPr/>
        </p:nvPicPr>
        <p:blipFill rotWithShape="1">
          <a:blip r:embed="rId5" cstate="hqprint">
            <a:extLst>
              <a:ext uri="{28A0092B-C50C-407E-A947-70E740481C1C}">
                <a14:useLocalDpi xmlns:a14="http://schemas.microsoft.com/office/drawing/2010/main" val="0"/>
              </a:ext>
            </a:extLst>
          </a:blip>
          <a:srcRect r="24225" b="4673"/>
          <a:stretch/>
        </p:blipFill>
        <p:spPr>
          <a:xfrm>
            <a:off x="55831" y="3573198"/>
            <a:ext cx="1652362" cy="1041206"/>
          </a:xfrm>
          <a:prstGeom prst="rect">
            <a:avLst/>
          </a:prstGeom>
        </p:spPr>
      </p:pic>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r="16941"/>
          <a:stretch/>
        </p:blipFill>
        <p:spPr>
          <a:xfrm>
            <a:off x="133670" y="5052638"/>
            <a:ext cx="1574523" cy="1251699"/>
          </a:xfrm>
          <a:prstGeom prst="rect">
            <a:avLst/>
          </a:prstGeom>
        </p:spPr>
      </p:pic>
      <p:pic>
        <p:nvPicPr>
          <p:cNvPr id="44" name="Picture 43"/>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2723451" y="5314511"/>
            <a:ext cx="2118957" cy="111049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8753" y="3475024"/>
            <a:ext cx="1985863" cy="1174165"/>
          </a:xfrm>
          <a:prstGeom prst="rect">
            <a:avLst/>
          </a:prstGeom>
        </p:spPr>
      </p:pic>
      <p:pic>
        <p:nvPicPr>
          <p:cNvPr id="46" name="Picture 45"/>
          <p:cNvPicPr>
            <a:picLocks noChangeAspect="1"/>
          </p:cNvPicPr>
          <p:nvPr/>
        </p:nvPicPr>
        <p:blipFill>
          <a:blip r:embed="rId10">
            <a:extLst>
              <a:ext uri="{BEBA8EAE-BF5A-486C-A8C5-ECC9F3942E4B}">
                <a14:imgProps xmlns:a14="http://schemas.microsoft.com/office/drawing/2010/main">
                  <a14:imgLayer r:embed="rId11">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3063400" y="1111453"/>
            <a:ext cx="1481267" cy="2049938"/>
          </a:xfrm>
          <a:prstGeom prst="rect">
            <a:avLst/>
          </a:prstGeom>
        </p:spPr>
      </p:pic>
      <p:sp>
        <p:nvSpPr>
          <p:cNvPr id="47" name="Oval 46"/>
          <p:cNvSpPr/>
          <p:nvPr/>
        </p:nvSpPr>
        <p:spPr>
          <a:xfrm rot="1260883">
            <a:off x="2718607" y="2247666"/>
            <a:ext cx="1583704" cy="8159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260883">
            <a:off x="2680943" y="3915126"/>
            <a:ext cx="846009" cy="8114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21094520">
            <a:off x="2882950" y="5386263"/>
            <a:ext cx="678473" cy="10085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929804" y="1942938"/>
            <a:ext cx="1999799"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nhai </a:t>
            </a:r>
            <a:r>
              <a:rPr lang="en-US" altLang="en-US" sz="2800" b="1">
                <a:latin typeface="Times New Roman" panose="02020603050405020304" pitchFamily="18" charset="0"/>
                <a:cs typeface="Times New Roman" panose="02020603050405020304" pitchFamily="18" charset="0"/>
              </a:rPr>
              <a:t>thức </a:t>
            </a:r>
            <a:r>
              <a:rPr lang="en-US" altLang="en-US" sz="2800" b="1" smtClean="0">
                <a:latin typeface="Times New Roman" panose="02020603050405020304" pitchFamily="18" charset="0"/>
                <a:cs typeface="Times New Roman" panose="02020603050405020304" pitchFamily="18" charset="0"/>
              </a:rPr>
              <a:t>ăn</a:t>
            </a:r>
            <a:r>
              <a:rPr lang="en-US" altLang="en-US" sz="2800" smtClean="0">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sp>
        <p:nvSpPr>
          <p:cNvPr id="5" name="TextBox 4"/>
          <p:cNvSpPr txBox="1"/>
          <p:nvPr/>
        </p:nvSpPr>
        <p:spPr>
          <a:xfrm>
            <a:off x="9806464" y="1989104"/>
            <a:ext cx="2672861" cy="954107"/>
          </a:xfrm>
          <a:prstGeom prst="rect">
            <a:avLst/>
          </a:prstGeom>
          <a:noFill/>
        </p:spPr>
        <p:txBody>
          <a:bodyPr wrap="square" rtlCol="0">
            <a:spAutoFit/>
          </a:bodyPr>
          <a:lstStyle/>
          <a:p>
            <a:r>
              <a:rPr lang="en-US" altLang="en-US" sz="2800" b="1" smtClean="0">
                <a:latin typeface="Times New Roman" panose="02020603050405020304" pitchFamily="18" charset="0"/>
                <a:cs typeface="Times New Roman" panose="02020603050405020304" pitchFamily="18" charset="0"/>
              </a:rPr>
              <a:t>Dùng </a:t>
            </a:r>
            <a:r>
              <a:rPr lang="en-US" altLang="en-US" sz="2800" b="1">
                <a:latin typeface="Times New Roman" panose="02020603050405020304" pitchFamily="18" charset="0"/>
                <a:cs typeface="Times New Roman" panose="02020603050405020304" pitchFamily="18" charset="0"/>
              </a:rPr>
              <a:t>để dọn dẹp, </a:t>
            </a:r>
            <a:r>
              <a:rPr lang="en-US" altLang="en-US" sz="2800" b="1">
                <a:latin typeface="Times New Roman" panose="02020603050405020304" pitchFamily="18" charset="0"/>
                <a:cs typeface="Times New Roman" panose="02020603050405020304" pitchFamily="18" charset="0"/>
              </a:rPr>
              <a:t>thu </a:t>
            </a:r>
            <a:r>
              <a:rPr lang="en-US" altLang="en-US" sz="2800" b="1" smtClean="0">
                <a:latin typeface="Times New Roman" panose="02020603050405020304" pitchFamily="18" charset="0"/>
                <a:cs typeface="Times New Roman" panose="02020603050405020304" pitchFamily="18" charset="0"/>
              </a:rPr>
              <a:t>gọn.</a:t>
            </a:r>
            <a:endParaRPr lang="en-US" sz="2800"/>
          </a:p>
        </p:txBody>
      </p:sp>
      <p:sp>
        <p:nvSpPr>
          <p:cNvPr id="7" name="TextBox 6"/>
          <p:cNvSpPr txBox="1"/>
          <p:nvPr/>
        </p:nvSpPr>
        <p:spPr>
          <a:xfrm>
            <a:off x="7957939" y="3585052"/>
            <a:ext cx="1790500"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thở, </a:t>
            </a:r>
            <a:r>
              <a:rPr lang="en-US" altLang="en-US" sz="2800" b="1">
                <a:latin typeface="Times New Roman" panose="02020603050405020304" pitchFamily="18" charset="0"/>
                <a:cs typeface="Times New Roman" panose="02020603050405020304" pitchFamily="18" charset="0"/>
              </a:rPr>
              <a:t>ngửi</a:t>
            </a:r>
            <a:r>
              <a:rPr lang="en-US" altLang="en-US" sz="2800" b="1" smtClean="0">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sp>
        <p:nvSpPr>
          <p:cNvPr id="17" name="TextBox 16"/>
          <p:cNvSpPr txBox="1"/>
          <p:nvPr/>
        </p:nvSpPr>
        <p:spPr>
          <a:xfrm>
            <a:off x="9853144" y="3363481"/>
            <a:ext cx="2399171" cy="1384995"/>
          </a:xfrm>
          <a:prstGeom prst="rect">
            <a:avLst/>
          </a:prstGeom>
          <a:noFill/>
        </p:spPr>
        <p:txBody>
          <a:bodyPr wrap="square" rtlCol="0">
            <a:spAutoFit/>
          </a:bodyPr>
          <a:lstStyle/>
          <a:p>
            <a:r>
              <a:rPr lang="en-US" altLang="en-US" sz="2800" b="1" smtClean="0">
                <a:latin typeface="Times New Roman" panose="02020603050405020304" pitchFamily="18" charset="0"/>
                <a:cs typeface="Times New Roman" panose="02020603050405020304" pitchFamily="18" charset="0"/>
              </a:rPr>
              <a:t>Dùng rẽ nước, chỉ</a:t>
            </a:r>
            <a:r>
              <a:rPr lang="en-US" altLang="en-US" sz="2800" b="1">
                <a:latin typeface="Times New Roman" panose="02020603050405020304" pitchFamily="18" charset="0"/>
                <a:cs typeface="Times New Roman" panose="02020603050405020304" pitchFamily="18" charset="0"/>
              </a:rPr>
              <a:t>, lái về phía </a:t>
            </a:r>
            <a:r>
              <a:rPr lang="en-US" altLang="en-US" sz="2800" b="1">
                <a:latin typeface="Times New Roman" panose="02020603050405020304" pitchFamily="18" charset="0"/>
                <a:cs typeface="Times New Roman" panose="02020603050405020304" pitchFamily="18" charset="0"/>
              </a:rPr>
              <a:t>trước</a:t>
            </a:r>
            <a:r>
              <a:rPr lang="en-US" altLang="en-US" sz="2800" b="1" smtClean="0">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sp>
        <p:nvSpPr>
          <p:cNvPr id="18" name="TextBox 17"/>
          <p:cNvSpPr txBox="1"/>
          <p:nvPr/>
        </p:nvSpPr>
        <p:spPr>
          <a:xfrm>
            <a:off x="8034182" y="5052638"/>
            <a:ext cx="151778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a:t>
            </a:r>
            <a:r>
              <a:rPr lang="en-US" altLang="en-US" sz="2800" b="1">
                <a:latin typeface="Times New Roman" panose="02020603050405020304" pitchFamily="18" charset="0"/>
                <a:cs typeface="Times New Roman" panose="02020603050405020304" pitchFamily="18" charset="0"/>
              </a:rPr>
              <a:t>nghe</a:t>
            </a:r>
            <a:r>
              <a:rPr lang="en-US" altLang="en-US" sz="2800" b="1" smtClean="0">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sp>
        <p:nvSpPr>
          <p:cNvPr id="50" name="TextBox 49"/>
          <p:cNvSpPr txBox="1"/>
          <p:nvPr/>
        </p:nvSpPr>
        <p:spPr>
          <a:xfrm>
            <a:off x="9923183" y="4978044"/>
            <a:ext cx="2095174"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cầm, bê cho chắc </a:t>
            </a:r>
            <a:r>
              <a:rPr lang="en-US" altLang="en-US" sz="2800" b="1">
                <a:latin typeface="Times New Roman" panose="02020603050405020304" pitchFamily="18" charset="0"/>
                <a:cs typeface="Times New Roman" panose="02020603050405020304" pitchFamily="18" charset="0"/>
              </a:rPr>
              <a:t>chắn</a:t>
            </a:r>
            <a:r>
              <a:rPr lang="en-US" altLang="en-US" sz="2800" b="1" smtClean="0">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sp>
        <p:nvSpPr>
          <p:cNvPr id="51" name="TextBox 50"/>
          <p:cNvSpPr txBox="1"/>
          <p:nvPr/>
        </p:nvSpPr>
        <p:spPr>
          <a:xfrm>
            <a:off x="5371302" y="946114"/>
            <a:ext cx="2236764" cy="584775"/>
          </a:xfrm>
          <a:prstGeom prst="rect">
            <a:avLst/>
          </a:prstGeom>
          <a:noFill/>
        </p:spPr>
        <p:txBody>
          <a:bodyPr wrap="square" rtlCol="0">
            <a:spAutoFit/>
          </a:bodyPr>
          <a:lstStyle/>
          <a:p>
            <a:r>
              <a:rPr lang="en-US" sz="3200" b="1" smtClean="0">
                <a:solidFill>
                  <a:srgbClr val="C00000"/>
                </a:solidFill>
                <a:latin typeface="Times New Roman" panose="02020603050405020304" pitchFamily="18" charset="0"/>
                <a:cs typeface="Times New Roman" panose="02020603050405020304" pitchFamily="18" charset="0"/>
              </a:rPr>
              <a:t>Giống nhau</a:t>
            </a:r>
            <a:endParaRPr lang="en-US" sz="3200" b="1">
              <a:solidFill>
                <a:srgbClr val="C00000"/>
              </a:solidFill>
              <a:latin typeface="Times New Roman" panose="02020603050405020304" pitchFamily="18" charset="0"/>
              <a:cs typeface="Times New Roman" panose="02020603050405020304" pitchFamily="18" charset="0"/>
            </a:endParaRPr>
          </a:p>
        </p:txBody>
      </p:sp>
      <p:sp>
        <p:nvSpPr>
          <p:cNvPr id="54" name="Text Box 467"/>
          <p:cNvSpPr txBox="1">
            <a:spLocks noChangeArrowheads="1"/>
          </p:cNvSpPr>
          <p:nvPr/>
        </p:nvSpPr>
        <p:spPr bwMode="auto">
          <a:xfrm>
            <a:off x="4983090" y="1926931"/>
            <a:ext cx="3198813" cy="1292225"/>
          </a:xfrm>
          <a:prstGeom prst="rect">
            <a:avLst/>
          </a:prstGeom>
          <a:noFill/>
          <a:ln>
            <a:noFill/>
          </a:ln>
          <a:effectLst/>
        </p:spPr>
        <p:txBody>
          <a:bodyPr>
            <a:spAutoFit/>
          </a:bodyPr>
          <a:lstStyle/>
          <a:p>
            <a:pPr eaLnBrk="1" hangingPunct="1">
              <a:spcBef>
                <a:spcPts val="0"/>
              </a:spcBef>
              <a:defRPr/>
            </a:pPr>
            <a:r>
              <a:rPr lang="en-US" sz="2600" b="1" dirty="0" err="1">
                <a:latin typeface="Times New Roman"/>
                <a:cs typeface="Times New Roman" pitchFamily="18" charset="0"/>
              </a:rPr>
              <a:t>Cùng</a:t>
            </a:r>
            <a:r>
              <a:rPr lang="en-US" sz="2600" b="1" dirty="0">
                <a:latin typeface="Times New Roman"/>
                <a:cs typeface="Times New Roman" pitchFamily="18" charset="0"/>
              </a:rPr>
              <a:t> </a:t>
            </a:r>
            <a:r>
              <a:rPr lang="en-US" sz="2600" b="1" dirty="0" err="1">
                <a:latin typeface="Times New Roman"/>
                <a:cs typeface="Times New Roman" pitchFamily="18" charset="0"/>
              </a:rPr>
              <a:t>chỉ</a:t>
            </a:r>
            <a:r>
              <a:rPr lang="en-US" sz="2600" b="1" dirty="0">
                <a:latin typeface="Times New Roman"/>
                <a:cs typeface="Times New Roman" pitchFamily="18" charset="0"/>
              </a:rPr>
              <a:t> </a:t>
            </a:r>
            <a:r>
              <a:rPr lang="en-US" sz="2600" b="1" dirty="0" err="1">
                <a:latin typeface="Times New Roman"/>
                <a:cs typeface="Times New Roman" pitchFamily="18" charset="0"/>
              </a:rPr>
              <a:t>vật</a:t>
            </a:r>
            <a:r>
              <a:rPr lang="en-US" sz="2600" b="1" dirty="0">
                <a:latin typeface="Times New Roman"/>
                <a:cs typeface="Times New Roman" pitchFamily="18" charset="0"/>
              </a:rPr>
              <a:t> </a:t>
            </a:r>
            <a:r>
              <a:rPr lang="en-US" sz="2600" b="1" dirty="0" err="1">
                <a:latin typeface="Times New Roman"/>
                <a:cs typeface="Times New Roman" pitchFamily="18" charset="0"/>
              </a:rPr>
              <a:t>sắc</a:t>
            </a:r>
            <a:r>
              <a:rPr lang="en-US" sz="2600" b="1" dirty="0">
                <a:latin typeface="Times New Roman"/>
                <a:cs typeface="Times New Roman" pitchFamily="18" charset="0"/>
              </a:rPr>
              <a:t>, </a:t>
            </a:r>
            <a:r>
              <a:rPr lang="en-US" sz="2600" b="1" dirty="0" err="1">
                <a:latin typeface="Times New Roman"/>
                <a:cs typeface="Times New Roman" pitchFamily="18" charset="0"/>
              </a:rPr>
              <a:t>nhọn</a:t>
            </a:r>
            <a:r>
              <a:rPr lang="en-US" sz="2600" b="1" dirty="0">
                <a:latin typeface="Times New Roman"/>
                <a:cs typeface="Times New Roman" pitchFamily="18" charset="0"/>
              </a:rPr>
              <a:t>, </a:t>
            </a:r>
            <a:r>
              <a:rPr lang="en-US" sz="2600" b="1" dirty="0" err="1">
                <a:latin typeface="Times New Roman"/>
                <a:cs typeface="Times New Roman" pitchFamily="18" charset="0"/>
              </a:rPr>
              <a:t>sắp</a:t>
            </a:r>
            <a:r>
              <a:rPr lang="en-US" sz="2600" b="1" dirty="0">
                <a:latin typeface="Times New Roman"/>
                <a:cs typeface="Times New Roman" pitchFamily="18" charset="0"/>
              </a:rPr>
              <a:t> </a:t>
            </a:r>
            <a:r>
              <a:rPr lang="en-US" sz="2600" b="1" dirty="0" err="1">
                <a:latin typeface="Times New Roman"/>
                <a:cs typeface="Times New Roman" pitchFamily="18" charset="0"/>
              </a:rPr>
              <a:t>đều</a:t>
            </a:r>
            <a:r>
              <a:rPr lang="en-US" sz="2600" b="1" dirty="0">
                <a:latin typeface="Times New Roman"/>
                <a:cs typeface="Times New Roman" pitchFamily="18" charset="0"/>
              </a:rPr>
              <a:t> </a:t>
            </a:r>
            <a:r>
              <a:rPr lang="en-US" sz="2600" b="1" dirty="0" err="1">
                <a:latin typeface="Times New Roman"/>
                <a:cs typeface="Times New Roman" pitchFamily="18" charset="0"/>
              </a:rPr>
              <a:t>nhau</a:t>
            </a:r>
            <a:r>
              <a:rPr lang="en-US" sz="2600" b="1" dirty="0">
                <a:latin typeface="Times New Roman"/>
                <a:cs typeface="Times New Roman" pitchFamily="18" charset="0"/>
              </a:rPr>
              <a:t> </a:t>
            </a:r>
            <a:r>
              <a:rPr lang="en-US" sz="2600" b="1" dirty="0" err="1">
                <a:latin typeface="Times New Roman"/>
                <a:cs typeface="Times New Roman" pitchFamily="18" charset="0"/>
              </a:rPr>
              <a:t>thành</a:t>
            </a:r>
            <a:r>
              <a:rPr lang="en-US" sz="2600" b="1" dirty="0">
                <a:latin typeface="Times New Roman"/>
                <a:cs typeface="Times New Roman" pitchFamily="18" charset="0"/>
              </a:rPr>
              <a:t> </a:t>
            </a:r>
            <a:r>
              <a:rPr lang="en-US" sz="2600" b="1" dirty="0" err="1">
                <a:latin typeface="Times New Roman"/>
                <a:cs typeface="Times New Roman" pitchFamily="18" charset="0"/>
              </a:rPr>
              <a:t>hàng</a:t>
            </a:r>
            <a:r>
              <a:rPr lang="en-US" sz="2600" b="1" dirty="0">
                <a:latin typeface="Times New Roman"/>
                <a:cs typeface="Times New Roman" pitchFamily="18" charset="0"/>
              </a:rPr>
              <a:t>.</a:t>
            </a:r>
            <a:endParaRPr lang="en-US" sz="2600" dirty="0">
              <a:latin typeface="Times New Roman"/>
              <a:cs typeface="Times New Roman" pitchFamily="18" charset="0"/>
            </a:endParaRPr>
          </a:p>
        </p:txBody>
      </p:sp>
      <p:sp>
        <p:nvSpPr>
          <p:cNvPr id="55" name="Text Box 471"/>
          <p:cNvSpPr txBox="1">
            <a:spLocks noChangeArrowheads="1"/>
          </p:cNvSpPr>
          <p:nvPr/>
        </p:nvSpPr>
        <p:spPr bwMode="auto">
          <a:xfrm>
            <a:off x="5019070" y="3409865"/>
            <a:ext cx="3048000" cy="1384995"/>
          </a:xfrm>
          <a:prstGeom prst="rect">
            <a:avLst/>
          </a:prstGeom>
          <a:noFill/>
          <a:ln>
            <a:noFill/>
          </a:ln>
          <a:effectLst/>
        </p:spPr>
        <p:txBody>
          <a:bodyPr>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có</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nhọn</a:t>
            </a:r>
            <a:r>
              <a:rPr lang="en-US" sz="2800" b="1" dirty="0">
                <a:latin typeface="Times New Roman"/>
                <a:cs typeface="Times New Roman" pitchFamily="18" charset="0"/>
              </a:rPr>
              <a:t> </a:t>
            </a:r>
            <a:r>
              <a:rPr lang="en-US" sz="2800" b="1" dirty="0" err="1">
                <a:latin typeface="Times New Roman"/>
                <a:cs typeface="Times New Roman" pitchFamily="18" charset="0"/>
              </a:rPr>
              <a:t>nhô</a:t>
            </a:r>
            <a:r>
              <a:rPr lang="en-US" sz="2800" b="1" dirty="0">
                <a:latin typeface="Times New Roman"/>
                <a:cs typeface="Times New Roman" pitchFamily="18" charset="0"/>
              </a:rPr>
              <a:t> ra </a:t>
            </a:r>
            <a:r>
              <a:rPr lang="en-US" sz="2800" b="1" dirty="0" err="1">
                <a:latin typeface="Times New Roman"/>
                <a:cs typeface="Times New Roman" pitchFamily="18" charset="0"/>
              </a:rPr>
              <a:t>phía</a:t>
            </a:r>
            <a:r>
              <a:rPr lang="en-US" sz="2800" b="1" dirty="0">
                <a:latin typeface="Times New Roman"/>
                <a:cs typeface="Times New Roman" pitchFamily="18" charset="0"/>
              </a:rPr>
              <a:t> </a:t>
            </a:r>
            <a:r>
              <a:rPr lang="en-US" sz="2800" b="1" dirty="0" err="1">
                <a:latin typeface="Times New Roman"/>
                <a:cs typeface="Times New Roman" pitchFamily="18" charset="0"/>
              </a:rPr>
              <a:t>trước</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8" name="Text Box 472"/>
          <p:cNvSpPr txBox="1">
            <a:spLocks noChangeArrowheads="1"/>
          </p:cNvSpPr>
          <p:nvPr/>
        </p:nvSpPr>
        <p:spPr bwMode="auto">
          <a:xfrm>
            <a:off x="5019069" y="5073336"/>
            <a:ext cx="2841469" cy="1384995"/>
          </a:xfrm>
          <a:prstGeom prst="rect">
            <a:avLst/>
          </a:prstGeom>
          <a:noFill/>
          <a:ln>
            <a:noFill/>
          </a:ln>
          <a:effectLst/>
        </p:spPr>
        <p:txBody>
          <a:bodyPr wrap="square">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mọc</a:t>
            </a:r>
            <a:r>
              <a:rPr lang="en-US" sz="2800" b="1" dirty="0">
                <a:latin typeface="Times New Roman"/>
                <a:cs typeface="Times New Roman" pitchFamily="18" charset="0"/>
              </a:rPr>
              <a:t> </a:t>
            </a:r>
            <a:r>
              <a:rPr lang="en-US" sz="2800" b="1" dirty="0" err="1">
                <a:latin typeface="Times New Roman"/>
                <a:cs typeface="Times New Roman" pitchFamily="18" charset="0"/>
              </a:rPr>
              <a:t>ra</a:t>
            </a:r>
            <a:r>
              <a:rPr lang="en-US" sz="2800" b="1" dirty="0">
                <a:latin typeface="Times New Roman"/>
                <a:cs typeface="Times New Roman" pitchFamily="18" charset="0"/>
              </a:rPr>
              <a:t> ở </a:t>
            </a:r>
            <a:r>
              <a:rPr lang="en-US" sz="2800" b="1" dirty="0" err="1">
                <a:latin typeface="Times New Roman"/>
                <a:cs typeface="Times New Roman" pitchFamily="18" charset="0"/>
              </a:rPr>
              <a:t>hai</a:t>
            </a:r>
            <a:r>
              <a:rPr lang="en-US" sz="2800" b="1" dirty="0">
                <a:latin typeface="Times New Roman"/>
                <a:cs typeface="Times New Roman" pitchFamily="18" charset="0"/>
              </a:rPr>
              <a:t> </a:t>
            </a:r>
            <a:r>
              <a:rPr lang="en-US" sz="2800" b="1" dirty="0" err="1">
                <a:latin typeface="Times New Roman"/>
                <a:cs typeface="Times New Roman" pitchFamily="18" charset="0"/>
              </a:rPr>
              <a:t>bên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9" name="文本框 39">
            <a:extLst>
              <a:ext uri="{FF2B5EF4-FFF2-40B4-BE49-F238E27FC236}">
                <a16:creationId xmlns:a16="http://schemas.microsoft.com/office/drawing/2014/main" id="{6B5CAA5F-BC42-4F8D-A4F4-D62BF5693694}"/>
              </a:ext>
            </a:extLst>
          </p:cNvPr>
          <p:cNvSpPr txBox="1"/>
          <p:nvPr/>
        </p:nvSpPr>
        <p:spPr>
          <a:xfrm>
            <a:off x="-152337" y="0"/>
            <a:ext cx="1212630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smtClean="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Nghĩa</a:t>
            </a:r>
            <a:r>
              <a:rPr kumimoji="0" lang="en-US" altLang="zh-CN" sz="3200" b="1" i="0" u="none" strike="noStrike" kern="1200" cap="none" spc="0" normalizeH="0" noProof="0" smtClean="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a:t>
            </a:r>
            <a:r>
              <a:rPr kumimoji="0" lang="en-US" altLang="zh-CN" sz="3200" b="1" i="1" u="none" strike="noStrike" kern="1200" cap="none" spc="0" normalizeH="0" noProof="0" smtClean="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răng, mũi, tai </a:t>
            </a:r>
            <a:r>
              <a:rPr kumimoji="0" lang="en-US" altLang="zh-CN" sz="3200" b="1" i="0" u="none" strike="noStrike" kern="1200" cap="none" spc="0" normalizeH="0" noProof="0" smtClean="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ở bài 1 và bài 2 có gì giống nhau?</a:t>
            </a:r>
            <a:endParaRPr kumimoji="0" lang="zh-CN" altLang="en-US" sz="32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TextBox 51"/>
          <p:cNvSpPr txBox="1"/>
          <p:nvPr/>
        </p:nvSpPr>
        <p:spPr>
          <a:xfrm>
            <a:off x="7927617" y="1285062"/>
            <a:ext cx="1863026" cy="553998"/>
          </a:xfrm>
          <a:prstGeom prst="rect">
            <a:avLst/>
          </a:prstGeom>
          <a:solidFill>
            <a:srgbClr val="FFECAF"/>
          </a:solidFill>
        </p:spPr>
        <p:txBody>
          <a:bodyPr wrap="square" rtlCol="0">
            <a:spAutoFit/>
          </a:bodyPr>
          <a:lstStyle/>
          <a:p>
            <a:r>
              <a:rPr lang="en-US" sz="3000" b="1" smtClean="0">
                <a:solidFill>
                  <a:srgbClr val="C00000"/>
                </a:solidFill>
                <a:latin typeface="Times New Roman" panose="02020603050405020304" pitchFamily="18" charset="0"/>
                <a:cs typeface="Times New Roman" panose="02020603050405020304" pitchFamily="18" charset="0"/>
              </a:rPr>
              <a:t>Nghĩa gốc</a:t>
            </a:r>
            <a:endParaRPr lang="en-US" sz="3000" b="1">
              <a:solidFill>
                <a:srgbClr val="C00000"/>
              </a:solidFill>
              <a:latin typeface="Times New Roman" panose="02020603050405020304" pitchFamily="18" charset="0"/>
              <a:cs typeface="Times New Roman" panose="02020603050405020304" pitchFamily="18" charset="0"/>
            </a:endParaRPr>
          </a:p>
        </p:txBody>
      </p:sp>
      <p:sp>
        <p:nvSpPr>
          <p:cNvPr id="60" name="TextBox 59"/>
          <p:cNvSpPr txBox="1"/>
          <p:nvPr/>
        </p:nvSpPr>
        <p:spPr>
          <a:xfrm>
            <a:off x="29969" y="976891"/>
            <a:ext cx="1678224" cy="492443"/>
          </a:xfrm>
          <a:prstGeom prst="rect">
            <a:avLst/>
          </a:prstGeom>
          <a:solidFill>
            <a:srgbClr val="FFECAF"/>
          </a:solidFill>
        </p:spPr>
        <p:txBody>
          <a:bodyPr wrap="square" rtlCol="0">
            <a:spAutoFit/>
          </a:bodyPr>
          <a:lstStyle/>
          <a:p>
            <a:r>
              <a:rPr lang="en-US" sz="2600" b="1" smtClean="0">
                <a:solidFill>
                  <a:srgbClr val="C00000"/>
                </a:solidFill>
                <a:latin typeface="Times New Roman" panose="02020603050405020304" pitchFamily="18" charset="0"/>
                <a:cs typeface="Times New Roman" panose="02020603050405020304" pitchFamily="18" charset="0"/>
              </a:rPr>
              <a:t>Nghĩa gốc</a:t>
            </a:r>
            <a:endParaRPr lang="en-US" sz="2600" b="1">
              <a:solidFill>
                <a:srgbClr val="C00000"/>
              </a:solidFill>
              <a:latin typeface="Times New Roman" panose="02020603050405020304" pitchFamily="18" charset="0"/>
              <a:cs typeface="Times New Roman" panose="02020603050405020304" pitchFamily="18" charset="0"/>
            </a:endParaRPr>
          </a:p>
        </p:txBody>
      </p:sp>
      <p:sp>
        <p:nvSpPr>
          <p:cNvPr id="61" name="TextBox 60"/>
          <p:cNvSpPr txBox="1"/>
          <p:nvPr/>
        </p:nvSpPr>
        <p:spPr>
          <a:xfrm>
            <a:off x="9872662" y="1324451"/>
            <a:ext cx="2540463" cy="523220"/>
          </a:xfrm>
          <a:prstGeom prst="rect">
            <a:avLst/>
          </a:prstGeom>
          <a:solidFill>
            <a:srgbClr val="FFECAF"/>
          </a:solid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Nghĩa chuyển</a:t>
            </a:r>
            <a:endParaRPr lang="en-US" sz="2800" b="1">
              <a:solidFill>
                <a:srgbClr val="C00000"/>
              </a:solidFill>
              <a:latin typeface="Times New Roman" panose="02020603050405020304" pitchFamily="18" charset="0"/>
              <a:cs typeface="Times New Roman" panose="02020603050405020304" pitchFamily="18" charset="0"/>
            </a:endParaRPr>
          </a:p>
        </p:txBody>
      </p:sp>
      <p:sp>
        <p:nvSpPr>
          <p:cNvPr id="62" name="TextBox 61"/>
          <p:cNvSpPr txBox="1"/>
          <p:nvPr/>
        </p:nvSpPr>
        <p:spPr>
          <a:xfrm>
            <a:off x="2737703" y="943071"/>
            <a:ext cx="2157007" cy="492443"/>
          </a:xfrm>
          <a:prstGeom prst="rect">
            <a:avLst/>
          </a:prstGeom>
          <a:solidFill>
            <a:srgbClr val="FFECAF"/>
          </a:solidFill>
        </p:spPr>
        <p:txBody>
          <a:bodyPr wrap="square" rtlCol="0">
            <a:spAutoFit/>
          </a:bodyPr>
          <a:lstStyle/>
          <a:p>
            <a:r>
              <a:rPr lang="en-US" sz="2600" b="1" smtClean="0">
                <a:solidFill>
                  <a:srgbClr val="C00000"/>
                </a:solidFill>
                <a:latin typeface="Times New Roman" panose="02020603050405020304" pitchFamily="18" charset="0"/>
                <a:cs typeface="Times New Roman" panose="02020603050405020304" pitchFamily="18" charset="0"/>
              </a:rPr>
              <a:t>Nghĩa chuyển</a:t>
            </a:r>
            <a:endParaRPr lang="en-US" sz="2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4163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par>
                                <p:cTn id="29" presetID="22" presetClass="entr" presetSubtype="4"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par>
                                <p:cTn id="50" presetID="22" presetClass="entr" presetSubtype="4"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down)">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inVertical)">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wipe(left)">
                                      <p:cBhvr>
                                        <p:cTn id="70" dur="500"/>
                                        <p:tgtEl>
                                          <p:spTgt spid="5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p:cTn id="75" dur="500" fill="hold"/>
                                        <p:tgtEl>
                                          <p:spTgt spid="51"/>
                                        </p:tgtEl>
                                        <p:attrNameLst>
                                          <p:attrName>ppt_w</p:attrName>
                                        </p:attrNameLst>
                                      </p:cBhvr>
                                      <p:tavLst>
                                        <p:tav tm="0">
                                          <p:val>
                                            <p:fltVal val="0"/>
                                          </p:val>
                                        </p:tav>
                                        <p:tav tm="100000">
                                          <p:val>
                                            <p:strVal val="#ppt_w"/>
                                          </p:val>
                                        </p:tav>
                                      </p:tavLst>
                                    </p:anim>
                                    <p:anim calcmode="lin" valueType="num">
                                      <p:cBhvr>
                                        <p:cTn id="76" dur="500" fill="hold"/>
                                        <p:tgtEl>
                                          <p:spTgt spid="51"/>
                                        </p:tgtEl>
                                        <p:attrNameLst>
                                          <p:attrName>ppt_h</p:attrName>
                                        </p:attrNameLst>
                                      </p:cBhvr>
                                      <p:tavLst>
                                        <p:tav tm="0">
                                          <p:val>
                                            <p:fltVal val="0"/>
                                          </p:val>
                                        </p:tav>
                                        <p:tav tm="100000">
                                          <p:val>
                                            <p:strVal val="#ppt_h"/>
                                          </p:val>
                                        </p:tav>
                                      </p:tavLst>
                                    </p:anim>
                                    <p:animEffect transition="in" filter="fad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anim calcmode="lin" valueType="num">
                                      <p:cBhvr>
                                        <p:cTn id="83" dur="1000" fill="hold"/>
                                        <p:tgtEl>
                                          <p:spTgt spid="54"/>
                                        </p:tgtEl>
                                        <p:attrNameLst>
                                          <p:attrName>ppt_x</p:attrName>
                                        </p:attrNameLst>
                                      </p:cBhvr>
                                      <p:tavLst>
                                        <p:tav tm="0">
                                          <p:val>
                                            <p:strVal val="#ppt_x"/>
                                          </p:val>
                                        </p:tav>
                                        <p:tav tm="100000">
                                          <p:val>
                                            <p:strVal val="#ppt_x"/>
                                          </p:val>
                                        </p:tav>
                                      </p:tavLst>
                                    </p:anim>
                                    <p:anim calcmode="lin" valueType="num">
                                      <p:cBhvr>
                                        <p:cTn id="8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1000"/>
                                        <p:tgtEl>
                                          <p:spTgt spid="55"/>
                                        </p:tgtEl>
                                      </p:cBhvr>
                                    </p:animEffect>
                                    <p:anim calcmode="lin" valueType="num">
                                      <p:cBhvr>
                                        <p:cTn id="90" dur="1000" fill="hold"/>
                                        <p:tgtEl>
                                          <p:spTgt spid="55"/>
                                        </p:tgtEl>
                                        <p:attrNameLst>
                                          <p:attrName>ppt_x</p:attrName>
                                        </p:attrNameLst>
                                      </p:cBhvr>
                                      <p:tavLst>
                                        <p:tav tm="0">
                                          <p:val>
                                            <p:strVal val="#ppt_x"/>
                                          </p:val>
                                        </p:tav>
                                        <p:tav tm="100000">
                                          <p:val>
                                            <p:strVal val="#ppt_x"/>
                                          </p:val>
                                        </p:tav>
                                      </p:tavLst>
                                    </p:anim>
                                    <p:anim calcmode="lin" valueType="num">
                                      <p:cBhvr>
                                        <p:cTn id="9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fade">
                                      <p:cBhvr>
                                        <p:cTn id="96" dur="1000"/>
                                        <p:tgtEl>
                                          <p:spTgt spid="58"/>
                                        </p:tgtEl>
                                      </p:cBhvr>
                                    </p:animEffect>
                                    <p:anim calcmode="lin" valueType="num">
                                      <p:cBhvr>
                                        <p:cTn id="97" dur="1000" fill="hold"/>
                                        <p:tgtEl>
                                          <p:spTgt spid="58"/>
                                        </p:tgtEl>
                                        <p:attrNameLst>
                                          <p:attrName>ppt_x</p:attrName>
                                        </p:attrNameLst>
                                      </p:cBhvr>
                                      <p:tavLst>
                                        <p:tav tm="0">
                                          <p:val>
                                            <p:strVal val="#ppt_x"/>
                                          </p:val>
                                        </p:tav>
                                        <p:tav tm="100000">
                                          <p:val>
                                            <p:strVal val="#ppt_x"/>
                                          </p:val>
                                        </p:tav>
                                      </p:tavLst>
                                    </p:anim>
                                    <p:anim calcmode="lin" valueType="num">
                                      <p:cBhvr>
                                        <p:cTn id="9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anim calcmode="lin" valueType="num">
                                      <p:cBhvr>
                                        <p:cTn id="103" dur="1000" fill="hold"/>
                                        <p:tgtEl>
                                          <p:spTgt spid="60"/>
                                        </p:tgtEl>
                                        <p:attrNameLst>
                                          <p:attrName>ppt_w</p:attrName>
                                        </p:attrNameLst>
                                      </p:cBhvr>
                                      <p:tavLst>
                                        <p:tav tm="0">
                                          <p:val>
                                            <p:fltVal val="0"/>
                                          </p:val>
                                        </p:tav>
                                        <p:tav tm="100000">
                                          <p:val>
                                            <p:strVal val="#ppt_w"/>
                                          </p:val>
                                        </p:tav>
                                      </p:tavLst>
                                    </p:anim>
                                    <p:anim calcmode="lin" valueType="num">
                                      <p:cBhvr>
                                        <p:cTn id="104" dur="1000" fill="hold"/>
                                        <p:tgtEl>
                                          <p:spTgt spid="60"/>
                                        </p:tgtEl>
                                        <p:attrNameLst>
                                          <p:attrName>ppt_h</p:attrName>
                                        </p:attrNameLst>
                                      </p:cBhvr>
                                      <p:tavLst>
                                        <p:tav tm="0">
                                          <p:val>
                                            <p:fltVal val="0"/>
                                          </p:val>
                                        </p:tav>
                                        <p:tav tm="100000">
                                          <p:val>
                                            <p:strVal val="#ppt_h"/>
                                          </p:val>
                                        </p:tav>
                                      </p:tavLst>
                                    </p:anim>
                                    <p:anim calcmode="lin" valueType="num">
                                      <p:cBhvr>
                                        <p:cTn id="105" dur="1000" fill="hold"/>
                                        <p:tgtEl>
                                          <p:spTgt spid="60"/>
                                        </p:tgtEl>
                                        <p:attrNameLst>
                                          <p:attrName>style.rotation</p:attrName>
                                        </p:attrNameLst>
                                      </p:cBhvr>
                                      <p:tavLst>
                                        <p:tav tm="0">
                                          <p:val>
                                            <p:fltVal val="90"/>
                                          </p:val>
                                        </p:tav>
                                        <p:tav tm="100000">
                                          <p:val>
                                            <p:fltVal val="0"/>
                                          </p:val>
                                        </p:tav>
                                      </p:tavLst>
                                    </p:anim>
                                    <p:animEffect transition="in" filter="fade">
                                      <p:cBhvr>
                                        <p:cTn id="106" dur="1000"/>
                                        <p:tgtEl>
                                          <p:spTgt spid="60"/>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 calcmode="lin" valueType="num">
                                      <p:cBhvr>
                                        <p:cTn id="109" dur="1000" fill="hold"/>
                                        <p:tgtEl>
                                          <p:spTgt spid="52"/>
                                        </p:tgtEl>
                                        <p:attrNameLst>
                                          <p:attrName>ppt_w</p:attrName>
                                        </p:attrNameLst>
                                      </p:cBhvr>
                                      <p:tavLst>
                                        <p:tav tm="0">
                                          <p:val>
                                            <p:fltVal val="0"/>
                                          </p:val>
                                        </p:tav>
                                        <p:tav tm="100000">
                                          <p:val>
                                            <p:strVal val="#ppt_w"/>
                                          </p:val>
                                        </p:tav>
                                      </p:tavLst>
                                    </p:anim>
                                    <p:anim calcmode="lin" valueType="num">
                                      <p:cBhvr>
                                        <p:cTn id="110" dur="1000" fill="hold"/>
                                        <p:tgtEl>
                                          <p:spTgt spid="52"/>
                                        </p:tgtEl>
                                        <p:attrNameLst>
                                          <p:attrName>ppt_h</p:attrName>
                                        </p:attrNameLst>
                                      </p:cBhvr>
                                      <p:tavLst>
                                        <p:tav tm="0">
                                          <p:val>
                                            <p:fltVal val="0"/>
                                          </p:val>
                                        </p:tav>
                                        <p:tav tm="100000">
                                          <p:val>
                                            <p:strVal val="#ppt_h"/>
                                          </p:val>
                                        </p:tav>
                                      </p:tavLst>
                                    </p:anim>
                                    <p:anim calcmode="lin" valueType="num">
                                      <p:cBhvr>
                                        <p:cTn id="111" dur="1000" fill="hold"/>
                                        <p:tgtEl>
                                          <p:spTgt spid="52"/>
                                        </p:tgtEl>
                                        <p:attrNameLst>
                                          <p:attrName>style.rotation</p:attrName>
                                        </p:attrNameLst>
                                      </p:cBhvr>
                                      <p:tavLst>
                                        <p:tav tm="0">
                                          <p:val>
                                            <p:fltVal val="90"/>
                                          </p:val>
                                        </p:tav>
                                        <p:tav tm="100000">
                                          <p:val>
                                            <p:fltVal val="0"/>
                                          </p:val>
                                        </p:tav>
                                      </p:tavLst>
                                    </p:anim>
                                    <p:animEffect transition="in" filter="fade">
                                      <p:cBhvr>
                                        <p:cTn id="112" dur="10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61"/>
                                        </p:tgtEl>
                                        <p:attrNameLst>
                                          <p:attrName>style.visibility</p:attrName>
                                        </p:attrNameLst>
                                      </p:cBhvr>
                                      <p:to>
                                        <p:strVal val="visible"/>
                                      </p:to>
                                    </p:set>
                                    <p:anim calcmode="lin" valueType="num">
                                      <p:cBhvr>
                                        <p:cTn id="117" dur="1000" fill="hold"/>
                                        <p:tgtEl>
                                          <p:spTgt spid="61"/>
                                        </p:tgtEl>
                                        <p:attrNameLst>
                                          <p:attrName>ppt_w</p:attrName>
                                        </p:attrNameLst>
                                      </p:cBhvr>
                                      <p:tavLst>
                                        <p:tav tm="0">
                                          <p:val>
                                            <p:fltVal val="0"/>
                                          </p:val>
                                        </p:tav>
                                        <p:tav tm="100000">
                                          <p:val>
                                            <p:strVal val="#ppt_w"/>
                                          </p:val>
                                        </p:tav>
                                      </p:tavLst>
                                    </p:anim>
                                    <p:anim calcmode="lin" valueType="num">
                                      <p:cBhvr>
                                        <p:cTn id="118" dur="1000" fill="hold"/>
                                        <p:tgtEl>
                                          <p:spTgt spid="61"/>
                                        </p:tgtEl>
                                        <p:attrNameLst>
                                          <p:attrName>ppt_h</p:attrName>
                                        </p:attrNameLst>
                                      </p:cBhvr>
                                      <p:tavLst>
                                        <p:tav tm="0">
                                          <p:val>
                                            <p:fltVal val="0"/>
                                          </p:val>
                                        </p:tav>
                                        <p:tav tm="100000">
                                          <p:val>
                                            <p:strVal val="#ppt_h"/>
                                          </p:val>
                                        </p:tav>
                                      </p:tavLst>
                                    </p:anim>
                                    <p:anim calcmode="lin" valueType="num">
                                      <p:cBhvr>
                                        <p:cTn id="119" dur="1000" fill="hold"/>
                                        <p:tgtEl>
                                          <p:spTgt spid="61"/>
                                        </p:tgtEl>
                                        <p:attrNameLst>
                                          <p:attrName>style.rotation</p:attrName>
                                        </p:attrNameLst>
                                      </p:cBhvr>
                                      <p:tavLst>
                                        <p:tav tm="0">
                                          <p:val>
                                            <p:fltVal val="90"/>
                                          </p:val>
                                        </p:tav>
                                        <p:tav tm="100000">
                                          <p:val>
                                            <p:fltVal val="0"/>
                                          </p:val>
                                        </p:tav>
                                      </p:tavLst>
                                    </p:anim>
                                    <p:animEffect transition="in" filter="fade">
                                      <p:cBhvr>
                                        <p:cTn id="120" dur="1000"/>
                                        <p:tgtEl>
                                          <p:spTgt spid="61"/>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62"/>
                                        </p:tgtEl>
                                        <p:attrNameLst>
                                          <p:attrName>style.visibility</p:attrName>
                                        </p:attrNameLst>
                                      </p:cBhvr>
                                      <p:to>
                                        <p:strVal val="visible"/>
                                      </p:to>
                                    </p:set>
                                    <p:anim calcmode="lin" valueType="num">
                                      <p:cBhvr>
                                        <p:cTn id="123" dur="1000" fill="hold"/>
                                        <p:tgtEl>
                                          <p:spTgt spid="62"/>
                                        </p:tgtEl>
                                        <p:attrNameLst>
                                          <p:attrName>ppt_w</p:attrName>
                                        </p:attrNameLst>
                                      </p:cBhvr>
                                      <p:tavLst>
                                        <p:tav tm="0">
                                          <p:val>
                                            <p:fltVal val="0"/>
                                          </p:val>
                                        </p:tav>
                                        <p:tav tm="100000">
                                          <p:val>
                                            <p:strVal val="#ppt_w"/>
                                          </p:val>
                                        </p:tav>
                                      </p:tavLst>
                                    </p:anim>
                                    <p:anim calcmode="lin" valueType="num">
                                      <p:cBhvr>
                                        <p:cTn id="124" dur="1000" fill="hold"/>
                                        <p:tgtEl>
                                          <p:spTgt spid="62"/>
                                        </p:tgtEl>
                                        <p:attrNameLst>
                                          <p:attrName>ppt_h</p:attrName>
                                        </p:attrNameLst>
                                      </p:cBhvr>
                                      <p:tavLst>
                                        <p:tav tm="0">
                                          <p:val>
                                            <p:fltVal val="0"/>
                                          </p:val>
                                        </p:tav>
                                        <p:tav tm="100000">
                                          <p:val>
                                            <p:strVal val="#ppt_h"/>
                                          </p:val>
                                        </p:tav>
                                      </p:tavLst>
                                    </p:anim>
                                    <p:anim calcmode="lin" valueType="num">
                                      <p:cBhvr>
                                        <p:cTn id="125" dur="1000" fill="hold"/>
                                        <p:tgtEl>
                                          <p:spTgt spid="62"/>
                                        </p:tgtEl>
                                        <p:attrNameLst>
                                          <p:attrName>style.rotation</p:attrName>
                                        </p:attrNameLst>
                                      </p:cBhvr>
                                      <p:tavLst>
                                        <p:tav tm="0">
                                          <p:val>
                                            <p:fltVal val="90"/>
                                          </p:val>
                                        </p:tav>
                                        <p:tav tm="100000">
                                          <p:val>
                                            <p:fltVal val="0"/>
                                          </p:val>
                                        </p:tav>
                                      </p:tavLst>
                                    </p:anim>
                                    <p:animEffect transition="in" filter="fade">
                                      <p:cBhvr>
                                        <p:cTn id="126"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3" grpId="0"/>
      <p:bldP spid="5" grpId="0"/>
      <p:bldP spid="7" grpId="0"/>
      <p:bldP spid="17" grpId="0"/>
      <p:bldP spid="18" grpId="0"/>
      <p:bldP spid="50" grpId="0"/>
      <p:bldP spid="51" grpId="0"/>
      <p:bldP spid="54" grpId="0"/>
      <p:bldP spid="55" grpId="0"/>
      <p:bldP spid="58" grpId="0"/>
      <p:bldP spid="59" grpId="0"/>
      <p:bldP spid="52" grpId="0" animBg="1"/>
      <p:bldP spid="60" grpId="0" animBg="1"/>
      <p:bldP spid="61"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id="{1F70942B-9272-45C2-A1F5-56BFFCDE0460}"/>
              </a:ext>
            </a:extLst>
          </p:cNvPr>
          <p:cNvSpPr txBox="1"/>
          <p:nvPr/>
        </p:nvSpPr>
        <p:spPr>
          <a:xfrm>
            <a:off x="3865695" y="34332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a:t>
            </a:r>
            <a:r>
              <a:rPr kumimoji="0" lang="zh-CN" altLang="en-US" sz="5400" b="1" i="1" u="none" strike="noStrike" kern="1200" cap="none" spc="0" normalizeH="0" baseline="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Ghi nhớ</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Text Box 15"/>
          <p:cNvSpPr txBox="1">
            <a:spLocks noChangeArrowheads="1"/>
          </p:cNvSpPr>
          <p:nvPr/>
        </p:nvSpPr>
        <p:spPr bwMode="auto">
          <a:xfrm>
            <a:off x="2311791" y="1781387"/>
            <a:ext cx="6665913" cy="519113"/>
          </a:xfrm>
          <a:prstGeom prst="rect">
            <a:avLst/>
          </a:prstGeom>
          <a:noFill/>
          <a:ln>
            <a:noFill/>
          </a:ln>
          <a:effectLst/>
        </p:spPr>
        <p:txBody>
          <a:bodyPr>
            <a:spAutoFit/>
          </a:bodyPr>
          <a:lstStyle/>
          <a:p>
            <a:pPr eaLnBrk="1" hangingPunct="1">
              <a:defRPr/>
            </a:pPr>
            <a:r>
              <a:rPr lang="en-US" sz="2800" b="1" smtClean="0">
                <a:latin typeface="Times New Roman"/>
                <a:cs typeface="Times New Roman" pitchFamily="18" charset="0"/>
              </a:rPr>
              <a:t>Em </a:t>
            </a:r>
            <a:r>
              <a:rPr lang="en-US" sz="2800" b="1" dirty="0" err="1">
                <a:latin typeface="Times New Roman"/>
                <a:cs typeface="Times New Roman" pitchFamily="18" charset="0"/>
              </a:rPr>
              <a:t>hiểu</a:t>
            </a:r>
            <a:r>
              <a:rPr lang="en-US" sz="2800" b="1" dirty="0">
                <a:latin typeface="Times New Roman"/>
                <a:cs typeface="Times New Roman" pitchFamily="18" charset="0"/>
              </a:rPr>
              <a:t> </a:t>
            </a:r>
            <a:r>
              <a:rPr lang="en-US" sz="2800" b="1" dirty="0" err="1">
                <a:latin typeface="Times New Roman"/>
                <a:cs typeface="Times New Roman" pitchFamily="18" charset="0"/>
              </a:rPr>
              <a:t>thế</a:t>
            </a:r>
            <a:r>
              <a:rPr lang="en-US" sz="2800" b="1" dirty="0">
                <a:latin typeface="Times New Roman"/>
                <a:cs typeface="Times New Roman" pitchFamily="18" charset="0"/>
              </a:rPr>
              <a:t> </a:t>
            </a:r>
            <a:r>
              <a:rPr lang="en-US" sz="2800" b="1" dirty="0" err="1">
                <a:latin typeface="Times New Roman"/>
                <a:cs typeface="Times New Roman" pitchFamily="18" charset="0"/>
              </a:rPr>
              <a:t>nào</a:t>
            </a:r>
            <a:r>
              <a:rPr lang="en-US" sz="2800" b="1" dirty="0">
                <a:latin typeface="Times New Roman"/>
                <a:cs typeface="Times New Roman" pitchFamily="18" charset="0"/>
              </a:rPr>
              <a:t> </a:t>
            </a:r>
            <a:r>
              <a:rPr lang="en-US" sz="2800" b="1" dirty="0" err="1">
                <a:latin typeface="Times New Roman"/>
                <a:cs typeface="Times New Roman" pitchFamily="18" charset="0"/>
              </a:rPr>
              <a:t>là</a:t>
            </a:r>
            <a:r>
              <a:rPr lang="en-US" sz="2800" b="1" dirty="0">
                <a:latin typeface="Times New Roman"/>
                <a:cs typeface="Times New Roman" pitchFamily="18" charset="0"/>
              </a:rPr>
              <a:t> </a:t>
            </a:r>
            <a:r>
              <a:rPr lang="en-US" sz="2800" b="1" dirty="0" err="1">
                <a:latin typeface="Times New Roman"/>
                <a:cs typeface="Times New Roman" pitchFamily="18" charset="0"/>
              </a:rPr>
              <a:t>từ</a:t>
            </a:r>
            <a:r>
              <a:rPr lang="en-US" sz="2800" b="1" dirty="0">
                <a:latin typeface="Times New Roman"/>
                <a:cs typeface="Times New Roman" pitchFamily="18" charset="0"/>
              </a:rPr>
              <a:t> </a:t>
            </a:r>
            <a:r>
              <a:rPr lang="en-US" sz="2800" b="1" dirty="0" err="1">
                <a:latin typeface="Times New Roman"/>
                <a:cs typeface="Times New Roman" pitchFamily="18" charset="0"/>
              </a:rPr>
              <a:t>nhiều</a:t>
            </a:r>
            <a:r>
              <a:rPr lang="en-US" sz="2800" b="1" dirty="0">
                <a:latin typeface="Times New Roman"/>
                <a:cs typeface="Times New Roman" pitchFamily="18" charset="0"/>
              </a:rPr>
              <a:t> </a:t>
            </a:r>
            <a:r>
              <a:rPr lang="en-US" sz="2800" b="1" dirty="0" err="1">
                <a:latin typeface="Times New Roman"/>
                <a:cs typeface="Times New Roman" pitchFamily="18" charset="0"/>
              </a:rPr>
              <a:t>nghĩa</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89" name="Text Box 23"/>
          <p:cNvSpPr txBox="1">
            <a:spLocks noChangeArrowheads="1"/>
          </p:cNvSpPr>
          <p:nvPr/>
        </p:nvSpPr>
        <p:spPr bwMode="auto">
          <a:xfrm>
            <a:off x="1909094" y="1781387"/>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smtClean="0">
                <a:solidFill>
                  <a:srgbClr val="C00000"/>
                </a:solidFill>
                <a:latin typeface="Times New Roman" panose="02020603050405020304" pitchFamily="18" charset="0"/>
                <a:cs typeface="Times New Roman" panose="02020603050405020304" pitchFamily="18" charset="0"/>
              </a:rPr>
              <a:t>Từ </a:t>
            </a:r>
            <a:r>
              <a:rPr lang="en-US" altLang="en-US" sz="2800" b="1">
                <a:solidFill>
                  <a:srgbClr val="C00000"/>
                </a:solidFill>
                <a:latin typeface="Times New Roman" panose="02020603050405020304" pitchFamily="18" charset="0"/>
                <a:cs typeface="Times New Roman" panose="02020603050405020304" pitchFamily="18" charset="0"/>
              </a:rPr>
              <a:t>nhiều nghĩa là từ có một nghĩa gốc và một hay một số nghĩa chuyển.</a:t>
            </a:r>
          </a:p>
        </p:txBody>
      </p:sp>
      <p:sp>
        <p:nvSpPr>
          <p:cNvPr id="90" name="Text Box 14"/>
          <p:cNvSpPr txBox="1">
            <a:spLocks noChangeArrowheads="1"/>
          </p:cNvSpPr>
          <p:nvPr/>
        </p:nvSpPr>
        <p:spPr bwMode="auto">
          <a:xfrm>
            <a:off x="1909094" y="2838225"/>
            <a:ext cx="9144000" cy="946150"/>
          </a:xfrm>
          <a:prstGeom prst="rect">
            <a:avLst/>
          </a:prstGeom>
          <a:noFill/>
          <a:ln>
            <a:noFill/>
          </a:ln>
          <a:effectLst/>
        </p:spPr>
        <p:txBody>
          <a:bodyPr>
            <a:spAutoFit/>
          </a:bodyPr>
          <a:lstStyle/>
          <a:p>
            <a:pPr eaLnBrk="1" hangingPunct="1">
              <a:defRPr/>
            </a:pPr>
            <a:r>
              <a:rPr lang="en-US" sz="2800" b="1" smtClean="0">
                <a:latin typeface="Times New Roman"/>
                <a:cs typeface="Times New Roman" pitchFamily="18" charset="0"/>
              </a:rPr>
              <a:t>Em có </a:t>
            </a:r>
            <a:r>
              <a:rPr lang="en-US" sz="2800" b="1">
                <a:latin typeface="Times New Roman"/>
                <a:cs typeface="Times New Roman" pitchFamily="18" charset="0"/>
              </a:rPr>
              <a:t>nhận xét gì về mối quan hệ giữa nghĩa gốc và nghĩa chuyển của từ nhiều nghĩa?</a:t>
            </a:r>
            <a:endParaRPr lang="en-US" sz="2800" b="1">
              <a:effectLst>
                <a:outerShdw blurRad="38100" dist="38100" dir="2700000" algn="tl">
                  <a:srgbClr val="C0C0C0"/>
                </a:outerShdw>
              </a:effectLst>
              <a:latin typeface="Times New Roman"/>
              <a:cs typeface="Times New Roman" pitchFamily="18" charset="0"/>
            </a:endParaRPr>
          </a:p>
        </p:txBody>
      </p:sp>
      <p:sp>
        <p:nvSpPr>
          <p:cNvPr id="91" name="Text Box 24"/>
          <p:cNvSpPr txBox="1">
            <a:spLocks noChangeArrowheads="1"/>
          </p:cNvSpPr>
          <p:nvPr/>
        </p:nvSpPr>
        <p:spPr bwMode="auto">
          <a:xfrm>
            <a:off x="1909094" y="2873595"/>
            <a:ext cx="9144000" cy="946150"/>
          </a:xfrm>
          <a:prstGeom prst="rect">
            <a:avLst/>
          </a:prstGeom>
          <a:noFill/>
          <a:ln>
            <a:noFill/>
          </a:ln>
          <a:effectLst/>
        </p:spPr>
        <p:txBody>
          <a:bodyPr>
            <a:spAutoFit/>
          </a:bodyPr>
          <a:lstStyle/>
          <a:p>
            <a:pPr eaLnBrk="1" hangingPunct="1">
              <a:spcBef>
                <a:spcPct val="50000"/>
              </a:spcBef>
              <a:defRPr/>
            </a:pPr>
            <a:r>
              <a:rPr lang="en-US" sz="2800" b="1" smtClean="0">
                <a:solidFill>
                  <a:srgbClr val="C00000"/>
                </a:solidFill>
                <a:latin typeface="Times New Roman"/>
                <a:cs typeface="Times New Roman" pitchFamily="18" charset="0"/>
              </a:rPr>
              <a:t>Các </a:t>
            </a:r>
            <a:r>
              <a:rPr lang="en-US" sz="2800" b="1">
                <a:solidFill>
                  <a:srgbClr val="C00000"/>
                </a:solidFill>
                <a:latin typeface="Times New Roman"/>
                <a:cs typeface="Times New Roman" pitchFamily="18" charset="0"/>
              </a:rPr>
              <a:t>nghĩa của từ nhiều nghĩa bao giờ cũng có mối liên hệ với nhau.</a:t>
            </a:r>
            <a:endParaRPr lang="en-US" sz="2800" b="1">
              <a:solidFill>
                <a:srgbClr val="C00000"/>
              </a:solidFill>
              <a:effectLst>
                <a:outerShdw blurRad="38100" dist="38100" dir="2700000" algn="tl">
                  <a:srgbClr val="C0C0C0"/>
                </a:outerShdw>
              </a:effectLst>
              <a:latin typeface="Times New Roman"/>
              <a:cs typeface="Times New Roman" pitchFamily="18"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9"/>
                                        </p:tgtEl>
                                        <p:attrNameLst>
                                          <p:attrName>style.visibility</p:attrName>
                                        </p:attrNameLst>
                                      </p:cBhvr>
                                      <p:to>
                                        <p:strVal val="visible"/>
                                      </p:to>
                                    </p:set>
                                    <p:anim calcmode="discrete" valueType="clr">
                                      <p:cBhvr override="childStyle">
                                        <p:cTn id="49" dur="80"/>
                                        <p:tgtEl>
                                          <p:spTgt spid="89"/>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9"/>
                                        </p:tgtEl>
                                        <p:attrNameLst>
                                          <p:attrName>fillcolor</p:attrName>
                                        </p:attrNameLst>
                                      </p:cBhvr>
                                      <p:tavLst>
                                        <p:tav tm="0">
                                          <p:val>
                                            <p:clrVal>
                                              <a:schemeClr val="accent2"/>
                                            </p:clrVal>
                                          </p:val>
                                        </p:tav>
                                        <p:tav tm="50000">
                                          <p:val>
                                            <p:clrVal>
                                              <a:schemeClr val="hlink"/>
                                            </p:clrVal>
                                          </p:val>
                                        </p:tav>
                                      </p:tavLst>
                                    </p:anim>
                                    <p:set>
                                      <p:cBhvr>
                                        <p:cTn id="51" dur="80"/>
                                        <p:tgtEl>
                                          <p:spTgt spid="89"/>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wipe(left)">
                                      <p:cBhvr>
                                        <p:cTn id="56" dur="500"/>
                                        <p:tgtEl>
                                          <p:spTgt spid="9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1" nodeType="clickEffect">
                                  <p:stCondLst>
                                    <p:cond delay="0"/>
                                  </p:stCondLst>
                                  <p:childTnLst>
                                    <p:animEffect transition="out" filter="barn(inVertical)">
                                      <p:cBhvr>
                                        <p:cTn id="60" dur="500"/>
                                        <p:tgtEl>
                                          <p:spTgt spid="90"/>
                                        </p:tgtEl>
                                      </p:cBhvr>
                                    </p:animEffect>
                                    <p:set>
                                      <p:cBhvr>
                                        <p:cTn id="61" dur="1" fill="hold">
                                          <p:stCondLst>
                                            <p:cond delay="499"/>
                                          </p:stCondLst>
                                        </p:cTn>
                                        <p:tgtEl>
                                          <p:spTgt spid="9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91"/>
                                        </p:tgtEl>
                                        <p:attrNameLst>
                                          <p:attrName>style.visibility</p:attrName>
                                        </p:attrNameLst>
                                      </p:cBhvr>
                                      <p:to>
                                        <p:strVal val="visible"/>
                                      </p:to>
                                    </p:set>
                                    <p:anim calcmode="discrete" valueType="clr">
                                      <p:cBhvr override="childStyle">
                                        <p:cTn id="66" dur="80"/>
                                        <p:tgtEl>
                                          <p:spTgt spid="91"/>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91"/>
                                        </p:tgtEl>
                                        <p:attrNameLst>
                                          <p:attrName>fillcolor</p:attrName>
                                        </p:attrNameLst>
                                      </p:cBhvr>
                                      <p:tavLst>
                                        <p:tav tm="0">
                                          <p:val>
                                            <p:clrVal>
                                              <a:schemeClr val="accent2"/>
                                            </p:clrVal>
                                          </p:val>
                                        </p:tav>
                                        <p:tav tm="50000">
                                          <p:val>
                                            <p:clrVal>
                                              <a:schemeClr val="hlink"/>
                                            </p:clrVal>
                                          </p:val>
                                        </p:tav>
                                      </p:tavLst>
                                    </p:anim>
                                    <p:set>
                                      <p:cBhvr>
                                        <p:cTn id="68" dur="80"/>
                                        <p:tgtEl>
                                          <p:spTgt spid="91"/>
                                        </p:tgtEl>
                                        <p:attrNameLst>
                                          <p:attrName>fill.type</p:attrName>
                                        </p:attrNameLst>
                                      </p:cBhvr>
                                      <p:to>
                                        <p:strVal val="solid"/>
                                      </p:to>
                                    </p:set>
                                  </p:childTnLst>
                                </p:cTn>
                              </p:par>
                              <p:par>
                                <p:cTn id="69" presetID="2" presetClass="entr" presetSubtype="8" fill="hold" nodeType="with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additive="base">
                                        <p:cTn id="71" dur="500" fill="hold"/>
                                        <p:tgtEl>
                                          <p:spTgt spid="92"/>
                                        </p:tgtEl>
                                        <p:attrNameLst>
                                          <p:attrName>ppt_x</p:attrName>
                                        </p:attrNameLst>
                                      </p:cBhvr>
                                      <p:tavLst>
                                        <p:tav tm="0">
                                          <p:val>
                                            <p:strVal val="0-#ppt_w/2"/>
                                          </p:val>
                                        </p:tav>
                                        <p:tav tm="100000">
                                          <p:val>
                                            <p:strVal val="#ppt_x"/>
                                          </p:val>
                                        </p:tav>
                                      </p:tavLst>
                                    </p:anim>
                                    <p:anim calcmode="lin" valueType="num">
                                      <p:cBhvr additive="base">
                                        <p:cTn id="7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P spid="89" grpId="0"/>
      <p:bldP spid="90" grpId="0"/>
      <p:bldP spid="90" grpId="1"/>
      <p:bldP spid="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52086" y="2382834"/>
            <a:ext cx="5182756" cy="1408226"/>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1F70942B-9272-45C2-A1F5-56BFFCDE0460}"/>
              </a:ext>
            </a:extLst>
          </p:cNvPr>
          <p:cNvSpPr txBox="1"/>
          <p:nvPr/>
        </p:nvSpPr>
        <p:spPr>
          <a:xfrm>
            <a:off x="4794162" y="2547066"/>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III</a:t>
            </a:r>
            <a:r>
              <a:rPr kumimoji="0" lang="zh-CN" altLang="en-US" sz="5400" b="1" i="1" u="none" strike="noStrike" kern="1200" cap="none" spc="0" normalizeH="0" baseline="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altLang="zh-CN" sz="5400" b="1" i="0" u="none" strike="noStrike" kern="1200" cap="none" spc="0" normalizeH="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tập</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34842" y="60131"/>
            <a:ext cx="2529880" cy="2141621"/>
          </a:xfrm>
          <a:prstGeom prst="rect">
            <a:avLst/>
          </a:prstGeom>
        </p:spPr>
      </p:pic>
    </p:spTree>
    <p:extLst>
      <p:ext uri="{BB962C8B-B14F-4D97-AF65-F5344CB8AC3E}">
        <p14:creationId xmlns:p14="http://schemas.microsoft.com/office/powerpoint/2010/main" val="6531534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04204"/>
            <a:ext cx="14406470" cy="1838824"/>
          </a:xfrm>
          <a:prstGeom prst="rect">
            <a:avLst/>
          </a:prstGeom>
        </p:spPr>
      </p:pic>
      <p:sp>
        <p:nvSpPr>
          <p:cNvPr id="36" name="Rectangle 12"/>
          <p:cNvSpPr>
            <a:spLocks noChangeArrowheads="1"/>
          </p:cNvSpPr>
          <p:nvPr/>
        </p:nvSpPr>
        <p:spPr bwMode="auto">
          <a:xfrm>
            <a:off x="2057400" y="1825093"/>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7" name="Rectangle 13"/>
          <p:cNvSpPr>
            <a:spLocks noChangeArrowheads="1"/>
          </p:cNvSpPr>
          <p:nvPr/>
        </p:nvSpPr>
        <p:spPr bwMode="auto">
          <a:xfrm>
            <a:off x="2057400" y="307922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38" name="Rectangle 14"/>
          <p:cNvSpPr>
            <a:spLocks noChangeArrowheads="1"/>
          </p:cNvSpPr>
          <p:nvPr/>
        </p:nvSpPr>
        <p:spPr bwMode="auto">
          <a:xfrm>
            <a:off x="1981200" y="4344066"/>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3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sp>
        <p:nvSpPr>
          <p:cNvPr id="40" name="Text Box 18"/>
          <p:cNvSpPr txBox="1">
            <a:spLocks noChangeArrowheads="1"/>
          </p:cNvSpPr>
          <p:nvPr/>
        </p:nvSpPr>
        <p:spPr bwMode="auto">
          <a:xfrm>
            <a:off x="3479190" y="1787430"/>
            <a:ext cx="43783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sp>
        <p:nvSpPr>
          <p:cNvPr id="41" name="Text Box 19"/>
          <p:cNvSpPr txBox="1">
            <a:spLocks noChangeArrowheads="1"/>
          </p:cNvSpPr>
          <p:nvPr/>
        </p:nvSpPr>
        <p:spPr bwMode="auto">
          <a:xfrm>
            <a:off x="3479190" y="4330784"/>
            <a:ext cx="5715000" cy="1158875"/>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42" name="Text Box 20"/>
          <p:cNvSpPr txBox="1">
            <a:spLocks noChangeArrowheads="1"/>
          </p:cNvSpPr>
          <p:nvPr/>
        </p:nvSpPr>
        <p:spPr bwMode="auto">
          <a:xfrm>
            <a:off x="3479190" y="3029788"/>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43"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cxnSp>
        <p:nvCxnSpPr>
          <p:cNvPr id="3" name="Straight Connector 2"/>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0235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down)">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3689" y="1366041"/>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182981"/>
            <a:ext cx="12192000" cy="1838824"/>
          </a:xfrm>
          <a:prstGeom prst="rect">
            <a:avLst/>
          </a:prstGeom>
        </p:spPr>
      </p:pic>
      <p:sp>
        <p:nvSpPr>
          <p:cNvPr id="2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30" name="Straight Connector 2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Rectangle 12"/>
          <p:cNvSpPr>
            <a:spLocks noChangeArrowheads="1"/>
          </p:cNvSpPr>
          <p:nvPr/>
        </p:nvSpPr>
        <p:spPr bwMode="auto">
          <a:xfrm>
            <a:off x="2358482" y="1676587"/>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3" name="Text Box 18"/>
          <p:cNvSpPr txBox="1">
            <a:spLocks noChangeArrowheads="1"/>
          </p:cNvSpPr>
          <p:nvPr/>
        </p:nvSpPr>
        <p:spPr bwMode="auto">
          <a:xfrm>
            <a:off x="4213513" y="1303749"/>
            <a:ext cx="437832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6121" y="3599166"/>
            <a:ext cx="3732117" cy="248807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8738" y="3640453"/>
            <a:ext cx="3681015" cy="2468625"/>
          </a:xfrm>
          <a:prstGeom prst="rect">
            <a:avLst/>
          </a:prstGeom>
        </p:spPr>
      </p:pic>
      <p:cxnSp>
        <p:nvCxnSpPr>
          <p:cNvPr id="34" name="Straight Connector 33"/>
          <p:cNvCxnSpPr/>
          <p:nvPr/>
        </p:nvCxnSpPr>
        <p:spPr>
          <a:xfrm>
            <a:off x="5170440" y="202805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777733" y="1993012"/>
            <a:ext cx="2115403" cy="523220"/>
          </a:xfrm>
          <a:prstGeom prst="rect">
            <a:avLst/>
          </a:prstGeom>
          <a:no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Nghĩa gốc</a:t>
            </a:r>
            <a:endParaRPr lang="en-US" sz="2800" b="1">
              <a:solidFill>
                <a:srgbClr val="C00000"/>
              </a:solidFill>
              <a:latin typeface="Times New Roman" panose="02020603050405020304" pitchFamily="18" charset="0"/>
              <a:cs typeface="Times New Roman" panose="02020603050405020304" pitchFamily="18" charset="0"/>
            </a:endParaRPr>
          </a:p>
        </p:txBody>
      </p:sp>
      <p:cxnSp>
        <p:nvCxnSpPr>
          <p:cNvPr id="36" name="Straight Connector 35"/>
          <p:cNvCxnSpPr/>
          <p:nvPr/>
        </p:nvCxnSpPr>
        <p:spPr>
          <a:xfrm>
            <a:off x="6335183" y="279454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642804" y="2781735"/>
            <a:ext cx="2671202" cy="523220"/>
          </a:xfrm>
          <a:prstGeom prst="rect">
            <a:avLst/>
          </a:prstGeom>
          <a:no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Nghĩa chuyển</a:t>
            </a:r>
            <a:endParaRPr lang="en-US"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8566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50" name="Straight Connector 4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2" name="Picture 11" descr="kiề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50960" y="3368530"/>
            <a:ext cx="2654498" cy="254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backgroundRemoval t="5263" b="95614" l="9961" r="89844"/>
                    </a14:imgEffect>
                  </a14:imgLayer>
                </a14:imgProps>
              </a:ext>
              <a:ext uri="{28A0092B-C50C-407E-A947-70E740481C1C}">
                <a14:useLocalDpi xmlns:a14="http://schemas.microsoft.com/office/drawing/2010/main" val="0"/>
              </a:ext>
            </a:extLst>
          </a:blip>
          <a:stretch>
            <a:fillRect/>
          </a:stretch>
        </p:blipFill>
        <p:spPr>
          <a:xfrm>
            <a:off x="7462314" y="3213341"/>
            <a:ext cx="3672862" cy="2453357"/>
          </a:xfrm>
          <a:prstGeom prst="rect">
            <a:avLst/>
          </a:prstGeom>
        </p:spPr>
      </p:pic>
      <p:sp>
        <p:nvSpPr>
          <p:cNvPr id="53" name="Rectangle 13"/>
          <p:cNvSpPr>
            <a:spLocks noChangeArrowheads="1"/>
          </p:cNvSpPr>
          <p:nvPr/>
        </p:nvSpPr>
        <p:spPr bwMode="auto">
          <a:xfrm>
            <a:off x="2083842" y="1810095"/>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54" name="Text Box 20"/>
          <p:cNvSpPr txBox="1">
            <a:spLocks noChangeArrowheads="1"/>
          </p:cNvSpPr>
          <p:nvPr/>
        </p:nvSpPr>
        <p:spPr bwMode="auto">
          <a:xfrm>
            <a:off x="3505632" y="1760660"/>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6" name="TextBox 55"/>
          <p:cNvSpPr txBox="1"/>
          <p:nvPr/>
        </p:nvSpPr>
        <p:spPr>
          <a:xfrm>
            <a:off x="8041859" y="2180829"/>
            <a:ext cx="2671202" cy="523220"/>
          </a:xfrm>
          <a:prstGeom prst="rect">
            <a:avLst/>
          </a:prstGeom>
          <a:no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Nghĩa chuyển</a:t>
            </a:r>
            <a:endParaRPr lang="en-US" sz="2800" b="1">
              <a:solidFill>
                <a:srgbClr val="C0000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8686581" y="2179893"/>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340423" y="2851409"/>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788317" y="2851409"/>
            <a:ext cx="2115403" cy="523220"/>
          </a:xfrm>
          <a:prstGeom prst="rect">
            <a:avLst/>
          </a:prstGeom>
          <a:no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Nghĩa gốc</a:t>
            </a:r>
            <a:endParaRPr lang="en-US"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2406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barn(inVertical)">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500" fill="hold"/>
                                        <p:tgtEl>
                                          <p:spTgt spid="59"/>
                                        </p:tgtEl>
                                        <p:attrNameLst>
                                          <p:attrName>ppt_x</p:attrName>
                                        </p:attrNameLst>
                                      </p:cBhvr>
                                      <p:tavLst>
                                        <p:tav tm="0">
                                          <p:val>
                                            <p:strVal val="1+#ppt_w/2"/>
                                          </p:val>
                                        </p:tav>
                                        <p:tav tm="100000">
                                          <p:val>
                                            <p:strVal val="#ppt_x"/>
                                          </p:val>
                                        </p:tav>
                                      </p:tavLst>
                                    </p:anim>
                                    <p:anim calcmode="lin" valueType="num">
                                      <p:cBhvr additive="base">
                                        <p:cTn id="4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6"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0"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41" name="Straight Connector 40"/>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Rectangle 14"/>
          <p:cNvSpPr>
            <a:spLocks noChangeArrowheads="1"/>
          </p:cNvSpPr>
          <p:nvPr/>
        </p:nvSpPr>
        <p:spPr bwMode="auto">
          <a:xfrm>
            <a:off x="2437447" y="1634682"/>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44" name="Text Box 19"/>
          <p:cNvSpPr txBox="1">
            <a:spLocks noChangeArrowheads="1"/>
          </p:cNvSpPr>
          <p:nvPr/>
        </p:nvSpPr>
        <p:spPr bwMode="auto">
          <a:xfrm>
            <a:off x="3935437" y="1621400"/>
            <a:ext cx="5715000" cy="1469120"/>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lnSpc>
                <a:spcPct val="200000"/>
              </a:lnSpc>
              <a:spcBef>
                <a:spcPct val="50000"/>
              </a:spcBef>
              <a:defRPr/>
            </a:pPr>
            <a:r>
              <a:rPr lang="en-US" sz="2800" b="1" smtClean="0">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2468" y="3721532"/>
            <a:ext cx="1743075" cy="2367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4419" y="3729322"/>
            <a:ext cx="4369927" cy="2461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5" name="Straight Connector 44"/>
          <p:cNvCxnSpPr/>
          <p:nvPr/>
        </p:nvCxnSpPr>
        <p:spPr>
          <a:xfrm>
            <a:off x="8042276" y="2075783"/>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50884" y="2057276"/>
            <a:ext cx="2115403" cy="523220"/>
          </a:xfrm>
          <a:prstGeom prst="rect">
            <a:avLst/>
          </a:prstGeom>
          <a:no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Nghĩa gốc</a:t>
            </a:r>
            <a:endParaRPr lang="en-US" sz="2800" b="1">
              <a:solidFill>
                <a:srgbClr val="C00000"/>
              </a:solidFill>
              <a:latin typeface="Times New Roman" panose="02020603050405020304" pitchFamily="18" charset="0"/>
              <a:cs typeface="Times New Roman" panose="02020603050405020304" pitchFamily="18" charset="0"/>
            </a:endParaRPr>
          </a:p>
        </p:txBody>
      </p:sp>
      <p:cxnSp>
        <p:nvCxnSpPr>
          <p:cNvPr id="47" name="Straight Connector 46"/>
          <p:cNvCxnSpPr/>
          <p:nvPr/>
        </p:nvCxnSpPr>
        <p:spPr>
          <a:xfrm>
            <a:off x="5915493" y="3012910"/>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244887" y="3082105"/>
            <a:ext cx="2671202" cy="523220"/>
          </a:xfrm>
          <a:prstGeom prst="rect">
            <a:avLst/>
          </a:prstGeom>
          <a:no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Nghĩa chuyển</a:t>
            </a:r>
            <a:endParaRPr lang="en-US"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36342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F1DC2B-4C73-4C6E-A1CD-DCB5C17F39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85075" y="1400782"/>
            <a:ext cx="6821850" cy="5457218"/>
          </a:xfrm>
          <a:prstGeom prst="rect">
            <a:avLst/>
          </a:prstGeom>
        </p:spPr>
      </p:pic>
      <p:sp>
        <p:nvSpPr>
          <p:cNvPr id="5" name="Rectangle 4">
            <a:extLst>
              <a:ext uri="{FF2B5EF4-FFF2-40B4-BE49-F238E27FC236}">
                <a16:creationId xmlns:a16="http://schemas.microsoft.com/office/drawing/2014/main" id="{EC681497-31AD-483D-9BB8-2692E4A1AB15}"/>
              </a:ext>
            </a:extLst>
          </p:cNvPr>
          <p:cNvSpPr/>
          <p:nvPr/>
        </p:nvSpPr>
        <p:spPr>
          <a:xfrm>
            <a:off x="809136" y="-159709"/>
            <a:ext cx="10573728" cy="1862048"/>
          </a:xfrm>
          <a:prstGeom prst="rect">
            <a:avLst/>
          </a:prstGeom>
          <a:noFill/>
        </p:spPr>
        <p:txBody>
          <a:bodyPr wrap="none" lIns="91440" tIns="45720" rIns="91440" bIns="45720">
            <a:spAutoFit/>
          </a:bodyPr>
          <a:lstStyle/>
          <a:p>
            <a:pPr algn="ctr"/>
            <a:r>
              <a:rPr lang="en-US" sz="11500" b="1" cap="none" spc="0">
                <a:ln w="76200">
                  <a:solidFill>
                    <a:srgbClr val="FF0066"/>
                  </a:solidFill>
                  <a:prstDash val="solid"/>
                </a:ln>
                <a:solidFill>
                  <a:srgbClr val="FFFFFF"/>
                </a:solidFill>
                <a:effectLst>
                  <a:outerShdw blurRad="114300" dist="114300" dir="2700000" algn="tl" rotWithShape="0">
                    <a:srgbClr val="FF0066"/>
                  </a:outerShdw>
                </a:effectLst>
                <a:latin typeface="iCiel Cadena" panose="02000503000000020004" pitchFamily="2" charset="0"/>
              </a:rPr>
              <a:t>Bé tập làm bánh</a:t>
            </a:r>
          </a:p>
        </p:txBody>
      </p:sp>
      <p:pic>
        <p:nvPicPr>
          <p:cNvPr id="6" name="Picture 4" descr="Premium Vector | Set of cupcake cartoon illustration">
            <a:extLst>
              <a:ext uri="{FF2B5EF4-FFF2-40B4-BE49-F238E27FC236}">
                <a16:creationId xmlns:a16="http://schemas.microsoft.com/office/drawing/2014/main" id="{B82117AD-0C84-4015-90BE-AD04F01E52E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323848" y="3875045"/>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remium Vector | Set of cupcake cartoon illustration">
            <a:extLst>
              <a:ext uri="{FF2B5EF4-FFF2-40B4-BE49-F238E27FC236}">
                <a16:creationId xmlns:a16="http://schemas.microsoft.com/office/drawing/2014/main" id="{2DFD83F8-B216-4A17-9B44-88FA49F99B5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352807" y="144543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remium Vector | Set of cupcake cartoon illustration">
            <a:extLst>
              <a:ext uri="{FF2B5EF4-FFF2-40B4-BE49-F238E27FC236}">
                <a16:creationId xmlns:a16="http://schemas.microsoft.com/office/drawing/2014/main" id="{BDCD1043-4E77-44D5-BD1B-A7435A1065A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9788120" y="1983682"/>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emium Vector | Set of cupcake cartoon illustration">
            <a:extLst>
              <a:ext uri="{FF2B5EF4-FFF2-40B4-BE49-F238E27FC236}">
                <a16:creationId xmlns:a16="http://schemas.microsoft.com/office/drawing/2014/main" id="{E944A605-295A-49F2-9D77-E018473F4F4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7907271" y="3905928"/>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7" action="ppaction://hlinksldjump"/>
            <a:extLst>
              <a:ext uri="{FF2B5EF4-FFF2-40B4-BE49-F238E27FC236}">
                <a16:creationId xmlns:a16="http://schemas.microsoft.com/office/drawing/2014/main" id="{E79CB5B0-95C6-4B24-8EF7-350A306FBB3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31434" y="6019681"/>
            <a:ext cx="1960807" cy="743187"/>
          </a:xfrm>
          <a:prstGeom prst="rect">
            <a:avLst/>
          </a:prstGeom>
        </p:spPr>
      </p:pic>
      <p:pic>
        <p:nvPicPr>
          <p:cNvPr id="13" name="tiếng trò chơi xuất hiện">
            <a:hlinkClick r:id="" action="ppaction://media"/>
            <a:extLst>
              <a:ext uri="{FF2B5EF4-FFF2-40B4-BE49-F238E27FC236}">
                <a16:creationId xmlns:a16="http://schemas.microsoft.com/office/drawing/2014/main" id="{1C1B2736-534B-442E-83E7-BBFE7D417240}"/>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09626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path" presetSubtype="0" repeatCount="indefinite" accel="50000" decel="50000" autoRev="1" fill="hold" nodeType="withEffect">
                                  <p:stCondLst>
                                    <p:cond delay="0"/>
                                  </p:stCondLst>
                                  <p:childTnLst>
                                    <p:animMotion origin="layout" path="M -4.16667E-7 4.07407E-6 L -4.16667E-7 0.02847 " pathEditMode="relative" rAng="0" ptsTypes="AA">
                                      <p:cBhvr>
                                        <p:cTn id="11" dur="1000" fill="hold"/>
                                        <p:tgtEl>
                                          <p:spTgt spid="12"/>
                                        </p:tgtEl>
                                        <p:attrNameLst>
                                          <p:attrName>ppt_x</p:attrName>
                                          <p:attrName>ppt_y</p:attrName>
                                        </p:attrNameLst>
                                      </p:cBhvr>
                                      <p:rCtr x="0" y="1412"/>
                                    </p:animMotion>
                                  </p:childTnLst>
                                </p:cTn>
                              </p:par>
                              <p:par>
                                <p:cTn id="12" presetID="1" presetClass="mediacall" presetSubtype="0" fill="hold" nodeType="withEffect">
                                  <p:stCondLst>
                                    <p:cond delay="0"/>
                                  </p:stCondLst>
                                  <p:childTnLst>
                                    <p:cmd type="call" cmd="playFrom(0.0)">
                                      <p:cBhvr>
                                        <p:cTn id="13" dur="744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Text Box 17"/>
          <p:cNvSpPr txBox="1">
            <a:spLocks noChangeArrowheads="1"/>
          </p:cNvSpPr>
          <p:nvPr/>
        </p:nvSpPr>
        <p:spPr bwMode="auto">
          <a:xfrm>
            <a:off x="4617938" y="1769744"/>
            <a:ext cx="6521945" cy="2246769"/>
          </a:xfrm>
          <a:prstGeom prst="rect">
            <a:avLst/>
          </a:prstGeom>
          <a:noFill/>
          <a:ln>
            <a:noFill/>
          </a:ln>
          <a:effectLst/>
        </p:spPr>
        <p:txBody>
          <a:bodyPr wrap="square">
            <a:spAutoFit/>
          </a:bodyPr>
          <a:lstStyle/>
          <a:p>
            <a:pPr algn="just">
              <a:spcBef>
                <a:spcPct val="50000"/>
              </a:spcBef>
              <a:defRPr/>
            </a:pPr>
            <a:r>
              <a:rPr lang="en-US" sz="2800" b="1" smtClean="0">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Tree>
    <p:extLst>
      <p:ext uri="{BB962C8B-B14F-4D97-AF65-F5344CB8AC3E}">
        <p14:creationId xmlns:p14="http://schemas.microsoft.com/office/powerpoint/2010/main" val="38042706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7518" y="1416193"/>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2"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smtClean="0">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2" name="TextBox 1"/>
          <p:cNvSpPr txBox="1"/>
          <p:nvPr/>
        </p:nvSpPr>
        <p:spPr>
          <a:xfrm>
            <a:off x="1800665" y="2987596"/>
            <a:ext cx="9566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a:t>
            </a:r>
            <a:r>
              <a:rPr lang="en-US" sz="2800" b="1" smtClean="0">
                <a:solidFill>
                  <a:srgbClr val="C00000"/>
                </a:solidFill>
                <a:latin typeface="Times New Roman" panose="02020603050405020304" pitchFamily="18" charset="0"/>
                <a:cs typeface="Times New Roman" panose="02020603050405020304" pitchFamily="18" charset="0"/>
              </a:rPr>
              <a:t>ưỡi</a:t>
            </a:r>
            <a:endParaRPr lang="en-US" sz="2800" b="1">
              <a:solidFill>
                <a:srgbClr val="C00000"/>
              </a:solidFill>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a:t>
            </a:r>
            <a:r>
              <a:rPr lang="en-US" sz="2800" b="1" smtClean="0">
                <a:latin typeface="Times New Roman" panose="02020603050405020304" pitchFamily="18" charset="0"/>
                <a:cs typeface="Times New Roman" panose="02020603050405020304" pitchFamily="18" charset="0"/>
              </a:rPr>
              <a:t>ưỡi liềm</a:t>
            </a:r>
            <a:endParaRPr lang="en-US" sz="2800" b="1">
              <a:latin typeface="Times New Roman" panose="02020603050405020304" pitchFamily="18" charset="0"/>
              <a:cs typeface="Times New Roman" panose="02020603050405020304" pitchFamily="18" charset="0"/>
            </a:endParaRPr>
          </a:p>
        </p:txBody>
      </p:sp>
      <p:pic>
        <p:nvPicPr>
          <p:cNvPr id="53" name="Picture 5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21193" y="1329264"/>
            <a:ext cx="2440678" cy="2440678"/>
          </a:xfrm>
          <a:prstGeom prst="rect">
            <a:avLst/>
          </a:prstGeom>
        </p:spPr>
      </p:pic>
      <p:cxnSp>
        <p:nvCxnSpPr>
          <p:cNvPr id="54" name="Straight Arrow Connector 53"/>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a:t>
            </a:r>
            <a:r>
              <a:rPr lang="en-US" sz="2800" b="1" smtClean="0">
                <a:latin typeface="Times New Roman" panose="02020603050405020304" pitchFamily="18" charset="0"/>
                <a:cs typeface="Times New Roman" panose="02020603050405020304" pitchFamily="18" charset="0"/>
              </a:rPr>
              <a:t>ưỡi dao</a:t>
            </a:r>
            <a:endParaRPr lang="en-US" sz="2800" b="1">
              <a:latin typeface="Times New Roman" panose="02020603050405020304" pitchFamily="18" charset="0"/>
              <a:cs typeface="Times New Roman" panose="02020603050405020304" pitchFamily="18" charset="0"/>
            </a:endParaRPr>
          </a:p>
        </p:txBody>
      </p:sp>
      <p:pic>
        <p:nvPicPr>
          <p:cNvPr id="58" name="Picture 57"/>
          <p:cNvPicPr>
            <a:picLocks noChangeAspect="1"/>
          </p:cNvPicPr>
          <p:nvPr/>
        </p:nvPicPr>
        <p:blipFill>
          <a:blip r:embed="rId10" cstate="hqprint">
            <a:extLst>
              <a:ext uri="{BEBA8EAE-BF5A-486C-A8C5-ECC9F3942E4B}">
                <a14:imgProps xmlns:a14="http://schemas.microsoft.com/office/drawing/2010/main">
                  <a14:imgLayer r:embed="rId11">
                    <a14:imgEffect>
                      <a14:backgroundRemoval t="6389" b="91667" l="10278" r="94630"/>
                    </a14:imgEffect>
                  </a14:imgLayer>
                </a14:imgProps>
              </a:ext>
              <a:ext uri="{28A0092B-C50C-407E-A947-70E740481C1C}">
                <a14:useLocalDpi xmlns:a14="http://schemas.microsoft.com/office/drawing/2010/main" val="0"/>
              </a:ext>
            </a:extLst>
          </a:blip>
          <a:stretch>
            <a:fillRect/>
          </a:stretch>
        </p:blipFill>
        <p:spPr>
          <a:xfrm>
            <a:off x="6387925" y="1807008"/>
            <a:ext cx="2865872" cy="2865872"/>
          </a:xfrm>
          <a:prstGeom prst="rect">
            <a:avLst/>
          </a:prstGeom>
        </p:spPr>
      </p:pic>
      <p:cxnSp>
        <p:nvCxnSpPr>
          <p:cNvPr id="59" name="Straight Arrow Connector 58"/>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a:t>
            </a:r>
            <a:r>
              <a:rPr lang="en-US" sz="2800" b="1" smtClean="0">
                <a:latin typeface="Times New Roman" panose="02020603050405020304" pitchFamily="18" charset="0"/>
                <a:cs typeface="Times New Roman" panose="02020603050405020304" pitchFamily="18" charset="0"/>
              </a:rPr>
              <a:t>ưỡi rìu</a:t>
            </a:r>
          </a:p>
        </p:txBody>
      </p:sp>
      <p:pic>
        <p:nvPicPr>
          <p:cNvPr id="64" name="Picture 63"/>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r="22516" b="10147"/>
          <a:stretch/>
        </p:blipFill>
        <p:spPr>
          <a:xfrm>
            <a:off x="5632549" y="1932183"/>
            <a:ext cx="4428206" cy="2695935"/>
          </a:xfrm>
          <a:prstGeom prst="rect">
            <a:avLst/>
          </a:prstGeom>
        </p:spPr>
      </p:pic>
      <p:cxnSp>
        <p:nvCxnSpPr>
          <p:cNvPr id="65" name="Straight Arrow Connector 6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522761" y="4163458"/>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a:t>
            </a:r>
            <a:r>
              <a:rPr lang="en-US" sz="2800" b="1" smtClean="0">
                <a:latin typeface="Times New Roman" panose="02020603050405020304" pitchFamily="18" charset="0"/>
                <a:cs typeface="Times New Roman" panose="02020603050405020304" pitchFamily="18" charset="0"/>
              </a:rPr>
              <a:t>ưỡi hái</a:t>
            </a:r>
          </a:p>
        </p:txBody>
      </p:sp>
      <p:pic>
        <p:nvPicPr>
          <p:cNvPr id="72" name="Picture 71"/>
          <p:cNvPicPr>
            <a:picLocks noChangeAspect="1"/>
          </p:cNvPicPr>
          <p:nvPr/>
        </p:nvPicPr>
        <p:blipFill>
          <a:blip r:embed="rId14">
            <a:extLst>
              <a:ext uri="{BEBA8EAE-BF5A-486C-A8C5-ECC9F3942E4B}">
                <a14:imgProps xmlns:a14="http://schemas.microsoft.com/office/drawing/2010/main">
                  <a14:imgLayer r:embed="rId15">
                    <a14:imgEffect>
                      <a14:backgroundRemoval t="10000" b="96875" l="0" r="90000"/>
                    </a14:imgEffect>
                  </a14:imgLayer>
                </a14:imgProps>
              </a:ext>
              <a:ext uri="{28A0092B-C50C-407E-A947-70E740481C1C}">
                <a14:useLocalDpi xmlns:a14="http://schemas.microsoft.com/office/drawing/2010/main" val="0"/>
              </a:ext>
            </a:extLst>
          </a:blip>
          <a:stretch>
            <a:fillRect/>
          </a:stretch>
        </p:blipFill>
        <p:spPr>
          <a:xfrm>
            <a:off x="6597371" y="1689168"/>
            <a:ext cx="3265815" cy="3265815"/>
          </a:xfrm>
          <a:prstGeom prst="rect">
            <a:avLst/>
          </a:prstGeom>
        </p:spPr>
      </p:pic>
    </p:spTree>
    <p:extLst>
      <p:ext uri="{BB962C8B-B14F-4D97-AF65-F5344CB8AC3E}">
        <p14:creationId xmlns:p14="http://schemas.microsoft.com/office/powerpoint/2010/main" val="2014258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barn(inVertical)">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53"/>
                                        </p:tgtEl>
                                      </p:cBhvr>
                                    </p:animEffect>
                                    <p:set>
                                      <p:cBhvr>
                                        <p:cTn id="47" dur="1" fill="hold">
                                          <p:stCondLst>
                                            <p:cond delay="499"/>
                                          </p:stCondLst>
                                        </p:cTn>
                                        <p:tgtEl>
                                          <p:spTgt spid="5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down)">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1+#ppt_w/2"/>
                                          </p:val>
                                        </p:tav>
                                        <p:tav tm="100000">
                                          <p:val>
                                            <p:strVal val="#ppt_x"/>
                                          </p:val>
                                        </p:tav>
                                      </p:tavLst>
                                    </p:anim>
                                    <p:anim calcmode="lin" valueType="num">
                                      <p:cBhvr additive="base">
                                        <p:cTn id="5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additive="base">
                                        <p:cTn id="63" dur="500" fill="hold"/>
                                        <p:tgtEl>
                                          <p:spTgt spid="58"/>
                                        </p:tgtEl>
                                        <p:attrNameLst>
                                          <p:attrName>ppt_x</p:attrName>
                                        </p:attrNameLst>
                                      </p:cBhvr>
                                      <p:tavLst>
                                        <p:tav tm="0">
                                          <p:val>
                                            <p:strVal val="1+#ppt_w/2"/>
                                          </p:val>
                                        </p:tav>
                                        <p:tav tm="100000">
                                          <p:val>
                                            <p:strVal val="#ppt_x"/>
                                          </p:val>
                                        </p:tav>
                                      </p:tavLst>
                                    </p:anim>
                                    <p:anim calcmode="lin" valueType="num">
                                      <p:cBhvr additive="base">
                                        <p:cTn id="6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nodeType="clickEffect">
                                  <p:stCondLst>
                                    <p:cond delay="0"/>
                                  </p:stCondLst>
                                  <p:childTnLst>
                                    <p:animEffect transition="out" filter="barn(inVertical)">
                                      <p:cBhvr>
                                        <p:cTn id="68" dur="500"/>
                                        <p:tgtEl>
                                          <p:spTgt spid="58"/>
                                        </p:tgtEl>
                                      </p:cBhvr>
                                    </p:animEffect>
                                    <p:set>
                                      <p:cBhvr>
                                        <p:cTn id="69" dur="1" fill="hold">
                                          <p:stCondLst>
                                            <p:cond delay="499"/>
                                          </p:stCondLst>
                                        </p:cTn>
                                        <p:tgtEl>
                                          <p:spTgt spid="5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down)">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additive="base">
                                        <p:cTn id="79" dur="500" fill="hold"/>
                                        <p:tgtEl>
                                          <p:spTgt spid="63"/>
                                        </p:tgtEl>
                                        <p:attrNameLst>
                                          <p:attrName>ppt_x</p:attrName>
                                        </p:attrNameLst>
                                      </p:cBhvr>
                                      <p:tavLst>
                                        <p:tav tm="0">
                                          <p:val>
                                            <p:strVal val="1+#ppt_w/2"/>
                                          </p:val>
                                        </p:tav>
                                        <p:tav tm="100000">
                                          <p:val>
                                            <p:strVal val="#ppt_x"/>
                                          </p:val>
                                        </p:tav>
                                      </p:tavLst>
                                    </p:anim>
                                    <p:anim calcmode="lin" valueType="num">
                                      <p:cBhvr additive="base">
                                        <p:cTn id="8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64"/>
                                        </p:tgtEl>
                                        <p:attrNameLst>
                                          <p:attrName>style.visibility</p:attrName>
                                        </p:attrNameLst>
                                      </p:cBhvr>
                                      <p:to>
                                        <p:strVal val="visible"/>
                                      </p:to>
                                    </p:set>
                                    <p:anim calcmode="lin" valueType="num">
                                      <p:cBhvr additive="base">
                                        <p:cTn id="85" dur="500" fill="hold"/>
                                        <p:tgtEl>
                                          <p:spTgt spid="64"/>
                                        </p:tgtEl>
                                        <p:attrNameLst>
                                          <p:attrName>ppt_x</p:attrName>
                                        </p:attrNameLst>
                                      </p:cBhvr>
                                      <p:tavLst>
                                        <p:tav tm="0">
                                          <p:val>
                                            <p:strVal val="1+#ppt_w/2"/>
                                          </p:val>
                                        </p:tav>
                                        <p:tav tm="100000">
                                          <p:val>
                                            <p:strVal val="#ppt_x"/>
                                          </p:val>
                                        </p:tav>
                                      </p:tavLst>
                                    </p:anim>
                                    <p:anim calcmode="lin" valueType="num">
                                      <p:cBhvr additive="base">
                                        <p:cTn id="86"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64"/>
                                        </p:tgtEl>
                                      </p:cBhvr>
                                    </p:animEffect>
                                    <p:set>
                                      <p:cBhvr>
                                        <p:cTn id="91" dur="1" fill="hold">
                                          <p:stCondLst>
                                            <p:cond delay="499"/>
                                          </p:stCondLst>
                                        </p:cTn>
                                        <p:tgtEl>
                                          <p:spTgt spid="6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down)">
                                      <p:cBhvr>
                                        <p:cTn id="96" dur="500"/>
                                        <p:tgtEl>
                                          <p:spTgt spid="65"/>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grpId="0" nodeType="clickEffect">
                                  <p:stCondLst>
                                    <p:cond delay="0"/>
                                  </p:stCondLst>
                                  <p:childTnLst>
                                    <p:set>
                                      <p:cBhvr>
                                        <p:cTn id="100" dur="1" fill="hold">
                                          <p:stCondLst>
                                            <p:cond delay="0"/>
                                          </p:stCondLst>
                                        </p:cTn>
                                        <p:tgtEl>
                                          <p:spTgt spid="69"/>
                                        </p:tgtEl>
                                        <p:attrNameLst>
                                          <p:attrName>style.visibility</p:attrName>
                                        </p:attrNameLst>
                                      </p:cBhvr>
                                      <p:to>
                                        <p:strVal val="visible"/>
                                      </p:to>
                                    </p:set>
                                    <p:anim calcmode="lin" valueType="num">
                                      <p:cBhvr additive="base">
                                        <p:cTn id="101" dur="500" fill="hold"/>
                                        <p:tgtEl>
                                          <p:spTgt spid="69"/>
                                        </p:tgtEl>
                                        <p:attrNameLst>
                                          <p:attrName>ppt_x</p:attrName>
                                        </p:attrNameLst>
                                      </p:cBhvr>
                                      <p:tavLst>
                                        <p:tav tm="0">
                                          <p:val>
                                            <p:strVal val="1+#ppt_w/2"/>
                                          </p:val>
                                        </p:tav>
                                        <p:tav tm="100000">
                                          <p:val>
                                            <p:strVal val="#ppt_x"/>
                                          </p:val>
                                        </p:tav>
                                      </p:tavLst>
                                    </p:anim>
                                    <p:anim calcmode="lin" valueType="num">
                                      <p:cBhvr additive="base">
                                        <p:cTn id="10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nodeType="clickEffect">
                                  <p:stCondLst>
                                    <p:cond delay="0"/>
                                  </p:stCondLst>
                                  <p:childTnLst>
                                    <p:set>
                                      <p:cBhvr>
                                        <p:cTn id="106" dur="1" fill="hold">
                                          <p:stCondLst>
                                            <p:cond delay="0"/>
                                          </p:stCondLst>
                                        </p:cTn>
                                        <p:tgtEl>
                                          <p:spTgt spid="72"/>
                                        </p:tgtEl>
                                        <p:attrNameLst>
                                          <p:attrName>style.visibility</p:attrName>
                                        </p:attrNameLst>
                                      </p:cBhvr>
                                      <p:to>
                                        <p:strVal val="visible"/>
                                      </p:to>
                                    </p:set>
                                    <p:anim calcmode="lin" valueType="num">
                                      <p:cBhvr additive="base">
                                        <p:cTn id="107" dur="500" fill="hold"/>
                                        <p:tgtEl>
                                          <p:spTgt spid="72"/>
                                        </p:tgtEl>
                                        <p:attrNameLst>
                                          <p:attrName>ppt_x</p:attrName>
                                        </p:attrNameLst>
                                      </p:cBhvr>
                                      <p:tavLst>
                                        <p:tav tm="0">
                                          <p:val>
                                            <p:strVal val="1+#ppt_w/2"/>
                                          </p:val>
                                        </p:tav>
                                        <p:tav tm="100000">
                                          <p:val>
                                            <p:strVal val="#ppt_x"/>
                                          </p:val>
                                        </p:tav>
                                      </p:tavLst>
                                    </p:anim>
                                    <p:anim calcmode="lin" valueType="num">
                                      <p:cBhvr additive="base">
                                        <p:cTn id="108"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nodeType="clickEffect">
                                  <p:stCondLst>
                                    <p:cond delay="0"/>
                                  </p:stCondLst>
                                  <p:childTnLst>
                                    <p:animEffect transition="out" filter="barn(inVertical)">
                                      <p:cBhvr>
                                        <p:cTn id="112" dur="500"/>
                                        <p:tgtEl>
                                          <p:spTgt spid="72"/>
                                        </p:tgtEl>
                                      </p:cBhvr>
                                    </p:animEffect>
                                    <p:set>
                                      <p:cBhvr>
                                        <p:cTn id="113"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7" grpId="0"/>
      <p:bldP spid="63"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smtClean="0">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0" name="TextBox 49"/>
          <p:cNvSpPr txBox="1"/>
          <p:nvPr/>
        </p:nvSpPr>
        <p:spPr>
          <a:xfrm>
            <a:off x="1800665" y="2987596"/>
            <a:ext cx="18710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m</a:t>
            </a:r>
            <a:r>
              <a:rPr lang="en-US" sz="2800" b="1" smtClean="0">
                <a:solidFill>
                  <a:srgbClr val="C00000"/>
                </a:solidFill>
                <a:latin typeface="Times New Roman" panose="02020603050405020304" pitchFamily="18" charset="0"/>
                <a:cs typeface="Times New Roman" panose="02020603050405020304" pitchFamily="18" charset="0"/>
              </a:rPr>
              <a:t>iệng</a:t>
            </a:r>
            <a:endParaRPr lang="en-US" sz="2800" b="1">
              <a:solidFill>
                <a:srgbClr val="C00000"/>
              </a:solidFill>
              <a:latin typeface="Times New Roman" panose="02020603050405020304" pitchFamily="18" charset="0"/>
              <a:cs typeface="Times New Roman" panose="02020603050405020304" pitchFamily="18" charset="0"/>
            </a:endParaRPr>
          </a:p>
        </p:txBody>
      </p:sp>
      <p:cxnSp>
        <p:nvCxnSpPr>
          <p:cNvPr id="51" name="Straight Arrow Connector 50"/>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a:t>
            </a:r>
            <a:r>
              <a:rPr lang="en-US" sz="2800" b="1" smtClean="0">
                <a:latin typeface="Times New Roman" panose="02020603050405020304" pitchFamily="18" charset="0"/>
                <a:cs typeface="Times New Roman" panose="02020603050405020304" pitchFamily="18" charset="0"/>
              </a:rPr>
              <a:t>iệng hố</a:t>
            </a:r>
            <a:endParaRPr lang="en-US" sz="28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1269" y="1838074"/>
            <a:ext cx="2505075" cy="1819275"/>
          </a:xfrm>
          <a:prstGeom prst="rect">
            <a:avLst/>
          </a:prstGeom>
        </p:spPr>
      </p:pic>
      <p:cxnSp>
        <p:nvCxnSpPr>
          <p:cNvPr id="53" name="Straight Arrow Connector 52"/>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a:t>
            </a:r>
            <a:r>
              <a:rPr lang="en-US" sz="2800" b="1" smtClean="0">
                <a:latin typeface="Times New Roman" panose="02020603050405020304" pitchFamily="18" charset="0"/>
                <a:cs typeface="Times New Roman" panose="02020603050405020304" pitchFamily="18" charset="0"/>
              </a:rPr>
              <a:t>iệng bát</a:t>
            </a:r>
            <a:endParaRPr lang="en-US" sz="2800" b="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5778" b="89778" l="0" r="100000">
                        <a14:foregroundMark x1="85333" y1="38667" x2="85333" y2="38667"/>
                        <a14:foregroundMark x1="84000" y1="35111" x2="84000" y2="35111"/>
                        <a14:backgroundMark x1="34667" y1="75111" x2="34667" y2="75111"/>
                      </a14:backgroundRemoval>
                    </a14:imgEffect>
                  </a14:imgLayer>
                </a14:imgProps>
              </a:ext>
              <a:ext uri="{28A0092B-C50C-407E-A947-70E740481C1C}">
                <a14:useLocalDpi xmlns:a14="http://schemas.microsoft.com/office/drawing/2010/main" val="0"/>
              </a:ext>
            </a:extLst>
          </a:blip>
          <a:stretch>
            <a:fillRect/>
          </a:stretch>
        </p:blipFill>
        <p:spPr>
          <a:xfrm>
            <a:off x="6875978" y="1524840"/>
            <a:ext cx="2143125" cy="2143125"/>
          </a:xfrm>
          <a:prstGeom prst="rect">
            <a:avLst/>
          </a:prstGeom>
        </p:spPr>
      </p:pic>
      <p:cxnSp>
        <p:nvCxnSpPr>
          <p:cNvPr id="55" name="Straight Arrow Connector 54"/>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a:t>
            </a:r>
            <a:r>
              <a:rPr lang="en-US" sz="2800" b="1" smtClean="0">
                <a:latin typeface="Times New Roman" panose="02020603050405020304" pitchFamily="18" charset="0"/>
                <a:cs typeface="Times New Roman" panose="02020603050405020304" pitchFamily="18" charset="0"/>
              </a:rPr>
              <a:t>iệng bình</a:t>
            </a:r>
          </a:p>
        </p:txBody>
      </p:sp>
      <p:pic>
        <p:nvPicPr>
          <p:cNvPr id="5" name="Picture 4"/>
          <p:cNvPicPr>
            <a:picLocks noChangeAspect="1"/>
          </p:cNvPicPr>
          <p:nvPr/>
        </p:nvPicPr>
        <p:blipFill>
          <a:blip r:embed="rId11" cstate="hqprint">
            <a:extLst>
              <a:ext uri="{BEBA8EAE-BF5A-486C-A8C5-ECC9F3942E4B}">
                <a14:imgProps xmlns:a14="http://schemas.microsoft.com/office/drawing/2010/main">
                  <a14:imgLayer r:embed="rId12">
                    <a14:imgEffect>
                      <a14:backgroundRemoval t="1100" b="97800" l="10000" r="90000"/>
                    </a14:imgEffect>
                  </a14:imgLayer>
                </a14:imgProps>
              </a:ext>
              <a:ext uri="{28A0092B-C50C-407E-A947-70E740481C1C}">
                <a14:useLocalDpi xmlns:a14="http://schemas.microsoft.com/office/drawing/2010/main" val="0"/>
              </a:ext>
            </a:extLst>
          </a:blip>
          <a:stretch>
            <a:fillRect/>
          </a:stretch>
        </p:blipFill>
        <p:spPr>
          <a:xfrm>
            <a:off x="6650816" y="1668404"/>
            <a:ext cx="2704670" cy="2704670"/>
          </a:xfrm>
          <a:prstGeom prst="rect">
            <a:avLst/>
          </a:prstGeom>
        </p:spPr>
      </p:pic>
      <p:cxnSp>
        <p:nvCxnSpPr>
          <p:cNvPr id="57" name="Straight Arrow Connector 56"/>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522760" y="4163458"/>
            <a:ext cx="2806507"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a:t>
            </a:r>
            <a:r>
              <a:rPr lang="en-US" sz="2800" b="1" smtClean="0">
                <a:latin typeface="Times New Roman" panose="02020603050405020304" pitchFamily="18" charset="0"/>
                <a:cs typeface="Times New Roman" panose="02020603050405020304" pitchFamily="18" charset="0"/>
              </a:rPr>
              <a:t>iệng núi lửa</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89287" y="2762651"/>
            <a:ext cx="3279307" cy="2097888"/>
          </a:xfrm>
          <a:prstGeom prst="rect">
            <a:avLst/>
          </a:prstGeom>
        </p:spPr>
      </p:pic>
    </p:spTree>
    <p:extLst>
      <p:ext uri="{BB962C8B-B14F-4D97-AF65-F5344CB8AC3E}">
        <p14:creationId xmlns:p14="http://schemas.microsoft.com/office/powerpoint/2010/main" val="28598434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1+#ppt_w/2"/>
                                          </p:val>
                                        </p:tav>
                                        <p:tav tm="100000">
                                          <p:val>
                                            <p:strVal val="#ppt_x"/>
                                          </p:val>
                                        </p:tav>
                                      </p:tavLst>
                                    </p:anim>
                                    <p:anim calcmode="lin" valueType="num">
                                      <p:cBhvr additive="base">
                                        <p:cTn id="37"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down)">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1+#ppt_w/2"/>
                                          </p:val>
                                        </p:tav>
                                        <p:tav tm="100000">
                                          <p:val>
                                            <p:strVal val="#ppt_x"/>
                                          </p:val>
                                        </p:tav>
                                      </p:tavLst>
                                    </p:anim>
                                    <p:anim calcmode="lin" valueType="num">
                                      <p:cBhvr additive="base">
                                        <p:cTn id="60"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1+#ppt_w/2"/>
                                          </p:val>
                                        </p:tav>
                                        <p:tav tm="100000">
                                          <p:val>
                                            <p:strVal val="#ppt_x"/>
                                          </p:val>
                                        </p:tav>
                                      </p:tavLst>
                                    </p:anim>
                                    <p:anim calcmode="lin" valueType="num">
                                      <p:cBhvr additive="base">
                                        <p:cTn id="8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wipe(down)">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xit" presetSubtype="21" fill="hold" nodeType="clickEffect">
                                  <p:stCondLst>
                                    <p:cond delay="0"/>
                                  </p:stCondLst>
                                  <p:childTnLst>
                                    <p:animEffect transition="out" filter="barn(inVertical)">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 calcmode="lin" valueType="num">
                                      <p:cBhvr additive="base">
                                        <p:cTn id="103" dur="500" fill="hold"/>
                                        <p:tgtEl>
                                          <p:spTgt spid="58"/>
                                        </p:tgtEl>
                                        <p:attrNameLst>
                                          <p:attrName>ppt_x</p:attrName>
                                        </p:attrNameLst>
                                      </p:cBhvr>
                                      <p:tavLst>
                                        <p:tav tm="0">
                                          <p:val>
                                            <p:strVal val="1+#ppt_w/2"/>
                                          </p:val>
                                        </p:tav>
                                        <p:tav tm="100000">
                                          <p:val>
                                            <p:strVal val="#ppt_x"/>
                                          </p:val>
                                        </p:tav>
                                      </p:tavLst>
                                    </p:anim>
                                    <p:anim calcmode="lin" valueType="num">
                                      <p:cBhvr additive="base">
                                        <p:cTn id="10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barn(inVertical)">
                                      <p:cBhvr>
                                        <p:cTn id="109" dur="500"/>
                                        <p:tgtEl>
                                          <p:spTgt spid="7"/>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xit" presetSubtype="21" fill="hold" nodeType="clickEffect">
                                  <p:stCondLst>
                                    <p:cond delay="0"/>
                                  </p:stCondLst>
                                  <p:childTnLst>
                                    <p:animEffect transition="out" filter="barn(inVertical)">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4" grpId="0"/>
      <p:bldP spid="56" grpId="0"/>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6"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smtClean="0">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7" name="TextBox 46"/>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c</a:t>
            </a:r>
            <a:r>
              <a:rPr lang="en-US" sz="2800" b="1" smtClean="0">
                <a:solidFill>
                  <a:srgbClr val="C00000"/>
                </a:solidFill>
                <a:latin typeface="Times New Roman" panose="02020603050405020304" pitchFamily="18" charset="0"/>
                <a:cs typeface="Times New Roman" panose="02020603050405020304" pitchFamily="18" charset="0"/>
              </a:rPr>
              <a:t>ổ</a:t>
            </a:r>
            <a:endParaRPr lang="en-US" sz="2800" b="1">
              <a:solidFill>
                <a:srgbClr val="C00000"/>
              </a:solidFill>
              <a:latin typeface="Times New Roman" panose="02020603050405020304" pitchFamily="18" charset="0"/>
              <a:cs typeface="Times New Roman" panose="02020603050405020304" pitchFamily="18" charset="0"/>
            </a:endParaRPr>
          </a:p>
        </p:txBody>
      </p:sp>
      <p:cxnSp>
        <p:nvCxnSpPr>
          <p:cNvPr id="48" name="Straight Arrow Connector 47"/>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a:t>
            </a:r>
            <a:r>
              <a:rPr lang="en-US" sz="2800" b="1" smtClean="0">
                <a:latin typeface="Times New Roman" panose="02020603050405020304" pitchFamily="18" charset="0"/>
                <a:cs typeface="Times New Roman" panose="02020603050405020304" pitchFamily="18" charset="0"/>
              </a:rPr>
              <a:t>ổ chai</a:t>
            </a:r>
            <a:endParaRPr lang="en-US" sz="2800" b="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5806" y="1936259"/>
            <a:ext cx="1695450" cy="2705100"/>
          </a:xfrm>
          <a:prstGeom prst="rect">
            <a:avLst/>
          </a:prstGeom>
        </p:spPr>
      </p:pic>
      <p:cxnSp>
        <p:nvCxnSpPr>
          <p:cNvPr id="50" name="Straight Arrow Connector 49"/>
          <p:cNvCxnSpPr/>
          <p:nvPr/>
        </p:nvCxnSpPr>
        <p:spPr>
          <a:xfrm flipH="1">
            <a:off x="7905878" y="1995054"/>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a:t>
            </a:r>
            <a:r>
              <a:rPr lang="en-US" sz="2800" b="1" smtClean="0">
                <a:latin typeface="Times New Roman" panose="02020603050405020304" pitchFamily="18" charset="0"/>
                <a:cs typeface="Times New Roman" panose="02020603050405020304" pitchFamily="18" charset="0"/>
              </a:rPr>
              <a:t>ổ bình</a:t>
            </a:r>
            <a:endParaRPr lang="en-US" sz="2800" b="1">
              <a:latin typeface="Times New Roman" panose="02020603050405020304" pitchFamily="18" charset="0"/>
              <a:cs typeface="Times New Roman" panose="02020603050405020304" pitchFamily="18" charset="0"/>
            </a:endParaRPr>
          </a:p>
        </p:txBody>
      </p:sp>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1737789"/>
            <a:ext cx="3612078" cy="3413414"/>
          </a:xfrm>
          <a:prstGeom prst="rect">
            <a:avLst/>
          </a:prstGeom>
        </p:spPr>
      </p:pic>
      <p:cxnSp>
        <p:nvCxnSpPr>
          <p:cNvPr id="54" name="Straight Arrow Connector 53"/>
          <p:cNvCxnSpPr/>
          <p:nvPr/>
        </p:nvCxnSpPr>
        <p:spPr>
          <a:xfrm flipH="1">
            <a:off x="8233567" y="1934337"/>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a:t>
            </a:r>
            <a:r>
              <a:rPr lang="en-US" sz="2800" b="1" smtClean="0">
                <a:latin typeface="Times New Roman" panose="02020603050405020304" pitchFamily="18" charset="0"/>
                <a:cs typeface="Times New Roman" panose="02020603050405020304" pitchFamily="18" charset="0"/>
              </a:rPr>
              <a:t>ổ áo</a:t>
            </a:r>
          </a:p>
        </p:txBody>
      </p:sp>
      <p:pic>
        <p:nvPicPr>
          <p:cNvPr id="57" name="Picture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7061" y="2363252"/>
            <a:ext cx="3938347" cy="2527106"/>
          </a:xfrm>
          <a:prstGeom prst="rect">
            <a:avLst/>
          </a:prstGeom>
        </p:spPr>
      </p:pic>
    </p:spTree>
    <p:extLst>
      <p:ext uri="{BB962C8B-B14F-4D97-AF65-F5344CB8AC3E}">
        <p14:creationId xmlns:p14="http://schemas.microsoft.com/office/powerpoint/2010/main" val="14729958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1000" fill="hold"/>
                                        <p:tgtEl>
                                          <p:spTgt spid="47"/>
                                        </p:tgtEl>
                                        <p:attrNameLst>
                                          <p:attrName>ppt_w</p:attrName>
                                        </p:attrNameLst>
                                      </p:cBhvr>
                                      <p:tavLst>
                                        <p:tav tm="0">
                                          <p:val>
                                            <p:fltVal val="0"/>
                                          </p:val>
                                        </p:tav>
                                        <p:tav tm="100000">
                                          <p:val>
                                            <p:strVal val="#ppt_w"/>
                                          </p:val>
                                        </p:tav>
                                      </p:tavLst>
                                    </p:anim>
                                    <p:anim calcmode="lin" valueType="num">
                                      <p:cBhvr>
                                        <p:cTn id="24" dur="1000" fill="hold"/>
                                        <p:tgtEl>
                                          <p:spTgt spid="47"/>
                                        </p:tgtEl>
                                        <p:attrNameLst>
                                          <p:attrName>ppt_h</p:attrName>
                                        </p:attrNameLst>
                                      </p:cBhvr>
                                      <p:tavLst>
                                        <p:tav tm="0">
                                          <p:val>
                                            <p:fltVal val="0"/>
                                          </p:val>
                                        </p:tav>
                                        <p:tav tm="100000">
                                          <p:val>
                                            <p:strVal val="#ppt_h"/>
                                          </p:val>
                                        </p:tav>
                                      </p:tavLst>
                                    </p:anim>
                                    <p:anim calcmode="lin" valueType="num">
                                      <p:cBhvr>
                                        <p:cTn id="25" dur="1000" fill="hold"/>
                                        <p:tgtEl>
                                          <p:spTgt spid="47"/>
                                        </p:tgtEl>
                                        <p:attrNameLst>
                                          <p:attrName>style.rotation</p:attrName>
                                        </p:attrNameLst>
                                      </p:cBhvr>
                                      <p:tavLst>
                                        <p:tav tm="0">
                                          <p:val>
                                            <p:fltVal val="90"/>
                                          </p:val>
                                        </p:tav>
                                        <p:tav tm="100000">
                                          <p:val>
                                            <p:fltVal val="0"/>
                                          </p:val>
                                        </p:tav>
                                      </p:tavLst>
                                    </p:anim>
                                    <p:animEffect transition="in" filter="fade">
                                      <p:cBhvr>
                                        <p:cTn id="26" dur="10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1+#ppt_w/2"/>
                                          </p:val>
                                        </p:tav>
                                        <p:tav tm="100000">
                                          <p:val>
                                            <p:strVal val="#ppt_x"/>
                                          </p:val>
                                        </p:tav>
                                      </p:tavLst>
                                    </p:anim>
                                    <p:anim calcmode="lin" valueType="num">
                                      <p:cBhvr additive="base">
                                        <p:cTn id="37"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50"/>
                                        </p:tgtEl>
                                      </p:cBhvr>
                                    </p:animEffect>
                                    <p:set>
                                      <p:cBhvr>
                                        <p:cTn id="54" dur="1" fill="hold">
                                          <p:stCondLst>
                                            <p:cond delay="499"/>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down)">
                                      <p:cBhvr>
                                        <p:cTn id="59" dur="500"/>
                                        <p:tgtEl>
                                          <p:spTgt spid="5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1+#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wipe(down)">
                                      <p:cBhvr>
                                        <p:cTn id="70" dur="500"/>
                                        <p:tgtEl>
                                          <p:spTgt spid="53"/>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up)">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53"/>
                                        </p:tgtEl>
                                      </p:cBhvr>
                                    </p:animEffect>
                                    <p:set>
                                      <p:cBhvr>
                                        <p:cTn id="79" dur="1" fill="hold">
                                          <p:stCondLst>
                                            <p:cond delay="499"/>
                                          </p:stCondLst>
                                        </p:cTn>
                                        <p:tgtEl>
                                          <p:spTgt spid="53"/>
                                        </p:tgtEl>
                                        <p:attrNameLst>
                                          <p:attrName>style.visibility</p:attrName>
                                        </p:attrNameLst>
                                      </p:cBhvr>
                                      <p:to>
                                        <p:strVal val="hidden"/>
                                      </p:to>
                                    </p:set>
                                  </p:childTnLst>
                                </p:cTn>
                              </p:par>
                              <p:par>
                                <p:cTn id="80" presetID="16" presetClass="exit" presetSubtype="21" fill="hold" nodeType="withEffect">
                                  <p:stCondLst>
                                    <p:cond delay="0"/>
                                  </p:stCondLst>
                                  <p:childTnLst>
                                    <p:animEffect transition="out" filter="barn(inVertical)">
                                      <p:cBhvr>
                                        <p:cTn id="81" dur="500"/>
                                        <p:tgtEl>
                                          <p:spTgt spid="54"/>
                                        </p:tgtEl>
                                      </p:cBhvr>
                                    </p:animEffect>
                                    <p:set>
                                      <p:cBhvr>
                                        <p:cTn id="82" dur="1" fill="hold">
                                          <p:stCondLst>
                                            <p:cond delay="499"/>
                                          </p:stCondLst>
                                        </p:cTn>
                                        <p:tgtEl>
                                          <p:spTgt spid="5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down)">
                                      <p:cBhvr>
                                        <p:cTn id="87" dur="500"/>
                                        <p:tgtEl>
                                          <p:spTgt spid="55"/>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additive="base">
                                        <p:cTn id="92" dur="500" fill="hold"/>
                                        <p:tgtEl>
                                          <p:spTgt spid="56"/>
                                        </p:tgtEl>
                                        <p:attrNameLst>
                                          <p:attrName>ppt_x</p:attrName>
                                        </p:attrNameLst>
                                      </p:cBhvr>
                                      <p:tavLst>
                                        <p:tav tm="0">
                                          <p:val>
                                            <p:strVal val="1+#ppt_w/2"/>
                                          </p:val>
                                        </p:tav>
                                        <p:tav tm="100000">
                                          <p:val>
                                            <p:strVal val="#ppt_x"/>
                                          </p:val>
                                        </p:tav>
                                      </p:tavLst>
                                    </p:anim>
                                    <p:anim calcmode="lin" valueType="num">
                                      <p:cBhvr additive="base">
                                        <p:cTn id="9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xit" presetSubtype="21" fill="hold" nodeType="clickEffect">
                                  <p:stCondLst>
                                    <p:cond delay="0"/>
                                  </p:stCondLst>
                                  <p:childTnLst>
                                    <p:animEffect transition="out" filter="barn(inVertical)">
                                      <p:cBhvr>
                                        <p:cTn id="102" dur="500"/>
                                        <p:tgtEl>
                                          <p:spTgt spid="57"/>
                                        </p:tgtEl>
                                      </p:cBhvr>
                                    </p:animEffect>
                                    <p:set>
                                      <p:cBhvr>
                                        <p:cTn id="103"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2" grpId="0"/>
      <p:bldP spid="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smtClean="0">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0" name="TextBox 39"/>
          <p:cNvSpPr txBox="1"/>
          <p:nvPr/>
        </p:nvSpPr>
        <p:spPr>
          <a:xfrm>
            <a:off x="2280989" y="3088326"/>
            <a:ext cx="928467" cy="523220"/>
          </a:xfrm>
          <a:prstGeom prst="rect">
            <a:avLst/>
          </a:prstGeom>
          <a:no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tay</a:t>
            </a:r>
            <a:endParaRPr lang="en-US" sz="2800" b="1">
              <a:solidFill>
                <a:srgbClr val="C00000"/>
              </a:solidFill>
              <a:latin typeface="Times New Roman" panose="02020603050405020304" pitchFamily="18" charset="0"/>
              <a:cs typeface="Times New Roman" panose="02020603050405020304" pitchFamily="18" charset="0"/>
            </a:endParaRPr>
          </a:p>
        </p:txBody>
      </p:sp>
      <p:cxnSp>
        <p:nvCxnSpPr>
          <p:cNvPr id="41" name="Straight Arrow Connector 40"/>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t>
            </a:r>
            <a:r>
              <a:rPr lang="en-US" sz="2800" b="1" smtClean="0">
                <a:latin typeface="Times New Roman" panose="02020603050405020304" pitchFamily="18" charset="0"/>
                <a:cs typeface="Times New Roman" panose="02020603050405020304" pitchFamily="18" charset="0"/>
              </a:rPr>
              <a:t>ay áo</a:t>
            </a:r>
            <a:endParaRPr lang="en-US" sz="28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61306" y="1755576"/>
            <a:ext cx="2233539" cy="2951814"/>
          </a:xfrm>
          <a:prstGeom prst="rect">
            <a:avLst/>
          </a:prstGeom>
        </p:spPr>
      </p:pic>
      <p:cxnSp>
        <p:nvCxnSpPr>
          <p:cNvPr id="43" name="Straight Arrow Connector 42"/>
          <p:cNvCxnSpPr/>
          <p:nvPr/>
        </p:nvCxnSpPr>
        <p:spPr>
          <a:xfrm flipH="1">
            <a:off x="8659223" y="2620470"/>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474641" y="2969873"/>
            <a:ext cx="1941342"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tay quay </a:t>
            </a:r>
            <a:endParaRPr lang="en-US" sz="2800" b="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8435" y="2290715"/>
            <a:ext cx="4410700" cy="2765876"/>
          </a:xfrm>
          <a:prstGeom prst="rect">
            <a:avLst/>
          </a:prstGeom>
        </p:spPr>
      </p:pic>
      <p:cxnSp>
        <p:nvCxnSpPr>
          <p:cNvPr id="46" name="Straight Arrow Connector 45"/>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t>
            </a:r>
            <a:r>
              <a:rPr lang="en-US" sz="2800" b="1" smtClean="0">
                <a:latin typeface="Times New Roman" panose="02020603050405020304" pitchFamily="18" charset="0"/>
                <a:cs typeface="Times New Roman" panose="02020603050405020304" pitchFamily="18" charset="0"/>
              </a:rPr>
              <a:t>ay nghề</a:t>
            </a:r>
          </a:p>
        </p:txBody>
      </p:sp>
    </p:spTree>
    <p:extLst>
      <p:ext uri="{BB962C8B-B14F-4D97-AF65-F5344CB8AC3E}">
        <p14:creationId xmlns:p14="http://schemas.microsoft.com/office/powerpoint/2010/main" val="2686648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1+#ppt_w/2"/>
                                          </p:val>
                                        </p:tav>
                                        <p:tav tm="100000">
                                          <p:val>
                                            <p:strVal val="#ppt_x"/>
                                          </p:val>
                                        </p:tav>
                                      </p:tavLst>
                                    </p:anim>
                                    <p:anim calcmode="lin" valueType="num">
                                      <p:cBhvr additive="base">
                                        <p:cTn id="65"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xit" presetSubtype="0" fill="hold" nodeType="clickEffect">
                                  <p:stCondLst>
                                    <p:cond delay="0"/>
                                  </p:stCondLst>
                                  <p:childTnLst>
                                    <p:animEffect transition="out" filter="fade">
                                      <p:cBhvr>
                                        <p:cTn id="74" dur="1000"/>
                                        <p:tgtEl>
                                          <p:spTgt spid="3"/>
                                        </p:tgtEl>
                                      </p:cBhvr>
                                    </p:animEffect>
                                    <p:anim calcmode="lin" valueType="num">
                                      <p:cBhvr>
                                        <p:cTn id="75" dur="1000"/>
                                        <p:tgtEl>
                                          <p:spTgt spid="3"/>
                                        </p:tgtEl>
                                        <p:attrNameLst>
                                          <p:attrName>ppt_x</p:attrName>
                                        </p:attrNameLst>
                                      </p:cBhvr>
                                      <p:tavLst>
                                        <p:tav tm="0">
                                          <p:val>
                                            <p:strVal val="ppt_x"/>
                                          </p:val>
                                        </p:tav>
                                        <p:tav tm="100000">
                                          <p:val>
                                            <p:strVal val="ppt_x"/>
                                          </p:val>
                                        </p:tav>
                                      </p:tavLst>
                                    </p:anim>
                                    <p:anim calcmode="lin" valueType="num">
                                      <p:cBhvr>
                                        <p:cTn id="76" dur="1000"/>
                                        <p:tgtEl>
                                          <p:spTgt spid="3"/>
                                        </p:tgtEl>
                                        <p:attrNameLst>
                                          <p:attrName>ppt_y</p:attrName>
                                        </p:attrNameLst>
                                      </p:cBhvr>
                                      <p:tavLst>
                                        <p:tav tm="0">
                                          <p:val>
                                            <p:strVal val="ppt_y"/>
                                          </p:val>
                                        </p:tav>
                                        <p:tav tm="100000">
                                          <p:val>
                                            <p:strVal val="ppt_y+.1"/>
                                          </p:val>
                                        </p:tav>
                                      </p:tavLst>
                                    </p:anim>
                                    <p:set>
                                      <p:cBhvr>
                                        <p:cTn id="77" dur="1" fill="hold">
                                          <p:stCondLst>
                                            <p:cond delay="9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500" fill="hold"/>
                                        <p:tgtEl>
                                          <p:spTgt spid="47"/>
                                        </p:tgtEl>
                                        <p:attrNameLst>
                                          <p:attrName>ppt_x</p:attrName>
                                        </p:attrNameLst>
                                      </p:cBhvr>
                                      <p:tavLst>
                                        <p:tav tm="0">
                                          <p:val>
                                            <p:strVal val="1+#ppt_w/2"/>
                                          </p:val>
                                        </p:tav>
                                        <p:tav tm="100000">
                                          <p:val>
                                            <p:strVal val="#ppt_x"/>
                                          </p:val>
                                        </p:tav>
                                      </p:tavLst>
                                    </p:anim>
                                    <p:anim calcmode="lin" valueType="num">
                                      <p:cBhvr additive="base">
                                        <p:cTn id="88"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5"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8"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smtClean="0">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9" name="TextBox 58"/>
          <p:cNvSpPr txBox="1"/>
          <p:nvPr/>
        </p:nvSpPr>
        <p:spPr>
          <a:xfrm>
            <a:off x="2280989" y="3088326"/>
            <a:ext cx="928467" cy="523220"/>
          </a:xfrm>
          <a:prstGeom prst="rect">
            <a:avLst/>
          </a:prstGeom>
          <a:no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lưng</a:t>
            </a:r>
            <a:endParaRPr lang="en-US" sz="2800" b="1">
              <a:solidFill>
                <a:srgbClr val="C00000"/>
              </a:solidFill>
              <a:latin typeface="Times New Roman" panose="02020603050405020304" pitchFamily="18" charset="0"/>
              <a:cs typeface="Times New Roman" panose="02020603050405020304" pitchFamily="18" charset="0"/>
            </a:endParaRPr>
          </a:p>
        </p:txBody>
      </p:sp>
      <p:cxnSp>
        <p:nvCxnSpPr>
          <p:cNvPr id="60" name="Straight Arrow Connector 59"/>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a:t>
            </a:r>
            <a:r>
              <a:rPr lang="en-US" sz="2800" b="1" smtClean="0">
                <a:latin typeface="Times New Roman" panose="02020603050405020304" pitchFamily="18" charset="0"/>
                <a:cs typeface="Times New Roman" panose="02020603050405020304" pitchFamily="18" charset="0"/>
              </a:rPr>
              <a:t>ưng ghế</a:t>
            </a:r>
            <a:endParaRPr lang="en-US" sz="28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1001" y="1710913"/>
            <a:ext cx="3363971" cy="3363971"/>
          </a:xfrm>
          <a:prstGeom prst="rect">
            <a:avLst/>
          </a:prstGeom>
        </p:spPr>
      </p:pic>
      <p:cxnSp>
        <p:nvCxnSpPr>
          <p:cNvPr id="62" name="Straight Arrow Connector 61"/>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474641" y="2969873"/>
            <a:ext cx="1941342"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lưng núi</a:t>
            </a:r>
            <a:endParaRPr lang="en-US" sz="2800" b="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1001" y="2072729"/>
            <a:ext cx="3963645" cy="2972734"/>
          </a:xfrm>
          <a:prstGeom prst="rect">
            <a:avLst/>
          </a:prstGeom>
        </p:spPr>
      </p:pic>
      <p:cxnSp>
        <p:nvCxnSpPr>
          <p:cNvPr id="64" name="Straight Arrow Connector 63"/>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a:t>
            </a:r>
            <a:r>
              <a:rPr lang="en-US" sz="2800" b="1" smtClean="0">
                <a:latin typeface="Times New Roman" panose="02020603050405020304" pitchFamily="18" charset="0"/>
                <a:cs typeface="Times New Roman" panose="02020603050405020304" pitchFamily="18" charset="0"/>
              </a:rPr>
              <a:t>ưng trời</a:t>
            </a:r>
          </a:p>
        </p:txBody>
      </p:sp>
    </p:spTree>
    <p:extLst>
      <p:ext uri="{BB962C8B-B14F-4D97-AF65-F5344CB8AC3E}">
        <p14:creationId xmlns:p14="http://schemas.microsoft.com/office/powerpoint/2010/main" val="5526913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1000" fill="hold"/>
                                        <p:tgtEl>
                                          <p:spTgt spid="59"/>
                                        </p:tgtEl>
                                        <p:attrNameLst>
                                          <p:attrName>ppt_w</p:attrName>
                                        </p:attrNameLst>
                                      </p:cBhvr>
                                      <p:tavLst>
                                        <p:tav tm="0">
                                          <p:val>
                                            <p:fltVal val="0"/>
                                          </p:val>
                                        </p:tav>
                                        <p:tav tm="100000">
                                          <p:val>
                                            <p:strVal val="#ppt_w"/>
                                          </p:val>
                                        </p:tav>
                                      </p:tavLst>
                                    </p:anim>
                                    <p:anim calcmode="lin" valueType="num">
                                      <p:cBhvr>
                                        <p:cTn id="24" dur="1000" fill="hold"/>
                                        <p:tgtEl>
                                          <p:spTgt spid="59"/>
                                        </p:tgtEl>
                                        <p:attrNameLst>
                                          <p:attrName>ppt_h</p:attrName>
                                        </p:attrNameLst>
                                      </p:cBhvr>
                                      <p:tavLst>
                                        <p:tav tm="0">
                                          <p:val>
                                            <p:fltVal val="0"/>
                                          </p:val>
                                        </p:tav>
                                        <p:tav tm="100000">
                                          <p:val>
                                            <p:strVal val="#ppt_h"/>
                                          </p:val>
                                        </p:tav>
                                      </p:tavLst>
                                    </p:anim>
                                    <p:anim calcmode="lin" valueType="num">
                                      <p:cBhvr>
                                        <p:cTn id="25" dur="1000" fill="hold"/>
                                        <p:tgtEl>
                                          <p:spTgt spid="59"/>
                                        </p:tgtEl>
                                        <p:attrNameLst>
                                          <p:attrName>style.rotation</p:attrName>
                                        </p:attrNameLst>
                                      </p:cBhvr>
                                      <p:tavLst>
                                        <p:tav tm="0">
                                          <p:val>
                                            <p:fltVal val="90"/>
                                          </p:val>
                                        </p:tav>
                                        <p:tav tm="100000">
                                          <p:val>
                                            <p:fltVal val="0"/>
                                          </p:val>
                                        </p:tav>
                                      </p:tavLst>
                                    </p:anim>
                                    <p:animEffect transition="in" filter="fade">
                                      <p:cBhvr>
                                        <p:cTn id="26" dur="10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down)">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500" fill="hold"/>
                                        <p:tgtEl>
                                          <p:spTgt spid="61"/>
                                        </p:tgtEl>
                                        <p:attrNameLst>
                                          <p:attrName>ppt_x</p:attrName>
                                        </p:attrNameLst>
                                      </p:cBhvr>
                                      <p:tavLst>
                                        <p:tav tm="0">
                                          <p:val>
                                            <p:strVal val="1+#ppt_w/2"/>
                                          </p:val>
                                        </p:tav>
                                        <p:tav tm="100000">
                                          <p:val>
                                            <p:strVal val="#ppt_x"/>
                                          </p:val>
                                        </p:tav>
                                      </p:tavLst>
                                    </p:anim>
                                    <p:anim calcmode="lin" valueType="num">
                                      <p:cBhvr additive="base">
                                        <p:cTn id="37"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down)">
                                      <p:cBhvr>
                                        <p:cTn id="54" dur="500"/>
                                        <p:tgtEl>
                                          <p:spTgt spid="6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additive="base">
                                        <p:cTn id="59" dur="500" fill="hold"/>
                                        <p:tgtEl>
                                          <p:spTgt spid="63"/>
                                        </p:tgtEl>
                                        <p:attrNameLst>
                                          <p:attrName>ppt_x</p:attrName>
                                        </p:attrNameLst>
                                      </p:cBhvr>
                                      <p:tavLst>
                                        <p:tav tm="0">
                                          <p:val>
                                            <p:strVal val="1+#ppt_w/2"/>
                                          </p:val>
                                        </p:tav>
                                        <p:tav tm="100000">
                                          <p:val>
                                            <p:strVal val="#ppt_x"/>
                                          </p:val>
                                        </p:tav>
                                      </p:tavLst>
                                    </p:anim>
                                    <p:anim calcmode="lin" valueType="num">
                                      <p:cBhvr additive="base">
                                        <p:cTn id="6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Vertical)">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xit" presetSubtype="21" fill="hold" nodeType="clickEffect">
                                  <p:stCondLst>
                                    <p:cond delay="0"/>
                                  </p:stCondLst>
                                  <p:childTnLst>
                                    <p:animEffect transition="out" filter="barn(inVertical)">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down)">
                                      <p:cBhvr>
                                        <p:cTn id="75" dur="500"/>
                                        <p:tgtEl>
                                          <p:spTgt spid="64"/>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65"/>
                                        </p:tgtEl>
                                        <p:attrNameLst>
                                          <p:attrName>style.visibility</p:attrName>
                                        </p:attrNameLst>
                                      </p:cBhvr>
                                      <p:to>
                                        <p:strVal val="visible"/>
                                      </p:to>
                                    </p:set>
                                    <p:anim calcmode="lin" valueType="num">
                                      <p:cBhvr additive="base">
                                        <p:cTn id="80" dur="500" fill="hold"/>
                                        <p:tgtEl>
                                          <p:spTgt spid="65"/>
                                        </p:tgtEl>
                                        <p:attrNameLst>
                                          <p:attrName>ppt_x</p:attrName>
                                        </p:attrNameLst>
                                      </p:cBhvr>
                                      <p:tavLst>
                                        <p:tav tm="0">
                                          <p:val>
                                            <p:strVal val="1+#ppt_w/2"/>
                                          </p:val>
                                        </p:tav>
                                        <p:tav tm="100000">
                                          <p:val>
                                            <p:strVal val="#ppt_x"/>
                                          </p:val>
                                        </p:tav>
                                      </p:tavLst>
                                    </p:anim>
                                    <p:anim calcmode="lin" valueType="num">
                                      <p:cBhvr additive="base">
                                        <p:cTn id="81"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3" grpId="0"/>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smtClean="0">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r>
                <a:rPr lang="en-US" altLang="zh-CN" sz="2000" smtClean="0">
                  <a:ln w="0"/>
                  <a:solidFill>
                    <a:schemeClr val="bg1"/>
                  </a:solidFill>
                  <a:latin typeface="华康少女文字W5(P)" panose="040F0500000000000000" pitchFamily="82" charset="-122"/>
                  <a:ea typeface="华康少女文字W5(P)" panose="040F0500000000000000" pitchFamily="82" charset="-122"/>
                </a:rPr>
                <a:t>THỰC HIỆN: EDUFIVE</a:t>
              </a: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smtClean="0">
                <a:solidFill>
                  <a:srgbClr val="EB76A9"/>
                </a:solidFill>
                <a:latin typeface="Times New Roman" panose="02020603050405020304" pitchFamily="18" charset="0"/>
                <a:cs typeface="Times New Roman" panose="02020603050405020304" pitchFamily="18" charset="0"/>
              </a:rPr>
              <a:t>Luyện từ và câu</a:t>
            </a:r>
            <a:endParaRPr lang="en-US" sz="3600" b="1">
              <a:solidFill>
                <a:srgbClr val="EB76A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7400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433380" y="2744720"/>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smtClean="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rPr>
              <a:t>Tạm biệt</a:t>
            </a:r>
            <a:endParaRPr kumimoji="0" lang="zh-CN" altLang="en-US" sz="5400" b="1" i="0" u="none" strike="noStrike" kern="1200" cap="none" spc="0" normalizeH="0" baseline="0" noProof="0" dirty="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672525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Cute chef girl smiling in uniform mascot gesturing ok sign cartoon art  illustration 2335552 Vector Art at Vecteezy">
            <a:extLst>
              <a:ext uri="{FF2B5EF4-FFF2-40B4-BE49-F238E27FC236}">
                <a16:creationId xmlns:a16="http://schemas.microsoft.com/office/drawing/2014/main" id="{74B64A5D-95C6-495A-AB98-4C5150545B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8" t="-1268"/>
          <a:stretch/>
        </p:blipFill>
        <p:spPr bwMode="auto">
          <a:xfrm>
            <a:off x="0" y="953311"/>
            <a:ext cx="6510236" cy="590468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30DFE44-7051-4AF9-9A9B-B138D6069350}"/>
              </a:ext>
            </a:extLst>
          </p:cNvPr>
          <p:cNvGrpSpPr/>
          <p:nvPr/>
        </p:nvGrpSpPr>
        <p:grpSpPr>
          <a:xfrm>
            <a:off x="5812738" y="585863"/>
            <a:ext cx="5842000" cy="2843137"/>
            <a:chOff x="5036310" y="257023"/>
            <a:chExt cx="5842000" cy="2843137"/>
          </a:xfrm>
        </p:grpSpPr>
        <p:sp>
          <p:nvSpPr>
            <p:cNvPr id="6" name="Speech Bubble: Oval 5">
              <a:extLst>
                <a:ext uri="{FF2B5EF4-FFF2-40B4-BE49-F238E27FC236}">
                  <a16:creationId xmlns:a16="http://schemas.microsoft.com/office/drawing/2014/main" id="{5B1FF689-9819-441C-B3A9-570A54425CE3}"/>
                </a:ext>
              </a:extLst>
            </p:cNvPr>
            <p:cNvSpPr/>
            <p:nvPr/>
          </p:nvSpPr>
          <p:spPr>
            <a:xfrm rot="10989257">
              <a:off x="5036310" y="257023"/>
              <a:ext cx="5842000" cy="2843137"/>
            </a:xfrm>
            <a:prstGeom prst="wedgeEllipseCallout">
              <a:avLst>
                <a:gd name="adj1" fmla="val 65538"/>
                <a:gd name="adj2" fmla="val -21096"/>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C2F408-8F2C-42A8-B866-7937F5930BEE}"/>
                </a:ext>
              </a:extLst>
            </p:cNvPr>
            <p:cNvSpPr txBox="1"/>
            <p:nvPr/>
          </p:nvSpPr>
          <p:spPr>
            <a:xfrm>
              <a:off x="5346820" y="432096"/>
              <a:ext cx="5220980" cy="2492990"/>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Chúng mình cùng</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làm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tặng Mẹ nhé!</a:t>
              </a:r>
            </a:p>
          </p:txBody>
        </p:sp>
      </p:grpSp>
      <p:pic>
        <p:nvPicPr>
          <p:cNvPr id="1026" name="Picture 2" descr="Bakery Rye bread Baking, bread, food, baking png | PNGEgg">
            <a:extLst>
              <a:ext uri="{FF2B5EF4-FFF2-40B4-BE49-F238E27FC236}">
                <a16:creationId xmlns:a16="http://schemas.microsoft.com/office/drawing/2014/main" id="{41F2BF77-A7E3-46A7-8179-D6561196871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2000" y1="41483" x2="64889" y2="48580"/>
                        <a14:foregroundMark x1="46333" y1="47634" x2="86889" y2="51893"/>
                        <a14:foregroundMark x1="43778" y1="50946" x2="59667" y2="61199"/>
                        <a14:foregroundMark x1="10000" y1="62776" x2="15000" y2="62776"/>
                        <a14:foregroundMark x1="56444" y1="34700" x2="61444" y2="41325"/>
                        <a14:foregroundMark x1="27556" y1="40221" x2="35000" y2="45110"/>
                        <a14:foregroundMark x1="56667" y1="55205" x2="72222" y2="58044"/>
                        <a14:foregroundMark x1="56222" y1="53470" x2="68222" y2="55205"/>
                        <a14:foregroundMark x1="8778" y1="66088" x2="11111" y2="66562"/>
                        <a14:backgroundMark x1="61111" y1="33596" x2="64000" y2="35016"/>
                        <a14:backgroundMark x1="62000" y1="32492" x2="64222" y2="33912"/>
                        <a14:backgroundMark x1="8889" y1="69085" x2="10333" y2="69243"/>
                        <a14:backgroundMark x1="12333" y1="67981" x2="12333" y2="67981"/>
                        <a14:backgroundMark x1="12111" y1="67981" x2="12889" y2="67981"/>
                      </a14:backgroundRemoval>
                    </a14:imgEffect>
                  </a14:imgLayer>
                </a14:imgProps>
              </a:ext>
              <a:ext uri="{28A0092B-C50C-407E-A947-70E740481C1C}">
                <a14:useLocalDpi xmlns:a14="http://schemas.microsoft.com/office/drawing/2010/main" val="0"/>
              </a:ext>
            </a:extLst>
          </a:blip>
          <a:srcRect/>
          <a:stretch>
            <a:fillRect/>
          </a:stretch>
        </p:blipFill>
        <p:spPr bwMode="auto">
          <a:xfrm>
            <a:off x="7209587" y="3587573"/>
            <a:ext cx="5039590" cy="3550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a16="http://schemas.microsoft.com/office/drawing/2014/main" id="{51C4527F-226A-4707-A75F-FA5C77647F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12" name="tiếng trò chơi xuất hiện">
            <a:hlinkClick r:id="" action="ppaction://media"/>
            <a:extLst>
              <a:ext uri="{FF2B5EF4-FFF2-40B4-BE49-F238E27FC236}">
                <a16:creationId xmlns:a16="http://schemas.microsoft.com/office/drawing/2014/main" id="{FE48E4D3-AF5C-4D5D-B9DF-7099AC3C0537}"/>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87003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mediacall" presetSubtype="0" fill="hold" nodeType="withEffect">
                                  <p:stCondLst>
                                    <p:cond delay="0"/>
                                  </p:stCondLst>
                                  <p:childTnLst>
                                    <p:cmd type="call" cmd="playFrom(0.0)">
                                      <p:cBhvr>
                                        <p:cTn id="9" dur="74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2444540" y="1080794"/>
            <a:ext cx="6058069" cy="830997"/>
          </a:xfrm>
          <a:prstGeom prst="rect">
            <a:avLst/>
          </a:prstGeom>
          <a:noFill/>
          <a:ln>
            <a:noFill/>
          </a:ln>
        </p:spPr>
        <p:txBody>
          <a:bodyPr wrap="none" lIns="0" tIns="0" rIns="0" bIns="0" rtlCol="0">
            <a:spAutoFit/>
          </a:bodyPr>
          <a:lstStyle/>
          <a:p>
            <a:pPr algn="ctr"/>
            <a:r>
              <a:rPr lang="en-US" sz="5400" b="1" smtClean="0">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1. Từ đồng âm là gì?</a:t>
            </a:r>
            <a:endParaRPr lang="en-US"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45" y="2997502"/>
            <a:ext cx="5581366" cy="1701259"/>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9776" y="2982745"/>
            <a:ext cx="5139373" cy="1702220"/>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45" y="4778972"/>
            <a:ext cx="5581366"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5082853" y="3027389"/>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414978" y="3248064"/>
            <a:ext cx="3860463" cy="1292662"/>
          </a:xfrm>
          <a:prstGeom prst="rect">
            <a:avLst/>
          </a:prstGeom>
          <a:noFill/>
          <a:ln>
            <a:noFill/>
          </a:ln>
        </p:spPr>
        <p:txBody>
          <a:bodyPr wrap="square" lIns="0" tIns="0" rIns="0" bIns="0" rtlCol="0">
            <a:spAutoFit/>
          </a:bodyPr>
          <a:lstStyle/>
          <a:p>
            <a:pPr algn="just"/>
            <a:r>
              <a:rPr lang="en-US" sz="2800" b="1" smtClean="0">
                <a:ln w="0"/>
                <a:latin typeface="Times New Roman" panose="02020603050405020304" pitchFamily="18" charset="0"/>
                <a:cs typeface="Times New Roman" panose="02020603050405020304" pitchFamily="18" charset="0"/>
              </a:rPr>
              <a:t>Là những từ giống nhau về âm nhưng khác hẳn nhau về nghĩa. </a:t>
            </a:r>
            <a:endParaRPr lang="en-US" sz="2800" b="1">
              <a:ln w="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A9BDEAAE-089C-4E31-BD81-F8B1855AC1F6}"/>
              </a:ext>
            </a:extLst>
          </p:cNvPr>
          <p:cNvSpPr txBox="1"/>
          <p:nvPr/>
        </p:nvSpPr>
        <p:spPr>
          <a:xfrm>
            <a:off x="1582515" y="5264629"/>
            <a:ext cx="2124429" cy="430887"/>
          </a:xfrm>
          <a:prstGeom prst="rect">
            <a:avLst/>
          </a:prstGeom>
          <a:noFill/>
          <a:ln>
            <a:noFill/>
          </a:ln>
        </p:spPr>
        <p:txBody>
          <a:bodyPr wrap="none" lIns="0" tIns="0" rIns="0" bIns="0" rtlCol="0">
            <a:spAutoFit/>
          </a:bodyPr>
          <a:lstStyle/>
          <a:p>
            <a:pPr algn="ctr"/>
            <a:r>
              <a:rPr lang="en-US" sz="2800" b="1" smtClean="0">
                <a:ln w="0"/>
                <a:latin typeface="Times New Roman" panose="02020603050405020304" pitchFamily="18" charset="0"/>
                <a:cs typeface="Times New Roman" panose="02020603050405020304" pitchFamily="18" charset="0"/>
              </a:rPr>
              <a:t>Cả A và B sai.</a:t>
            </a:r>
            <a:endParaRPr lang="en-US" sz="2800" b="1">
              <a:ln w="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487F48E-DA84-45DC-BD9F-46E2D7318CEC}"/>
              </a:ext>
            </a:extLst>
          </p:cNvPr>
          <p:cNvSpPr txBox="1"/>
          <p:nvPr/>
        </p:nvSpPr>
        <p:spPr>
          <a:xfrm>
            <a:off x="7587770" y="3115560"/>
            <a:ext cx="3390341" cy="1292662"/>
          </a:xfrm>
          <a:prstGeom prst="rect">
            <a:avLst/>
          </a:prstGeom>
          <a:noFill/>
          <a:ln>
            <a:noFill/>
          </a:ln>
        </p:spPr>
        <p:txBody>
          <a:bodyPr wrap="square" lIns="0" tIns="0" rIns="0" bIns="0" rtlCol="0">
            <a:spAutoFit/>
          </a:bodyPr>
          <a:lstStyle/>
          <a:p>
            <a:pPr algn="just"/>
            <a:r>
              <a:rPr lang="en-US" sz="2800" b="1" smtClean="0">
                <a:ln w="0"/>
                <a:latin typeface="Times New Roman" panose="02020603050405020304" pitchFamily="18" charset="0"/>
                <a:cs typeface="Times New Roman" panose="02020603050405020304" pitchFamily="18" charset="0"/>
              </a:rPr>
              <a:t>Là những từ giống nhau về nghĩa nhưng khác nhau về âm.</a:t>
            </a:r>
            <a:endParaRPr lang="en-US" sz="2800" b="1">
              <a:ln w="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40E9AAC-5E65-4464-AEF4-A2113D3E9490}"/>
              </a:ext>
            </a:extLst>
          </p:cNvPr>
          <p:cNvSpPr txBox="1"/>
          <p:nvPr/>
        </p:nvSpPr>
        <p:spPr>
          <a:xfrm>
            <a:off x="7826189" y="5275523"/>
            <a:ext cx="2486707" cy="430887"/>
          </a:xfrm>
          <a:prstGeom prst="rect">
            <a:avLst/>
          </a:prstGeom>
          <a:noFill/>
          <a:ln>
            <a:noFill/>
          </a:ln>
        </p:spPr>
        <p:txBody>
          <a:bodyPr wrap="none" lIns="0" tIns="0" rIns="0" bIns="0" rtlCol="0">
            <a:spAutoFit/>
          </a:bodyPr>
          <a:lstStyle/>
          <a:p>
            <a:pPr algn="ctr"/>
            <a:r>
              <a:rPr lang="en-US" sz="2800" b="1" smtClean="0">
                <a:ln w="0"/>
                <a:latin typeface="Times New Roman" panose="02020603050405020304" pitchFamily="18" charset="0"/>
                <a:cs typeface="Times New Roman" panose="02020603050405020304" pitchFamily="18" charset="0"/>
              </a:rPr>
              <a:t>Cả A và B đúng.</a:t>
            </a:r>
            <a:endParaRPr lang="en-US" sz="2800" b="1">
              <a:ln w="0"/>
              <a:latin typeface="Times New Roman" panose="02020603050405020304" pitchFamily="18" charset="0"/>
              <a:cs typeface="Times New Roman" panose="02020603050405020304" pitchFamily="18" charset="0"/>
            </a:endParaRP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75907" y="363413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35032" y="343082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0337" y="5248324"/>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6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dung-www_nhacchuongvui_com.wav"/>
                                        </p:tgtEl>
                                      </p:cMediaNode>
                                    </p:audio>
                                  </p:subTnLst>
                                </p:cTn>
                              </p:par>
                              <p:par>
                                <p:cTn id="97" presetID="16" presetClass="exit" presetSubtype="21" fill="hold" nodeType="withEffect">
                                  <p:stCondLst>
                                    <p:cond delay="0"/>
                                  </p:stCondLst>
                                  <p:childTnLst>
                                    <p:animEffect transition="out" filter="barn(inVertical)">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0" restart="whenNotActive" fill="hold" evtFilter="cancelBubble" nodeType="interactiveSeq">
                <p:stCondLst>
                  <p:cond evt="onClick" delay="0">
                    <p:tgtEl>
                      <p:spTgt spid="26"/>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7" name="Am-thanh-tra-loi-sai-www_nhacchuongvui_com.wav"/>
                                        </p:tgtEl>
                                      </p:cMediaNode>
                                    </p:audio>
                                  </p:subTnLst>
                                </p:cTn>
                              </p:par>
                            </p:childTnLst>
                          </p:cTn>
                        </p:par>
                        <p:par>
                          <p:cTn id="105" fill="hold">
                            <p:stCondLst>
                              <p:cond delay="0"/>
                            </p:stCondLst>
                            <p:childTnLst>
                              <p:par>
                                <p:cTn id="106" presetID="10" presetClass="exit" presetSubtype="0" fill="hold" nodeType="afterEffect">
                                  <p:stCondLst>
                                    <p:cond delay="50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9" restart="whenNotActive" fill="hold" evtFilter="cancelBubble" nodeType="interactiveSeq">
                <p:stCondLst>
                  <p:cond evt="onClick" delay="0">
                    <p:tgtEl>
                      <p:spTgt spid="28"/>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41"/>
                                        </p:tgtEl>
                                      </p:cBhvr>
                                    </p:animEffect>
                                    <p:set>
                                      <p:cBhvr>
                                        <p:cTn id="12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6" grpId="0" animBg="1"/>
      <p:bldP spid="7" grpId="0"/>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617294" y="797730"/>
            <a:ext cx="8302168" cy="1354217"/>
          </a:xfrm>
          <a:prstGeom prst="rect">
            <a:avLst/>
          </a:prstGeom>
          <a:noFill/>
          <a:ln>
            <a:noFill/>
          </a:ln>
        </p:spPr>
        <p:txBody>
          <a:bodyPr wrap="square" lIns="0" tIns="0" rIns="0" bIns="0" rtlCol="0">
            <a:spAutoFit/>
          </a:bodyPr>
          <a:lstStyle/>
          <a:p>
            <a:pPr algn="just"/>
            <a:r>
              <a:rPr lang="en-US" sz="4400" b="1" smtClean="0">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 Cặp từ nào sau đây là cặp từ đồng âm?</a:t>
            </a:r>
            <a:endParaRPr lang="en-US" sz="4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66" y="2951432"/>
            <a:ext cx="5139373" cy="1402202"/>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9408" y="2951314"/>
            <a:ext cx="5139373" cy="1402202"/>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483" y="4778972"/>
            <a:ext cx="5139373"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786652" y="2844406"/>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789112" y="3378483"/>
            <a:ext cx="2927083"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t>
            </a:r>
            <a:r>
              <a:rPr lang="en-US" sz="2800" b="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inh đẹp– xinh xắn</a:t>
            </a:r>
            <a:endPar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A9BDEAAE-089C-4E31-BD81-F8B1855AC1F6}"/>
              </a:ext>
            </a:extLst>
          </p:cNvPr>
          <p:cNvSpPr txBox="1"/>
          <p:nvPr/>
        </p:nvSpPr>
        <p:spPr>
          <a:xfrm>
            <a:off x="1871600" y="5249703"/>
            <a:ext cx="2297104"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k</a:t>
            </a:r>
            <a:r>
              <a:rPr lang="en-US" sz="2800" b="1" smtClean="0">
                <a:ln w="0"/>
                <a:latin typeface="Times New Roman" panose="02020603050405020304" pitchFamily="18" charset="0"/>
                <a:cs typeface="Times New Roman" panose="02020603050405020304" pitchFamily="18" charset="0"/>
              </a:rPr>
              <a:t>hổng lồ - bé tí</a:t>
            </a:r>
            <a:endParaRPr lang="en-US" sz="2800" b="1">
              <a:ln w="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487F48E-DA84-45DC-BD9F-46E2D7318CEC}"/>
              </a:ext>
            </a:extLst>
          </p:cNvPr>
          <p:cNvSpPr txBox="1"/>
          <p:nvPr/>
        </p:nvSpPr>
        <p:spPr>
          <a:xfrm>
            <a:off x="7801139" y="3396279"/>
            <a:ext cx="2632132" cy="430887"/>
          </a:xfrm>
          <a:prstGeom prst="rect">
            <a:avLst/>
          </a:prstGeom>
          <a:noFill/>
          <a:ln>
            <a:noFill/>
          </a:ln>
        </p:spPr>
        <p:txBody>
          <a:bodyPr wrap="none" lIns="0" tIns="0" rIns="0" bIns="0" rtlCol="0">
            <a:spAutoFit/>
          </a:bodyPr>
          <a:lstStyle/>
          <a:p>
            <a:pPr algn="ctr"/>
            <a:r>
              <a:rPr lang="en-US" sz="2800" b="1" smtClean="0">
                <a:ln w="0"/>
                <a:latin typeface="Times New Roman" panose="02020603050405020304" pitchFamily="18" charset="0"/>
                <a:cs typeface="Times New Roman" panose="02020603050405020304" pitchFamily="18" charset="0"/>
              </a:rPr>
              <a:t>Bao la – rộng lớn</a:t>
            </a:r>
            <a:endParaRPr lang="en-US" sz="2800" b="1">
              <a:ln w="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40E9AAC-5E65-4464-AEF4-A2113D3E9490}"/>
              </a:ext>
            </a:extLst>
          </p:cNvPr>
          <p:cNvSpPr txBox="1"/>
          <p:nvPr/>
        </p:nvSpPr>
        <p:spPr>
          <a:xfrm>
            <a:off x="7767934" y="5207910"/>
            <a:ext cx="2776402" cy="430887"/>
          </a:xfrm>
          <a:prstGeom prst="rect">
            <a:avLst/>
          </a:prstGeom>
          <a:noFill/>
          <a:ln>
            <a:noFill/>
          </a:ln>
        </p:spPr>
        <p:txBody>
          <a:bodyPr wrap="none" lIns="0" tIns="0" rIns="0" bIns="0" rtlCol="0">
            <a:spAutoFit/>
          </a:bodyPr>
          <a:lstStyle/>
          <a:p>
            <a:pPr algn="ctr"/>
            <a:r>
              <a:rPr lang="en-US" sz="2800" b="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Cái bàn – bàn bạc</a:t>
            </a:r>
            <a:endPar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77440" y="518193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87056" y="336958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8310" y="3255940"/>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2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sai-www_nhacchuongvui_com.wav"/>
                                        </p:tgtEl>
                                      </p:cMediaNode>
                                    </p:audio>
                                  </p:subTnLst>
                                </p:cTn>
                              </p:par>
                            </p:childTnLst>
                          </p:cTn>
                        </p:par>
                        <p:par>
                          <p:cTn id="97" fill="hold">
                            <p:stCondLst>
                              <p:cond delay="0"/>
                            </p:stCondLst>
                            <p:childTnLst>
                              <p:par>
                                <p:cTn id="98" presetID="10" presetClass="exit" presetSubtype="0" fill="hold" nodeType="afterEffect">
                                  <p:stCondLst>
                                    <p:cond delay="50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6" name="Am-thanh-tra-loi-sai-www_nhacchuongvui_com.wav"/>
                                        </p:tgtEl>
                                      </p:cMediaNode>
                                    </p:audio>
                                  </p:subTnLst>
                                </p:cTn>
                              </p:par>
                            </p:childTnLst>
                          </p:cTn>
                        </p:par>
                        <p:par>
                          <p:cTn id="106" fill="hold">
                            <p:stCondLst>
                              <p:cond delay="0"/>
                            </p:stCondLst>
                            <p:childTnLst>
                              <p:par>
                                <p:cTn id="107" presetID="10" presetClass="exit" presetSubtype="0" fill="hold" nodeType="afterEffect">
                                  <p:stCondLst>
                                    <p:cond delay="50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withEffect">
                                  <p:stCondLst>
                                    <p:cond delay="0"/>
                                  </p:stCondLst>
                                  <p:childTnLst>
                                    <p:set>
                                      <p:cBhvr>
                                        <p:cTn id="11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7" name="Am-thanh-tra-loi-dung-www_nhacchuongvui_com.wav"/>
                                        </p:tgtEl>
                                      </p:cMediaNode>
                                    </p:audio>
                                  </p:subTnLst>
                                </p:cTn>
                              </p:par>
                              <p:par>
                                <p:cTn id="115" presetID="16" presetClass="exit" presetSubtype="21" fill="hold" nodeType="withEffect">
                                  <p:stCondLst>
                                    <p:cond delay="0"/>
                                  </p:stCondLst>
                                  <p:childTnLst>
                                    <p:animEffect transition="out" filter="barn(inVertical)">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29"/>
                                        </p:tgtEl>
                                      </p:cBhvr>
                                    </p:animEffect>
                                    <p:set>
                                      <p:cBhvr>
                                        <p:cTn id="12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6" grpId="0" animBg="1"/>
      <p:bldP spid="7"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descr="Cute Chef girl smiling cartoon art holding label illustration logo. Premium  Vector Stock Vector | Adobe Stock">
            <a:extLst>
              <a:ext uri="{FF2B5EF4-FFF2-40B4-BE49-F238E27FC236}">
                <a16:creationId xmlns:a16="http://schemas.microsoft.com/office/drawing/2014/main" id="{7A5ACB37-27E5-4471-838B-1F43A379A8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0176" y="97275"/>
            <a:ext cx="9237831" cy="739026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B08EFC5-B057-4387-8694-800B9985BB9B}"/>
              </a:ext>
            </a:extLst>
          </p:cNvPr>
          <p:cNvGrpSpPr/>
          <p:nvPr/>
        </p:nvGrpSpPr>
        <p:grpSpPr>
          <a:xfrm>
            <a:off x="162871" y="222700"/>
            <a:ext cx="5610733" cy="2843137"/>
            <a:chOff x="5539527" y="-288430"/>
            <a:chExt cx="5610733" cy="2843137"/>
          </a:xfrm>
        </p:grpSpPr>
        <p:sp>
          <p:nvSpPr>
            <p:cNvPr id="8" name="Speech Bubble: Oval 7">
              <a:extLst>
                <a:ext uri="{FF2B5EF4-FFF2-40B4-BE49-F238E27FC236}">
                  <a16:creationId xmlns:a16="http://schemas.microsoft.com/office/drawing/2014/main" id="{7A7C5CDC-326B-489F-9D81-59FB47876ABC}"/>
                </a:ext>
              </a:extLst>
            </p:cNvPr>
            <p:cNvSpPr/>
            <p:nvPr/>
          </p:nvSpPr>
          <p:spPr>
            <a:xfrm rot="10989257">
              <a:off x="5539527" y="-288430"/>
              <a:ext cx="5610733" cy="2843137"/>
            </a:xfrm>
            <a:prstGeom prst="wedgeEllipseCallout">
              <a:avLst>
                <a:gd name="adj1" fmla="val -24952"/>
                <a:gd name="adj2" fmla="val -77089"/>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0E73AF-DA31-4980-8944-8C7C1A877759}"/>
                </a:ext>
              </a:extLst>
            </p:cNvPr>
            <p:cNvSpPr txBox="1"/>
            <p:nvPr/>
          </p:nvSpPr>
          <p:spPr>
            <a:xfrm>
              <a:off x="5729549" y="420305"/>
              <a:ext cx="5374868" cy="1661993"/>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Những chiếc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thật là ngon !</a:t>
              </a:r>
            </a:p>
          </p:txBody>
        </p:sp>
      </p:grpSp>
      <p:pic>
        <p:nvPicPr>
          <p:cNvPr id="12" name="Picture 12" descr="Cute Chef girl smiling cartoon art holding label illustration logo. Premium  Vector Stock Vector | Adobe Stock">
            <a:extLst>
              <a:ext uri="{FF2B5EF4-FFF2-40B4-BE49-F238E27FC236}">
                <a16:creationId xmlns:a16="http://schemas.microsoft.com/office/drawing/2014/main" id="{D5A6B07A-C7E8-471C-9612-CAF952A4AC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20658" t="67271" r="16184"/>
          <a:stretch/>
        </p:blipFill>
        <p:spPr bwMode="auto">
          <a:xfrm>
            <a:off x="-1" y="5068781"/>
            <a:ext cx="12192001" cy="2418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remium Vector | Set of cupcake cartoon illustration">
            <a:extLst>
              <a:ext uri="{FF2B5EF4-FFF2-40B4-BE49-F238E27FC236}">
                <a16:creationId xmlns:a16="http://schemas.microsoft.com/office/drawing/2014/main" id="{47D67241-0058-4E6F-89F2-2E1095322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497213" y="3840576"/>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remium Vector | Set of cupcake cartoon illustration">
            <a:extLst>
              <a:ext uri="{FF2B5EF4-FFF2-40B4-BE49-F238E27FC236}">
                <a16:creationId xmlns:a16="http://schemas.microsoft.com/office/drawing/2014/main" id="{11752D3F-563A-473A-9697-31AB0816E59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690313" y="352601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remium Vector | Set of cupcake cartoon illustration">
            <a:extLst>
              <a:ext uri="{FF2B5EF4-FFF2-40B4-BE49-F238E27FC236}">
                <a16:creationId xmlns:a16="http://schemas.microsoft.com/office/drawing/2014/main" id="{472112B2-53B7-4305-AE70-130AD49AA0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8394247" y="4264689"/>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emium Vector | Set of cupcake cartoon illustration">
            <a:extLst>
              <a:ext uri="{FF2B5EF4-FFF2-40B4-BE49-F238E27FC236}">
                <a16:creationId xmlns:a16="http://schemas.microsoft.com/office/drawing/2014/main" id="{300B3E55-DAFE-47D8-A879-840B856698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9744071" y="4154414"/>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20" name="Tieng-yeah-tre-con-www_nhacchuongvui_com (1)">
            <a:hlinkClick r:id="" action="ppaction://media"/>
            <a:extLst>
              <a:ext uri="{FF2B5EF4-FFF2-40B4-BE49-F238E27FC236}">
                <a16:creationId xmlns:a16="http://schemas.microsoft.com/office/drawing/2014/main" id="{EB8F4836-37DA-42E4-87EF-DFADF0A1B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3175" y="5927420"/>
            <a:ext cx="1025525" cy="1025525"/>
          </a:xfrm>
          <a:prstGeom prst="rect">
            <a:avLst/>
          </a:prstGeom>
        </p:spPr>
      </p:pic>
    </p:spTree>
    <p:extLst>
      <p:ext uri="{BB962C8B-B14F-4D97-AF65-F5344CB8AC3E}">
        <p14:creationId xmlns:p14="http://schemas.microsoft.com/office/powerpoint/2010/main" val="380280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mediacall" presetSubtype="0" fill="hold" nodeType="withEffect">
                                  <p:stCondLst>
                                    <p:cond delay="0"/>
                                  </p:stCondLst>
                                  <p:childTnLst>
                                    <p:cmd type="call" cmd="playFrom(0.0)">
                                      <p:cBhvr>
                                        <p:cTn id="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smtClean="0">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r>
                <a:rPr lang="en-US" altLang="zh-CN" sz="2000" smtClean="0">
                  <a:ln w="0"/>
                  <a:solidFill>
                    <a:schemeClr val="bg1"/>
                  </a:solidFill>
                  <a:latin typeface="华康少女文字W5(P)" panose="040F0500000000000000" pitchFamily="82" charset="-122"/>
                  <a:ea typeface="华康少女文字W5(P)" panose="040F0500000000000000" pitchFamily="82" charset="-122"/>
                </a:rPr>
                <a:t>THỰC HIỆN: EDUFIVE</a:t>
              </a: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smtClean="0">
                <a:solidFill>
                  <a:srgbClr val="EB76A9"/>
                </a:solidFill>
                <a:latin typeface="Times New Roman" panose="02020603050405020304" pitchFamily="18" charset="0"/>
                <a:cs typeface="Times New Roman" panose="02020603050405020304" pitchFamily="18" charset="0"/>
              </a:rPr>
              <a:t>Luyện từ và câu</a:t>
            </a:r>
            <a:endParaRPr lang="en-US" sz="3600" b="1">
              <a:solidFill>
                <a:srgbClr val="EB76A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197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22937" y="1347537"/>
            <a:ext cx="9941682" cy="4327104"/>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927" y="523146"/>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4547" y="1561353"/>
            <a:ext cx="1787880" cy="3140241"/>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20" name="文本框 18">
            <a:extLst>
              <a:ext uri="{FF2B5EF4-FFF2-40B4-BE49-F238E27FC236}">
                <a16:creationId xmlns:a16="http://schemas.microsoft.com/office/drawing/2014/main" id="{DF3D8ABD-736B-428A-A784-D0C0763A5D61}"/>
              </a:ext>
            </a:extLst>
          </p:cNvPr>
          <p:cNvSpPr txBox="1"/>
          <p:nvPr/>
        </p:nvSpPr>
        <p:spPr>
          <a:xfrm>
            <a:off x="5435460" y="328328"/>
            <a:ext cx="2936519"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smtClean="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Mục</a:t>
            </a:r>
            <a:r>
              <a:rPr kumimoji="0" lang="en-US" altLang="zh-CN" sz="5400" b="1" i="0" u="none" strike="noStrike" kern="1200" cap="none" spc="0" normalizeH="0" noProof="0" smtClean="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tiêu</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sp>
        <p:nvSpPr>
          <p:cNvPr id="36" name="文本框 39">
            <a:extLst>
              <a:ext uri="{FF2B5EF4-FFF2-40B4-BE49-F238E27FC236}">
                <a16:creationId xmlns:a16="http://schemas.microsoft.com/office/drawing/2014/main" id="{B8C6C006-6DFB-44E3-AB1D-764EFF60DA4F}"/>
              </a:ext>
            </a:extLst>
          </p:cNvPr>
          <p:cNvSpPr txBox="1"/>
          <p:nvPr/>
        </p:nvSpPr>
        <p:spPr>
          <a:xfrm>
            <a:off x="2868826" y="1765886"/>
            <a:ext cx="816814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r>
              <a:rPr kumimoji="0" lang="zh-CN" altLang="en-US" sz="2800" b="1" i="1" u="none" strike="noStrike" kern="1200" cap="none" spc="0" normalizeH="0" baseline="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Nắm được kiến thức sơ giản về từ nhiều </a:t>
            </a:r>
            <a:r>
              <a:rPr lang="en-US" sz="2800" smtClean="0">
                <a:latin typeface="Times New Roman" panose="02020603050405020304" pitchFamily="18" charset="0"/>
                <a:cs typeface="Times New Roman" panose="02020603050405020304" pitchFamily="18" charset="0"/>
              </a:rPr>
              <a:t>nghĩa. </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43">
            <a:extLst>
              <a:ext uri="{FF2B5EF4-FFF2-40B4-BE49-F238E27FC236}">
                <a16:creationId xmlns:a16="http://schemas.microsoft.com/office/drawing/2014/main" id="{F560651D-E03F-41B6-A5E4-A92A1607E65B}"/>
              </a:ext>
            </a:extLst>
          </p:cNvPr>
          <p:cNvSpPr txBox="1"/>
          <p:nvPr/>
        </p:nvSpPr>
        <p:spPr>
          <a:xfrm>
            <a:off x="2868826" y="2535804"/>
            <a:ext cx="8440858"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r>
              <a:rPr kumimoji="0" lang="zh-CN" altLang="en-US" sz="2800" b="1" i="1" u="none" strike="noStrike" kern="1200" cap="none" spc="0" normalizeH="0" baseline="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Nhận biết được từ mang nghĩa gốc, từ mang nghĩa chuyển trong các câu </a:t>
            </a:r>
            <a:r>
              <a:rPr lang="en-US" sz="2800" smtClean="0">
                <a:latin typeface="Times New Roman" panose="02020603050405020304" pitchFamily="18" charset="0"/>
                <a:cs typeface="Times New Roman" panose="02020603050405020304" pitchFamily="18" charset="0"/>
              </a:rPr>
              <a:t>văn.</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46">
            <a:extLst>
              <a:ext uri="{FF2B5EF4-FFF2-40B4-BE49-F238E27FC236}">
                <a16:creationId xmlns:a16="http://schemas.microsoft.com/office/drawing/2014/main" id="{F68CF2FE-882B-4B99-B905-EDC3087FF038}"/>
              </a:ext>
            </a:extLst>
          </p:cNvPr>
          <p:cNvSpPr txBox="1"/>
          <p:nvPr/>
        </p:nvSpPr>
        <p:spPr>
          <a:xfrm>
            <a:off x="2855732" y="3736609"/>
            <a:ext cx="8453952"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03</a:t>
            </a:r>
            <a:r>
              <a:rPr kumimoji="0" lang="zh-CN" altLang="en-US" sz="2800" b="1" i="1" u="none" strike="noStrike" kern="1200" cap="none" spc="0" normalizeH="0" baseline="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tìm được ví dụ về sự chuyển nghĩa của </a:t>
            </a:r>
            <a:r>
              <a:rPr lang="en-US" sz="2800" smtClean="0">
                <a:latin typeface="Times New Roman" panose="02020603050405020304" pitchFamily="18" charset="0"/>
                <a:cs typeface="Times New Roman" panose="02020603050405020304" pitchFamily="18" charset="0"/>
              </a:rPr>
              <a:t>một số từ </a:t>
            </a:r>
            <a:r>
              <a:rPr lang="en-US" sz="2800">
                <a:latin typeface="Times New Roman" panose="02020603050405020304" pitchFamily="18" charset="0"/>
                <a:cs typeface="Times New Roman" panose="02020603050405020304" pitchFamily="18" charset="0"/>
              </a:rPr>
              <a:t>chỉ bộ phận cơ thể người và động </a:t>
            </a:r>
            <a:r>
              <a:rPr lang="en-US" sz="2800" smtClean="0">
                <a:latin typeface="Times New Roman" panose="02020603050405020304" pitchFamily="18" charset="0"/>
                <a:cs typeface="Times New Roman" panose="02020603050405020304" pitchFamily="18" charset="0"/>
              </a:rPr>
              <a:t>vật.</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790350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800" decel="100000"/>
                                        <p:tgtEl>
                                          <p:spTgt spid="4"/>
                                        </p:tgtEl>
                                      </p:cBhvr>
                                    </p:animEffect>
                                    <p:anim calcmode="lin" valueType="num">
                                      <p:cBhvr>
                                        <p:cTn id="23" dur="800" decel="100000" fill="hold"/>
                                        <p:tgtEl>
                                          <p:spTgt spid="4"/>
                                        </p:tgtEl>
                                        <p:attrNameLst>
                                          <p:attrName>style.rotation</p:attrName>
                                        </p:attrNameLst>
                                      </p:cBhvr>
                                      <p:tavLst>
                                        <p:tav tm="0">
                                          <p:val>
                                            <p:fltVal val="-90"/>
                                          </p:val>
                                        </p:tav>
                                        <p:tav tm="100000">
                                          <p:val>
                                            <p:fltVal val="0"/>
                                          </p:val>
                                        </p:tav>
                                      </p:tavLst>
                                    </p:anim>
                                    <p:anim calcmode="lin" valueType="num">
                                      <p:cBhvr>
                                        <p:cTn id="24" dur="800" decel="100000" fill="hold"/>
                                        <p:tgtEl>
                                          <p:spTgt spid="4"/>
                                        </p:tgtEl>
                                        <p:attrNameLst>
                                          <p:attrName>ppt_x</p:attrName>
                                        </p:attrNameLst>
                                      </p:cBhvr>
                                      <p:tavLst>
                                        <p:tav tm="0">
                                          <p:val>
                                            <p:strVal val="#ppt_x+0.4"/>
                                          </p:val>
                                        </p:tav>
                                        <p:tav tm="100000">
                                          <p:val>
                                            <p:strVal val="#ppt_x-0.05"/>
                                          </p:val>
                                        </p:tav>
                                      </p:tavLst>
                                    </p:anim>
                                    <p:anim calcmode="lin" valueType="num">
                                      <p:cBhvr>
                                        <p:cTn id="25" dur="800" decel="100000" fill="hold"/>
                                        <p:tgtEl>
                                          <p:spTgt spid="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15"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6" grpId="0"/>
      <p:bldP spid="34"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090778" y="276105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zh-CN" altLang="en-US" sz="5400" b="1" i="1" u="none" strike="noStrike" kern="1200" cap="none" spc="0" normalizeH="0" baseline="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5400" b="1" i="0" u="none" strike="noStrike" kern="1200" cap="none" spc="0" normalizeH="0" noProof="0" smtClean="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xét</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5219792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922</TotalTime>
  <Words>1208</Words>
  <Application>Microsoft Office PowerPoint</Application>
  <PresentationFormat>Widescreen</PresentationFormat>
  <Paragraphs>173</Paragraphs>
  <Slides>27</Slides>
  <Notes>22</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微软雅黑</vt:lpstr>
      <vt:lpstr>arial</vt:lpstr>
      <vt:lpstr>等线</vt:lpstr>
      <vt:lpstr>等线 Light</vt:lpstr>
      <vt:lpstr>iCiel Cadena</vt:lpstr>
      <vt:lpstr>Times New Roman</vt:lpstr>
      <vt:lpstr>UTM Ambrose</vt:lpstr>
      <vt:lpstr>华康少女文字W5(P)</vt:lpstr>
      <vt:lpstr>浪漫雅圆</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zhoulingyun</dc:creator>
  <cp:lastModifiedBy>Admin</cp:lastModifiedBy>
  <cp:revision>79</cp:revision>
  <dcterms:created xsi:type="dcterms:W3CDTF">2018-02-07T08:35:34Z</dcterms:created>
  <dcterms:modified xsi:type="dcterms:W3CDTF">2021-10-12T23:02:58Z</dcterms:modified>
</cp:coreProperties>
</file>