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5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6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7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8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9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10.xml" ContentType="application/vnd.openxmlformats-officedocument.presentationml.notesSlide+xml"/>
  <Override PartName="/ppt/tags/tag29.xml" ContentType="application/vnd.openxmlformats-officedocument.presentationml.tags+xml"/>
  <Override PartName="/ppt/notesSlides/notesSlide11.xml" ContentType="application/vnd.openxmlformats-officedocument.presentationml.notesSlide+xml"/>
  <Override PartName="/ppt/tags/tag30.xml" ContentType="application/vnd.openxmlformats-officedocument.presentationml.tags+xml"/>
  <Override PartName="/ppt/notesSlides/notesSlide12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7" r:id="rId2"/>
    <p:sldId id="315" r:id="rId3"/>
    <p:sldId id="324" r:id="rId4"/>
    <p:sldId id="320" r:id="rId5"/>
    <p:sldId id="325" r:id="rId6"/>
    <p:sldId id="326" r:id="rId7"/>
    <p:sldId id="327" r:id="rId8"/>
    <p:sldId id="294" r:id="rId9"/>
    <p:sldId id="334" r:id="rId10"/>
    <p:sldId id="331" r:id="rId11"/>
    <p:sldId id="323" r:id="rId12"/>
    <p:sldId id="332" r:id="rId13"/>
    <p:sldId id="336" r:id="rId14"/>
    <p:sldId id="333" r:id="rId15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F4F6"/>
    <a:srgbClr val="6AB3E7"/>
    <a:srgbClr val="FF7E68"/>
    <a:srgbClr val="EBE8F1"/>
    <a:srgbClr val="FDFDD7"/>
    <a:srgbClr val="7ED6A6"/>
    <a:srgbClr val="92CBD9"/>
    <a:srgbClr val="9D73BD"/>
    <a:srgbClr val="FEFE00"/>
    <a:srgbClr val="ACD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4" autoAdjust="0"/>
    <p:restoredTop sz="96314" autoAdjust="0"/>
  </p:normalViewPr>
  <p:slideViewPr>
    <p:cSldViewPr snapToGrid="0">
      <p:cViewPr varScale="1">
        <p:scale>
          <a:sx n="115" d="100"/>
          <a:sy n="115" d="100"/>
        </p:scale>
        <p:origin x="528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45DD4-FEAA-439F-BE3D-7CC38C68D55B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25CEC-2ABC-4E79-BB53-CF7F3C7D9C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0023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13454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08719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2541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2032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2735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6442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6623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3349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0058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3417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69339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96888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86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>
            <a:extLst>
              <a:ext uri="{FF2B5EF4-FFF2-40B4-BE49-F238E27FC236}">
                <a16:creationId xmlns:a16="http://schemas.microsoft.com/office/drawing/2014/main" id="{2EBCC157-7F76-4E33-84F7-693FA43296ED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25F4B-9A1F-4944-BBD1-A7462F7264F2}" type="datetimeFigureOut">
              <a:rPr lang="zh-CN" altLang="en-US" smtClean="0"/>
              <a:pPr/>
              <a:t>2021/11/28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51412-8993-4B8E-8BEF-01D82474D82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4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33.xml"/><Relationship Id="rId7" Type="http://schemas.openxmlformats.org/officeDocument/2006/relationships/image" Target="../media/image3.png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9.xml"/><Relationship Id="rId7" Type="http://schemas.openxmlformats.org/officeDocument/2006/relationships/image" Target="../media/image2.pn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9.png"/><Relationship Id="rId4" Type="http://schemas.openxmlformats.org/officeDocument/2006/relationships/tags" Target="../tags/tag10.xml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9.png"/><Relationship Id="rId4" Type="http://schemas.openxmlformats.org/officeDocument/2006/relationships/tags" Target="../tags/tag14.xml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17.xml"/><Relationship Id="rId7" Type="http://schemas.openxmlformats.org/officeDocument/2006/relationships/image" Target="../media/image2.png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9.png"/><Relationship Id="rId4" Type="http://schemas.openxmlformats.org/officeDocument/2006/relationships/tags" Target="../tags/tag18.xml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21.xml"/><Relationship Id="rId7" Type="http://schemas.openxmlformats.org/officeDocument/2006/relationships/image" Target="../media/image2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9.png"/><Relationship Id="rId4" Type="http://schemas.openxmlformats.org/officeDocument/2006/relationships/tags" Target="../tags/tag22.xml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11.png"/><Relationship Id="rId5" Type="http://schemas.openxmlformats.org/officeDocument/2006/relationships/image" Target="../media/image10.emf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CB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_图片 6" descr="图片包含 轮子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934" y="140581"/>
            <a:ext cx="7204193" cy="1757120"/>
          </a:xfrm>
          <a:prstGeom prst="rect">
            <a:avLst/>
          </a:prstGeom>
        </p:spPr>
      </p:pic>
      <p:pic>
        <p:nvPicPr>
          <p:cNvPr id="3" name="PA_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362" y="969490"/>
            <a:ext cx="7145338" cy="5748810"/>
          </a:xfrm>
          <a:prstGeom prst="rect">
            <a:avLst/>
          </a:prstGeom>
        </p:spPr>
      </p:pic>
      <p:pic>
        <p:nvPicPr>
          <p:cNvPr id="4" name="PA_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4569" y="-215900"/>
            <a:ext cx="7594600" cy="7594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842649" y="2726610"/>
            <a:ext cx="468680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TOÁN </a:t>
            </a:r>
          </a:p>
          <a:p>
            <a:pPr algn="ctr"/>
            <a:r>
              <a:rPr lang="en-US" sz="6000" b="1" dirty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LUYỆN TẬP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Algerian" panose="04020705040A02060702" pitchFamily="82" charset="0"/>
              </a:rPr>
              <a:t>Trang 61</a:t>
            </a:r>
            <a:endParaRPr lang="en-GB" sz="3200" b="1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_图片 6" descr="图片包含 运输, 气球, 航空器&#10;&#10;已生成极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206" y="3752481"/>
            <a:ext cx="3565400" cy="3105519"/>
          </a:xfrm>
          <a:prstGeom prst="rect">
            <a:avLst/>
          </a:prstGeom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11365584" cy="1219200"/>
          </a:xfrm>
        </p:spPr>
        <p:txBody>
          <a:bodyPr>
            <a:noAutofit/>
          </a:bodyPr>
          <a:lstStyle/>
          <a:p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5kg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38500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3,5kg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1D92AE53-AA4E-0647-8329-CB0C9C03F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5859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Bài giải </a:t>
            </a: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C429B419-8DC1-5A4D-B7EA-A0F39091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119313"/>
            <a:ext cx="487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65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367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08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6797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1369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5941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0513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5085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1kg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4D9519CD-E781-0240-AAF8-C4F58F556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066800"/>
            <a:ext cx="335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id="{51DC4260-53B1-6643-A73A-A5523F7B0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414713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65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367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08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6797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1369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5941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0513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5085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Số tiền phải trả để mua 3,5kg đường là:	</a:t>
            </a:r>
          </a:p>
        </p:txBody>
      </p:sp>
      <p:sp>
        <p:nvSpPr>
          <p:cNvPr id="16" name="Text Box 13">
            <a:extLst>
              <a:ext uri="{FF2B5EF4-FFF2-40B4-BE49-F238E27FC236}">
                <a16:creationId xmlns:a16="http://schemas.microsoft.com/office/drawing/2014/main" id="{8616BC9C-A44D-F54D-85E2-20746AB2F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76713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7700 x 3,5 = 26950(đồng)</a:t>
            </a:r>
          </a:p>
        </p:txBody>
      </p:sp>
      <p:sp>
        <p:nvSpPr>
          <p:cNvPr id="17" name="Text Box 14">
            <a:extLst>
              <a:ext uri="{FF2B5EF4-FFF2-40B4-BE49-F238E27FC236}">
                <a16:creationId xmlns:a16="http://schemas.microsoft.com/office/drawing/2014/main" id="{09E7BE65-F2F7-FB47-9A70-76F526944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710113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65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367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08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6797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1369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5941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0513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5085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Mua 3,5kg đường phải trả ít hơn  mua 5kg đường số tiền là:                         	</a:t>
            </a:r>
          </a:p>
        </p:txBody>
      </p:sp>
      <p:sp>
        <p:nvSpPr>
          <p:cNvPr id="18" name="Text Box 15">
            <a:extLst>
              <a:ext uri="{FF2B5EF4-FFF2-40B4-BE49-F238E27FC236}">
                <a16:creationId xmlns:a16="http://schemas.microsoft.com/office/drawing/2014/main" id="{F225DCC9-1EAC-1141-926C-0DB3105A9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624513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38500  –  26950 = 11550 (đồng</a:t>
            </a:r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B3A93D3B-0FEC-D14B-ADE7-8A35987F0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805113"/>
            <a:ext cx="36647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38500 : 5 = 7700(đồng)</a:t>
            </a:r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76E55F8D-5229-2149-AF11-F20D68D1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6172201"/>
            <a:ext cx="32608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11 550 đồng</a:t>
            </a:r>
          </a:p>
        </p:txBody>
      </p:sp>
    </p:spTree>
    <p:extLst>
      <p:ext uri="{BB962C8B-B14F-4D97-AF65-F5344CB8AC3E}">
        <p14:creationId xmlns:p14="http://schemas.microsoft.com/office/powerpoint/2010/main" val="171953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50"/>
                            </p:stCondLst>
                            <p:childTnLst>
                              <p:par>
                                <p:cTn id="11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3" descr="图片包含 室内, 墙壁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741" y="566348"/>
            <a:ext cx="5655905" cy="5571067"/>
          </a:xfrm>
          <a:prstGeom prst="rect">
            <a:avLst/>
          </a:prstGeom>
        </p:spPr>
      </p:pic>
      <p:pic>
        <p:nvPicPr>
          <p:cNvPr id="8" name="PA_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615" y="1041356"/>
            <a:ext cx="5818605" cy="551859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99855" y="3077376"/>
            <a:ext cx="4123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4</a:t>
            </a:r>
            <a:endParaRPr lang="en-GB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59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A_图片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768" y="4329701"/>
            <a:ext cx="3254711" cy="3086894"/>
          </a:xfrm>
          <a:prstGeom prst="rect">
            <a:avLst/>
          </a:prstGeom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-152400" y="-1600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" name="Rectangle 2">
            <a:extLst>
              <a:ext uri="{FF2B5EF4-FFF2-40B4-BE49-F238E27FC236}">
                <a16:creationId xmlns:a16="http://schemas.microsoft.com/office/drawing/2014/main" id="{A9C6963F-7D7A-0B46-BFBC-EF9F9FFB2C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4288" y="156117"/>
            <a:ext cx="8229600" cy="1139825"/>
          </a:xfrm>
        </p:spPr>
        <p:txBody>
          <a:bodyPr/>
          <a:lstStyle/>
          <a:p>
            <a:pPr algn="l" eaLnBrk="1" hangingPunct="1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Bài 4a: Tính rồi so sánh giá trị của 		</a:t>
            </a:r>
            <a:b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(a + b) x c và a x c + b x c</a:t>
            </a:r>
          </a:p>
        </p:txBody>
      </p:sp>
      <p:graphicFrame>
        <p:nvGraphicFramePr>
          <p:cNvPr id="26" name="Group 41">
            <a:extLst>
              <a:ext uri="{FF2B5EF4-FFF2-40B4-BE49-F238E27FC236}">
                <a16:creationId xmlns:a16="http://schemas.microsoft.com/office/drawing/2014/main" id="{ADEAF4BE-7873-174B-B7FF-571C70179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223436"/>
              </p:ext>
            </p:extLst>
          </p:nvPr>
        </p:nvGraphicFramePr>
        <p:xfrm>
          <a:off x="345688" y="1222917"/>
          <a:ext cx="8977313" cy="358140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3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0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 + b) x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x c + b x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5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5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" name="Text Box 29">
            <a:extLst>
              <a:ext uri="{FF2B5EF4-FFF2-40B4-BE49-F238E27FC236}">
                <a16:creationId xmlns:a16="http://schemas.microsoft.com/office/drawing/2014/main" id="{DE90D679-F201-C847-BD95-A6AA355AD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0288" y="2365917"/>
            <a:ext cx="3124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>
                <a:solidFill>
                  <a:srgbClr val="281C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(2,4 + 3,8) x 1,2              = 6,2 x 1,2 =  7,44</a:t>
            </a:r>
          </a:p>
        </p:txBody>
      </p:sp>
      <p:sp>
        <p:nvSpPr>
          <p:cNvPr id="28" name="Text Box 30">
            <a:extLst>
              <a:ext uri="{FF2B5EF4-FFF2-40B4-BE49-F238E27FC236}">
                <a16:creationId xmlns:a16="http://schemas.microsoft.com/office/drawing/2014/main" id="{B139BA4B-0A6E-4B45-889F-A282DE4CE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488" y="2365917"/>
            <a:ext cx="3352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2,4 x 1,2 + 3,8 x 1,2              = 2,88 x 4,56 = 7,44</a:t>
            </a:r>
          </a:p>
        </p:txBody>
      </p:sp>
      <p:sp>
        <p:nvSpPr>
          <p:cNvPr id="29" name="Text Box 31">
            <a:extLst>
              <a:ext uri="{FF2B5EF4-FFF2-40B4-BE49-F238E27FC236}">
                <a16:creationId xmlns:a16="http://schemas.microsoft.com/office/drawing/2014/main" id="{44B0B9D5-F985-664C-B42F-BE5E54A56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0288" y="3661317"/>
            <a:ext cx="3124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(6,5 + 2,7) x 0,8              = 9,2 x 0,8 =  7,36</a:t>
            </a:r>
          </a:p>
        </p:txBody>
      </p:sp>
      <p:sp>
        <p:nvSpPr>
          <p:cNvPr id="30" name="Text Box 32">
            <a:extLst>
              <a:ext uri="{FF2B5EF4-FFF2-40B4-BE49-F238E27FC236}">
                <a16:creationId xmlns:a16="http://schemas.microsoft.com/office/drawing/2014/main" id="{8511D239-C40C-7C4E-9D45-08EB50C55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0688" y="3629567"/>
            <a:ext cx="342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281C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6,5 x 0,8 + 2,7 x 0,8              = 5,2 x 2,16 =  7,36</a:t>
            </a:r>
          </a:p>
        </p:txBody>
      </p:sp>
      <p:sp>
        <p:nvSpPr>
          <p:cNvPr id="31" name="Rectangle 33">
            <a:extLst>
              <a:ext uri="{FF2B5EF4-FFF2-40B4-BE49-F238E27FC236}">
                <a16:creationId xmlns:a16="http://schemas.microsoft.com/office/drawing/2014/main" id="{77A40188-433A-0D44-86C7-BF336CC6BE2B}"/>
              </a:ext>
            </a:extLst>
          </p:cNvPr>
          <p:cNvSpPr txBox="1">
            <a:spLocks noChangeArrowheads="1"/>
          </p:cNvSpPr>
          <p:nvPr/>
        </p:nvSpPr>
        <p:spPr>
          <a:xfrm>
            <a:off x="574288" y="5109117"/>
            <a:ext cx="8229600" cy="13716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</a:p>
          <a:p>
            <a:pPr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en-US" sz="40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+ b) x c = a x c + b x c</a:t>
            </a:r>
          </a:p>
        </p:txBody>
      </p:sp>
      <p:sp>
        <p:nvSpPr>
          <p:cNvPr id="32" name="Line 34">
            <a:extLst>
              <a:ext uri="{FF2B5EF4-FFF2-40B4-BE49-F238E27FC236}">
                <a16:creationId xmlns:a16="http://schemas.microsoft.com/office/drawing/2014/main" id="{F4F88A85-19F9-6E42-8CA6-0509AA0F9E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98288" y="689517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Line 35">
            <a:extLst>
              <a:ext uri="{FF2B5EF4-FFF2-40B4-BE49-F238E27FC236}">
                <a16:creationId xmlns:a16="http://schemas.microsoft.com/office/drawing/2014/main" id="{43F6C381-E5C0-5944-9A06-120261043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6288" y="689517"/>
            <a:ext cx="160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06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30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28" grpId="0"/>
      <p:bldP spid="29" grpId="0"/>
      <p:bldP spid="30" grpId="0"/>
      <p:bldP spid="3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452992" y="0"/>
            <a:ext cx="11286015" cy="5974591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9C8D96FA-0E0A-4A4E-B79E-9FD4C0F18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4739" y="1957039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 + b) x c = a x c + b x 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02B563-3DF3-3C4F-A220-7C85E27298BB}"/>
              </a:ext>
            </a:extLst>
          </p:cNvPr>
          <p:cNvSpPr txBox="1"/>
          <p:nvPr/>
        </p:nvSpPr>
        <p:spPr>
          <a:xfrm>
            <a:off x="1332571" y="3235856"/>
            <a:ext cx="909176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buFontTx/>
              <a:buNone/>
            </a:pP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tổng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thập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với</a:t>
            </a:r>
            <a:endParaRPr lang="en-US" altLang="en-US" sz="32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thập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có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từng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hạng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tổng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với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rồi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cộng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kết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quả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với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025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_图片 6" descr="图片包含 轮子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934" y="140581"/>
            <a:ext cx="7204193" cy="1757120"/>
          </a:xfrm>
          <a:prstGeom prst="rect">
            <a:avLst/>
          </a:prstGeom>
        </p:spPr>
      </p:pic>
      <p:pic>
        <p:nvPicPr>
          <p:cNvPr id="3" name="PA_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362" y="969490"/>
            <a:ext cx="7145338" cy="5748810"/>
          </a:xfrm>
          <a:prstGeom prst="rect">
            <a:avLst/>
          </a:prstGeom>
        </p:spPr>
      </p:pic>
      <p:pic>
        <p:nvPicPr>
          <p:cNvPr id="4" name="PA_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4569" y="-215900"/>
            <a:ext cx="7594600" cy="7594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812955" y="2254182"/>
            <a:ext cx="51301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CHÚC CÁC EM HỌC TỐT, CHĂM NGOAN</a:t>
            </a:r>
            <a:endParaRPr lang="en-GB" sz="3200" b="1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3664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3" descr="图片包含 室内, 墙壁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741" y="566348"/>
            <a:ext cx="6173005" cy="5571067"/>
          </a:xfrm>
          <a:prstGeom prst="rect">
            <a:avLst/>
          </a:prstGeom>
        </p:spPr>
      </p:pic>
      <p:pic>
        <p:nvPicPr>
          <p:cNvPr id="8" name="PA_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615" y="1041356"/>
            <a:ext cx="5818605" cy="551859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19445" y="2923488"/>
            <a:ext cx="52071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</a:p>
          <a:p>
            <a:pPr algn="ctr"/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GB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">
            <a:extLst>
              <a:ext uri="{FF2B5EF4-FFF2-40B4-BE49-F238E27FC236}">
                <a16:creationId xmlns:a16="http://schemas.microsoft.com/office/drawing/2014/main" id="{35B957A0-4EFF-8247-ACC1-8B0D1F7AA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95844"/>
            <a:ext cx="419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375,86 + 29,05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2CBA27F2-9D0F-4C43-9E57-AFA22ECA6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1390" y="1564888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80,475 – 26,827  </a:t>
            </a:r>
          </a:p>
        </p:txBody>
      </p:sp>
      <p:grpSp>
        <p:nvGrpSpPr>
          <p:cNvPr id="14" name="Group 5">
            <a:extLst>
              <a:ext uri="{FF2B5EF4-FFF2-40B4-BE49-F238E27FC236}">
                <a16:creationId xmlns:a16="http://schemas.microsoft.com/office/drawing/2014/main" id="{3B793876-F5CB-3E44-A18A-7FAD6F127E98}"/>
              </a:ext>
            </a:extLst>
          </p:cNvPr>
          <p:cNvGrpSpPr>
            <a:grpSpLocks/>
          </p:cNvGrpSpPr>
          <p:nvPr/>
        </p:nvGrpSpPr>
        <p:grpSpPr bwMode="auto">
          <a:xfrm>
            <a:off x="1541463" y="2491717"/>
            <a:ext cx="2133600" cy="1662113"/>
            <a:chOff x="144" y="1440"/>
            <a:chExt cx="1344" cy="1047"/>
          </a:xfrm>
        </p:grpSpPr>
        <p:grpSp>
          <p:nvGrpSpPr>
            <p:cNvPr id="15" name="Group 6">
              <a:extLst>
                <a:ext uri="{FF2B5EF4-FFF2-40B4-BE49-F238E27FC236}">
                  <a16:creationId xmlns:a16="http://schemas.microsoft.com/office/drawing/2014/main" id="{03A1233D-334E-B340-9981-25FC75CEE0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440"/>
              <a:ext cx="1344" cy="672"/>
              <a:chOff x="336" y="1632"/>
              <a:chExt cx="1344" cy="672"/>
            </a:xfrm>
          </p:grpSpPr>
          <p:sp>
            <p:nvSpPr>
              <p:cNvPr id="17" name="Text Box 7">
                <a:extLst>
                  <a:ext uri="{FF2B5EF4-FFF2-40B4-BE49-F238E27FC236}">
                    <a16:creationId xmlns:a16="http://schemas.microsoft.com/office/drawing/2014/main" id="{C4B29D9E-587C-BA40-B4C3-AA2D8536A1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" y="1632"/>
                <a:ext cx="1344" cy="6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alt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  375,86                                    29,05</a:t>
                </a:r>
              </a:p>
            </p:txBody>
          </p:sp>
          <p:sp>
            <p:nvSpPr>
              <p:cNvPr id="18" name="Line 8">
                <a:extLst>
                  <a:ext uri="{FF2B5EF4-FFF2-40B4-BE49-F238E27FC236}">
                    <a16:creationId xmlns:a16="http://schemas.microsoft.com/office/drawing/2014/main" id="{8F92D47D-303B-7946-B6C5-5DBF48A5E8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4" y="2304"/>
                <a:ext cx="100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 Box 9">
                <a:extLst>
                  <a:ext uri="{FF2B5EF4-FFF2-40B4-BE49-F238E27FC236}">
                    <a16:creationId xmlns:a16="http://schemas.microsoft.com/office/drawing/2014/main" id="{49616A7B-2FFA-E44C-871F-9F02FDF45B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" y="1833"/>
                <a:ext cx="336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</p:grpSp>
        <p:sp>
          <p:nvSpPr>
            <p:cNvPr id="16" name="Text Box 10">
              <a:extLst>
                <a:ext uri="{FF2B5EF4-FFF2-40B4-BE49-F238E27FC236}">
                  <a16:creationId xmlns:a16="http://schemas.microsoft.com/office/drawing/2014/main" id="{A37FA488-9B79-E642-BB4C-8D8E8527BF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160"/>
              <a:ext cx="12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endParaRPr lang="en-US" alt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Text Box 11">
            <a:extLst>
              <a:ext uri="{FF2B5EF4-FFF2-40B4-BE49-F238E27FC236}">
                <a16:creationId xmlns:a16="http://schemas.microsoft.com/office/drawing/2014/main" id="{B5B6FDA1-8AB0-E94C-9B22-CBC4A5ACF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1513" y="1564888"/>
            <a:ext cx="2667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48,16 x 3,4  </a:t>
            </a:r>
          </a:p>
        </p:txBody>
      </p:sp>
      <p:grpSp>
        <p:nvGrpSpPr>
          <p:cNvPr id="21" name="Group 12">
            <a:extLst>
              <a:ext uri="{FF2B5EF4-FFF2-40B4-BE49-F238E27FC236}">
                <a16:creationId xmlns:a16="http://schemas.microsoft.com/office/drawing/2014/main" id="{1D87ADA1-4151-2A4C-A1EE-C5090492A746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2477429"/>
            <a:ext cx="2514600" cy="1676400"/>
            <a:chOff x="2064" y="1440"/>
            <a:chExt cx="1584" cy="1056"/>
          </a:xfrm>
        </p:grpSpPr>
        <p:sp>
          <p:nvSpPr>
            <p:cNvPr id="22" name="Text Box 13">
              <a:extLst>
                <a:ext uri="{FF2B5EF4-FFF2-40B4-BE49-F238E27FC236}">
                  <a16:creationId xmlns:a16="http://schemas.microsoft.com/office/drawing/2014/main" id="{E0AFDAE8-2E86-8045-B412-AFA106DE00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131"/>
              <a:ext cx="12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endPara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 Box 14">
              <a:extLst>
                <a:ext uri="{FF2B5EF4-FFF2-40B4-BE49-F238E27FC236}">
                  <a16:creationId xmlns:a16="http://schemas.microsoft.com/office/drawing/2014/main" id="{70E98859-2C47-D64F-B935-F4F3E7BF1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440"/>
              <a:ext cx="158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b)   80,475</a:t>
              </a:r>
            </a:p>
          </p:txBody>
        </p:sp>
        <p:sp>
          <p:nvSpPr>
            <p:cNvPr id="24" name="Line 15">
              <a:extLst>
                <a:ext uri="{FF2B5EF4-FFF2-40B4-BE49-F238E27FC236}">
                  <a16:creationId xmlns:a16="http://schemas.microsoft.com/office/drawing/2014/main" id="{4F0A7B25-4B1E-1A4F-89E8-5047F65816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8" y="2112"/>
              <a:ext cx="10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 Box 16">
              <a:extLst>
                <a:ext uri="{FF2B5EF4-FFF2-40B4-BE49-F238E27FC236}">
                  <a16:creationId xmlns:a16="http://schemas.microsoft.com/office/drawing/2014/main" id="{23F6FB83-A7F4-8C4E-8405-D2A74D0508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1584"/>
              <a:ext cx="34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altLang="en-US" sz="2800" b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6" name="Text Box 17">
              <a:extLst>
                <a:ext uri="{FF2B5EF4-FFF2-40B4-BE49-F238E27FC236}">
                  <a16:creationId xmlns:a16="http://schemas.microsoft.com/office/drawing/2014/main" id="{DDD57F30-8463-E541-8FF4-45BBB6646F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7" y="1728"/>
              <a:ext cx="124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alt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26,827</a:t>
              </a:r>
            </a:p>
          </p:txBody>
        </p:sp>
      </p:grpSp>
      <p:grpSp>
        <p:nvGrpSpPr>
          <p:cNvPr id="27" name="Group 18">
            <a:extLst>
              <a:ext uri="{FF2B5EF4-FFF2-40B4-BE49-F238E27FC236}">
                <a16:creationId xmlns:a16="http://schemas.microsoft.com/office/drawing/2014/main" id="{E9BD6B7D-2318-1747-A147-56B5B1122F3C}"/>
              </a:ext>
            </a:extLst>
          </p:cNvPr>
          <p:cNvGrpSpPr>
            <a:grpSpLocks/>
          </p:cNvGrpSpPr>
          <p:nvPr/>
        </p:nvGrpSpPr>
        <p:grpSpPr bwMode="auto">
          <a:xfrm>
            <a:off x="8603476" y="2301218"/>
            <a:ext cx="3200400" cy="2057400"/>
            <a:chOff x="3902" y="1392"/>
            <a:chExt cx="2016" cy="1296"/>
          </a:xfrm>
        </p:grpSpPr>
        <p:sp>
          <p:nvSpPr>
            <p:cNvPr id="28" name="Text Box 19">
              <a:extLst>
                <a:ext uri="{FF2B5EF4-FFF2-40B4-BE49-F238E27FC236}">
                  <a16:creationId xmlns:a16="http://schemas.microsoft.com/office/drawing/2014/main" id="{7C1D3CCC-069E-7441-88AD-C27B528204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392"/>
              <a:ext cx="14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c)   48,16</a:t>
              </a:r>
            </a:p>
          </p:txBody>
        </p:sp>
        <p:sp>
          <p:nvSpPr>
            <p:cNvPr id="29" name="Line 20">
              <a:extLst>
                <a:ext uri="{FF2B5EF4-FFF2-40B4-BE49-F238E27FC236}">
                  <a16:creationId xmlns:a16="http://schemas.microsoft.com/office/drawing/2014/main" id="{9D29BBE4-6AE5-2B45-B2F3-43A0BE6333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9" y="2064"/>
              <a:ext cx="88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 Box 21">
              <a:extLst>
                <a:ext uri="{FF2B5EF4-FFF2-40B4-BE49-F238E27FC236}">
                  <a16:creationId xmlns:a16="http://schemas.microsoft.com/office/drawing/2014/main" id="{BC340257-55DE-8B4D-B48F-05A26534F9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7" y="1584"/>
              <a:ext cx="29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1" name="Text Box 22">
              <a:extLst>
                <a:ext uri="{FF2B5EF4-FFF2-40B4-BE49-F238E27FC236}">
                  <a16:creationId xmlns:a16="http://schemas.microsoft.com/office/drawing/2014/main" id="{FEA4099C-17BA-194A-B896-47148B9208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2" y="1987"/>
              <a:ext cx="201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4000" b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endParaRPr lang="en-US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Line 23">
              <a:extLst>
                <a:ext uri="{FF2B5EF4-FFF2-40B4-BE49-F238E27FC236}">
                  <a16:creationId xmlns:a16="http://schemas.microsoft.com/office/drawing/2014/main" id="{6CD68886-FE08-8740-A7E2-35B176FF7D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688"/>
              <a:ext cx="11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 Box 24">
              <a:extLst>
                <a:ext uri="{FF2B5EF4-FFF2-40B4-BE49-F238E27FC236}">
                  <a16:creationId xmlns:a16="http://schemas.microsoft.com/office/drawing/2014/main" id="{191CB69A-21F4-7349-8501-2674093E5C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6" y="1699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3,4</a:t>
              </a:r>
            </a:p>
          </p:txBody>
        </p:sp>
      </p:grpSp>
      <p:sp>
        <p:nvSpPr>
          <p:cNvPr id="34" name="Rectangle 25">
            <a:extLst>
              <a:ext uri="{FF2B5EF4-FFF2-40B4-BE49-F238E27FC236}">
                <a16:creationId xmlns:a16="http://schemas.microsoft.com/office/drawing/2014/main" id="{CAF47EE3-61F6-6740-95CC-9A99596BB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7263" y="3558517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404,91</a:t>
            </a:r>
          </a:p>
        </p:txBody>
      </p:sp>
      <p:sp>
        <p:nvSpPr>
          <p:cNvPr id="35" name="Rectangle 26">
            <a:extLst>
              <a:ext uri="{FF2B5EF4-FFF2-40B4-BE49-F238E27FC236}">
                <a16:creationId xmlns:a16="http://schemas.microsoft.com/office/drawing/2014/main" id="{C79BA632-671E-9D48-B2F0-BB7A3B956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498192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53,648</a:t>
            </a:r>
          </a:p>
        </p:txBody>
      </p:sp>
      <p:sp>
        <p:nvSpPr>
          <p:cNvPr id="36" name="Rectangle 27">
            <a:extLst>
              <a:ext uri="{FF2B5EF4-FFF2-40B4-BE49-F238E27FC236}">
                <a16:creationId xmlns:a16="http://schemas.microsoft.com/office/drawing/2014/main" id="{5A4A3DEC-AD4D-DC4D-8CDC-1F339CB37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3076" y="3309281"/>
            <a:ext cx="121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19264</a:t>
            </a:r>
          </a:p>
        </p:txBody>
      </p:sp>
      <p:sp>
        <p:nvSpPr>
          <p:cNvPr id="37" name="Rectangle 28">
            <a:extLst>
              <a:ext uri="{FF2B5EF4-FFF2-40B4-BE49-F238E27FC236}">
                <a16:creationId xmlns:a16="http://schemas.microsoft.com/office/drawing/2014/main" id="{0DC6D09F-2FFF-4242-BE6A-536B437F7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8601" y="3749018"/>
            <a:ext cx="121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14448</a:t>
            </a:r>
          </a:p>
        </p:txBody>
      </p:sp>
      <p:sp>
        <p:nvSpPr>
          <p:cNvPr id="38" name="Rectangle 29">
            <a:extLst>
              <a:ext uri="{FF2B5EF4-FFF2-40B4-BE49-F238E27FC236}">
                <a16:creationId xmlns:a16="http://schemas.microsoft.com/office/drawing/2014/main" id="{D375CA01-8F5C-8C41-9AC5-E532A5A22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9064" y="4358618"/>
            <a:ext cx="15183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163 744</a:t>
            </a:r>
          </a:p>
        </p:txBody>
      </p:sp>
      <p:sp>
        <p:nvSpPr>
          <p:cNvPr id="39" name="Rectangle 30">
            <a:extLst>
              <a:ext uri="{FF2B5EF4-FFF2-40B4-BE49-F238E27FC236}">
                <a16:creationId xmlns:a16="http://schemas.microsoft.com/office/drawing/2014/main" id="{54400178-87DA-AF4E-AC63-F8CCB05E8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7876" y="4337981"/>
            <a:ext cx="2968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23194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0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A_图片 13" descr="图片包含 轮子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79" y="465193"/>
            <a:ext cx="7204193" cy="1757120"/>
          </a:xfrm>
          <a:prstGeom prst="rect">
            <a:avLst/>
          </a:prstGeom>
        </p:spPr>
      </p:pic>
      <p:pic>
        <p:nvPicPr>
          <p:cNvPr id="6" name="PA_图片 5" descr="图片包含 文字&#10;&#10;已生成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743" y="867931"/>
            <a:ext cx="5522875" cy="6442938"/>
          </a:xfrm>
          <a:prstGeom prst="rect">
            <a:avLst/>
          </a:prstGeom>
        </p:spPr>
      </p:pic>
      <p:pic>
        <p:nvPicPr>
          <p:cNvPr id="7" name="PA_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70" y="690109"/>
            <a:ext cx="8410575" cy="5419725"/>
          </a:xfrm>
          <a:prstGeom prst="rect">
            <a:avLst/>
          </a:prstGeom>
        </p:spPr>
      </p:pic>
      <p:pic>
        <p:nvPicPr>
          <p:cNvPr id="15" name="PA_图片 14" descr="图片包含 风筝, 雨伞, 配件, 放飞&#10;&#10;已生成极高可信度的说明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6260" y="3763792"/>
            <a:ext cx="3865071" cy="386507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03652" y="2222313"/>
            <a:ext cx="412304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>
                <a:latin typeface="Bodoni MT Black" panose="02070A03080606020203" pitchFamily="18" charset="0"/>
              </a:rPr>
              <a:t>BÀI 2</a:t>
            </a:r>
          </a:p>
          <a:p>
            <a:r>
              <a:rPr lang="en-US" sz="8800">
                <a:latin typeface="Bodoni MT Black" panose="02070A03080606020203" pitchFamily="18" charset="0"/>
              </a:rPr>
              <a:t>Tính</a:t>
            </a:r>
            <a:endParaRPr lang="en-GB" sz="8800">
              <a:latin typeface="Bodoni MT Black" panose="02070A03080606020203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11 -0.50649 L 0.21928 -0.09051 C 0.26224 0.00324 0.32709 0.05393 0.39506 0.05393 C 0.4724 0.05393 0.53438 0.00324 0.57735 -0.09051 L 0.78477 -0.50649 " pathEditMode="relative" rAng="0" ptsTypes="AAAAA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33" y="28009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A_图片 13" descr="图片包含 轮子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79" y="465193"/>
            <a:ext cx="7204193" cy="1757120"/>
          </a:xfrm>
          <a:prstGeom prst="rect">
            <a:avLst/>
          </a:prstGeom>
        </p:spPr>
      </p:pic>
      <p:pic>
        <p:nvPicPr>
          <p:cNvPr id="6" name="PA_图片 5" descr="图片包含 文字&#10;&#10;已生成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743" y="867931"/>
            <a:ext cx="5522875" cy="6442938"/>
          </a:xfrm>
          <a:prstGeom prst="rect">
            <a:avLst/>
          </a:prstGeom>
        </p:spPr>
      </p:pic>
      <p:pic>
        <p:nvPicPr>
          <p:cNvPr id="7" name="PA_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9014" y="-211756"/>
            <a:ext cx="9272760" cy="7522625"/>
          </a:xfrm>
          <a:prstGeom prst="rect">
            <a:avLst/>
          </a:prstGeom>
        </p:spPr>
      </p:pic>
      <p:pic>
        <p:nvPicPr>
          <p:cNvPr id="15" name="PA_图片 14" descr="图片包含 风筝, 雨伞, 配件, 放飞&#10;&#10;已生成极高可信度的说明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4131" y="465193"/>
            <a:ext cx="3865071" cy="3865071"/>
          </a:xfrm>
          <a:prstGeom prst="rect">
            <a:avLst/>
          </a:prstGeom>
        </p:spPr>
      </p:pic>
      <p:sp>
        <p:nvSpPr>
          <p:cNvPr id="11" name="Text Box 4">
            <a:extLst>
              <a:ext uri="{FF2B5EF4-FFF2-40B4-BE49-F238E27FC236}">
                <a16:creationId xmlns:a16="http://schemas.microsoft.com/office/drawing/2014/main" id="{1215DCB1-A9E2-284D-8C69-5548B1A11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138" y="2682081"/>
            <a:ext cx="1524000" cy="5794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en-US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782,9</a:t>
            </a:r>
            <a:endParaRPr lang="en-US" altLang="en-US" sz="32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34CBEBBA-F13A-6046-ACAA-111E3113E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7538" y="3596481"/>
            <a:ext cx="1524000" cy="5794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7,829</a:t>
            </a:r>
            <a:endParaRPr lang="en-US" altLang="en-US" sz="32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CCD242DB-27ED-DD45-BA8F-07FD4B44B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538" y="2651918"/>
            <a:ext cx="3200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lphaLcParenR"/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78,29 x 10 =</a:t>
            </a:r>
          </a:p>
          <a:p>
            <a:pPr eaLnBrk="1" hangingPunct="1"/>
            <a:endParaRPr lang="en-US" alt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  78,29 x 0,1 =</a:t>
            </a:r>
          </a:p>
        </p:txBody>
      </p:sp>
    </p:spTree>
    <p:extLst>
      <p:ext uri="{BB962C8B-B14F-4D97-AF65-F5344CB8AC3E}">
        <p14:creationId xmlns:p14="http://schemas.microsoft.com/office/powerpoint/2010/main" val="313188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A_图片 13" descr="图片包含 轮子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79" y="465193"/>
            <a:ext cx="7204193" cy="1757120"/>
          </a:xfrm>
          <a:prstGeom prst="rect">
            <a:avLst/>
          </a:prstGeom>
        </p:spPr>
      </p:pic>
      <p:pic>
        <p:nvPicPr>
          <p:cNvPr id="6" name="PA_图片 5" descr="图片包含 文字&#10;&#10;已生成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743" y="867931"/>
            <a:ext cx="5522875" cy="6442938"/>
          </a:xfrm>
          <a:prstGeom prst="rect">
            <a:avLst/>
          </a:prstGeom>
        </p:spPr>
      </p:pic>
      <p:pic>
        <p:nvPicPr>
          <p:cNvPr id="7" name="PA_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9014" y="-211756"/>
            <a:ext cx="9272760" cy="7522625"/>
          </a:xfrm>
          <a:prstGeom prst="rect">
            <a:avLst/>
          </a:prstGeom>
        </p:spPr>
      </p:pic>
      <p:pic>
        <p:nvPicPr>
          <p:cNvPr id="15" name="PA_图片 14" descr="图片包含 风筝, 雨伞, 配件, 放飞&#10;&#10;已生成极高可信度的说明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4131" y="465193"/>
            <a:ext cx="3865071" cy="3865071"/>
          </a:xfrm>
          <a:prstGeom prst="rect">
            <a:avLst/>
          </a:prstGeom>
        </p:spPr>
      </p:pic>
      <p:sp>
        <p:nvSpPr>
          <p:cNvPr id="11" name="Text Box 6">
            <a:extLst>
              <a:ext uri="{FF2B5EF4-FFF2-40B4-BE49-F238E27FC236}">
                <a16:creationId xmlns:a16="http://schemas.microsoft.com/office/drawing/2014/main" id="{F9D0BD05-23C8-9C4D-8AD0-CB063322F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7010" y="2730064"/>
            <a:ext cx="2286000" cy="5794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en-US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26530,7</a:t>
            </a:r>
            <a:endParaRPr lang="en-US" altLang="en-US" sz="32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CD348635-52E6-954E-81C0-E59DF7F32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610" y="3690501"/>
            <a:ext cx="2286000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2,65307</a:t>
            </a:r>
            <a:endParaRPr lang="en-US" altLang="en-US" sz="32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A075A1F1-8740-8848-B845-6D4737674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810" y="2776101"/>
            <a:ext cx="3886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b) 265,307 x 100 =</a:t>
            </a:r>
          </a:p>
          <a:p>
            <a:pPr eaLnBrk="1" hangingPunct="1"/>
            <a:endParaRPr lang="en-US" alt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265,307 x 0,01 =</a:t>
            </a:r>
          </a:p>
        </p:txBody>
      </p:sp>
    </p:spTree>
    <p:extLst>
      <p:ext uri="{BB962C8B-B14F-4D97-AF65-F5344CB8AC3E}">
        <p14:creationId xmlns:p14="http://schemas.microsoft.com/office/powerpoint/2010/main" val="31194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A_图片 13" descr="图片包含 轮子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79" y="465193"/>
            <a:ext cx="7204193" cy="1757120"/>
          </a:xfrm>
          <a:prstGeom prst="rect">
            <a:avLst/>
          </a:prstGeom>
        </p:spPr>
      </p:pic>
      <p:pic>
        <p:nvPicPr>
          <p:cNvPr id="6" name="PA_图片 5" descr="图片包含 文字&#10;&#10;已生成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743" y="867931"/>
            <a:ext cx="5522875" cy="6442938"/>
          </a:xfrm>
          <a:prstGeom prst="rect">
            <a:avLst/>
          </a:prstGeom>
        </p:spPr>
      </p:pic>
      <p:pic>
        <p:nvPicPr>
          <p:cNvPr id="7" name="PA_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9014" y="-211756"/>
            <a:ext cx="9272760" cy="7522625"/>
          </a:xfrm>
          <a:prstGeom prst="rect">
            <a:avLst/>
          </a:prstGeom>
        </p:spPr>
      </p:pic>
      <p:pic>
        <p:nvPicPr>
          <p:cNvPr id="15" name="PA_图片 14" descr="图片包含 风筝, 雨伞, 配件, 放飞&#10;&#10;已生成极高可信度的说明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4131" y="465193"/>
            <a:ext cx="3865071" cy="3865071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FA4DB1C2-42AB-B947-9EBC-88A29BEDE4F3}"/>
              </a:ext>
            </a:extLst>
          </p:cNvPr>
          <p:cNvSpPr txBox="1">
            <a:spLocks noChangeArrowheads="1"/>
          </p:cNvSpPr>
          <p:nvPr/>
        </p:nvSpPr>
        <p:spPr>
          <a:xfrm>
            <a:off x="2100943" y="2899262"/>
            <a:ext cx="3276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c) 0,68 x 10 =</a:t>
            </a:r>
          </a:p>
          <a:p>
            <a:pPr>
              <a:buFontTx/>
              <a:buNone/>
            </a:pP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 0,68 x 0,1 =</a:t>
            </a:r>
          </a:p>
        </p:txBody>
      </p:sp>
      <p:sp>
        <p:nvSpPr>
          <p:cNvPr id="12" name="Text Box 8">
            <a:extLst>
              <a:ext uri="{FF2B5EF4-FFF2-40B4-BE49-F238E27FC236}">
                <a16:creationId xmlns:a16="http://schemas.microsoft.com/office/drawing/2014/main" id="{4213205B-1A78-0B4C-93FC-215A7A656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0343" y="2899262"/>
            <a:ext cx="914400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en-US" alt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6,8</a:t>
            </a:r>
            <a:endParaRPr lang="en-US" altLang="en-US" sz="32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9">
            <a:extLst>
              <a:ext uri="{FF2B5EF4-FFF2-40B4-BE49-F238E27FC236}">
                <a16:creationId xmlns:a16="http://schemas.microsoft.com/office/drawing/2014/main" id="{C8E647B0-57DE-CB42-A8E2-294B37362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2743" y="3889862"/>
            <a:ext cx="2286000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0,068</a:t>
            </a:r>
          </a:p>
        </p:txBody>
      </p:sp>
    </p:spTree>
    <p:extLst>
      <p:ext uri="{BB962C8B-B14F-4D97-AF65-F5344CB8AC3E}">
        <p14:creationId xmlns:p14="http://schemas.microsoft.com/office/powerpoint/2010/main" val="3280023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433917" y="325848"/>
            <a:ext cx="9396076" cy="5656000"/>
          </a:xfrm>
          <a:prstGeom prst="rect">
            <a:avLst/>
          </a:prstGeom>
        </p:spPr>
      </p:pic>
      <p:pic>
        <p:nvPicPr>
          <p:cNvPr id="7" name="PA_图片 6" descr="图片包含 运输, 气球, 航空器&#10;&#10;已生成极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206" y="3752481"/>
            <a:ext cx="3565400" cy="31055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99855" y="3077376"/>
            <a:ext cx="412304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</a:p>
          <a:p>
            <a:endParaRPr lang="en-GB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6" descr="图片包含 运输, 气球, 航空器&#10;&#10;已生成极高可信度的说明">
            <a:extLst>
              <a:ext uri="{FF2B5EF4-FFF2-40B4-BE49-F238E27FC236}">
                <a16:creationId xmlns:a16="http://schemas.microsoft.com/office/drawing/2014/main" id="{BCA8F794-F387-BB41-9341-E3172951AAE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206" y="3752481"/>
            <a:ext cx="3565400" cy="3105519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AC1B3CEE-7570-E441-92EA-165AEAE389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11365584" cy="1219200"/>
          </a:xfrm>
        </p:spPr>
        <p:txBody>
          <a:bodyPr>
            <a:noAutofit/>
          </a:bodyPr>
          <a:lstStyle/>
          <a:p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5kg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38500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3,5kg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42CA7816-BD46-EF4C-9CF9-2C25D1722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066800"/>
            <a:ext cx="335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7C192BEB-A052-304B-856B-15B238979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057400"/>
            <a:ext cx="7315200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47955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5105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62255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19405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65125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410845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6565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02285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32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 kg   : 38500 đồng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3,5 kg: ….đồng?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Mua 3,5 kg &lt; mua 5 kg:…? đồng.</a:t>
            </a:r>
            <a:endParaRPr lang="en-US" altLang="en-US" sz="32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59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50"/>
                            </p:stCondLst>
                            <p:childTnLst>
                              <p:par>
                                <p:cTn id="11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7C250AB0-84DA-4DCA-B832-6862A674A7B9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OUTPUT_FOLDER" val="C:\Users\Administrator\Desktop\212素材包"/>
  <p:tag name="ISPRING_PRESENTATION_TITLE" val="简约卡通可爱风PPT背景模板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p">
      <a:majorFont>
        <a:latin typeface="Arial"/>
        <a:ea typeface=".黑体-韩语"/>
        <a:cs typeface=""/>
      </a:majorFont>
      <a:minorFont>
        <a:latin typeface="Arial"/>
        <a:ea typeface=".黑体-韩语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45</TotalTime>
  <Words>438</Words>
  <Application>Microsoft Macintosh PowerPoint</Application>
  <PresentationFormat>Widescreen</PresentationFormat>
  <Paragraphs>92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等线</vt:lpstr>
      <vt:lpstr>Algerian</vt:lpstr>
      <vt:lpstr>Arial</vt:lpstr>
      <vt:lpstr>Bodoni MT Black</vt:lpstr>
      <vt:lpstr>Times New Roman</vt:lpstr>
      <vt:lpstr>Wingdings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3: Mua 5kg đường phải trả 38500 đồng. Hỏi mua 3,5kg đường cùng loại phải trả ít  hơn bao nhiêu tiền?</vt:lpstr>
      <vt:lpstr>Bài 3: Mua 5kg đường phải trả 38500 đồng. Hỏi mua 3,5kg đường cùng loại phải trả ít  hơn bao nhiêu tiền?</vt:lpstr>
      <vt:lpstr>PowerPoint Presentation</vt:lpstr>
      <vt:lpstr>Bài 4a: Tính rồi so sánh giá trị của    (a + b) x c và a x c + b x c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>9Slide.vn</dc:subject>
  <dc:creator>Thanh Bui</dc:creator>
  <cp:keywords>http:/www.ypppt.com</cp:keywords>
  <dc:description>9Slide.vn</dc:description>
  <cp:lastModifiedBy>Microsoft Office User</cp:lastModifiedBy>
  <cp:revision>286</cp:revision>
  <dcterms:created xsi:type="dcterms:W3CDTF">2017-05-03T13:07:00Z</dcterms:created>
  <dcterms:modified xsi:type="dcterms:W3CDTF">2021-11-28T16:11:18Z</dcterms:modified>
  <cp:category>9Slide.vn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2052-10.1.0.6748</vt:lpwstr>
  </property>
</Properties>
</file>