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87" r:id="rId3"/>
    <p:sldId id="294" r:id="rId4"/>
    <p:sldId id="292" r:id="rId5"/>
    <p:sldId id="293" r:id="rId6"/>
    <p:sldId id="295" r:id="rId7"/>
    <p:sldId id="290" r:id="rId8"/>
    <p:sldId id="284" r:id="rId9"/>
    <p:sldId id="297" r:id="rId10"/>
    <p:sldId id="298" r:id="rId11"/>
    <p:sldId id="299" r:id="rId12"/>
    <p:sldId id="282" r:id="rId13"/>
    <p:sldId id="286" r:id="rId14"/>
    <p:sldId id="301" r:id="rId15"/>
    <p:sldId id="300" r:id="rId16"/>
    <p:sldId id="307" r:id="rId17"/>
    <p:sldId id="302" r:id="rId18"/>
    <p:sldId id="304" r:id="rId19"/>
    <p:sldId id="303" r:id="rId20"/>
    <p:sldId id="306" r:id="rId21"/>
    <p:sldId id="305" r:id="rId22"/>
    <p:sldId id="285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AFF"/>
    <a:srgbClr val="0000FF"/>
    <a:srgbClr val="FFFFFF"/>
    <a:srgbClr val="FFA100"/>
    <a:srgbClr val="E6E300"/>
    <a:srgbClr val="F0587D"/>
    <a:srgbClr val="FF7C61"/>
    <a:srgbClr val="768B00"/>
    <a:srgbClr val="C56D27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1397" autoAdjust="0"/>
    <p:restoredTop sz="81273" autoAdjust="0"/>
  </p:normalViewPr>
  <p:slideViewPr>
    <p:cSldViewPr snapToGrid="0" showGuides="1">
      <p:cViewPr varScale="1">
        <p:scale>
          <a:sx n="68" d="100"/>
          <a:sy n="68" d="100"/>
        </p:scale>
        <p:origin x="48" y="4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2C96-67DE-44C4-B2F0-1C3392657607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6B7E2-0617-4AC1-993F-2E58B2FF1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50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02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842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7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4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447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482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124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49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44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Kích</a:t>
            </a:r>
            <a:r>
              <a:rPr lang="en-US" baseline="0" smtClean="0"/>
              <a:t> vào các loại củ để thu hoạch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944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6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2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44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00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62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8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65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AB38E2-B266-4288-B9DD-4905CFA76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EA4301-5155-4BD4-9AC3-16630C678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BD2CF0-2577-44FE-8453-14E51853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DF4F4-1623-494E-8C60-DE9679D2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C3E3C4-02D6-47B2-A9D8-39890D18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5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D2E717-FB4B-4861-AB72-BA9832A3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8CFE1C9-5671-4111-ABB1-EEA8B9C96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C82FF4-4E9A-4225-B279-B7756F5E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3FEC88-71D9-42C0-B67C-55A1932F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C3C9D3-000B-4F5D-8CF0-AE2F70E4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3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519C0D-4B4F-48D1-A61C-F6551A0B2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A1BB63-D72B-4551-953B-7948F5339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7660F-588B-4B5D-8708-59C70A38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314C08-B660-4833-A0DA-F989673C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2CFE-7AFA-43CC-A7C0-6375D233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7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079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7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33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87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33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97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3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F5065D-BD3F-4146-9A8B-D15F7DEE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B6D5D6-493C-4C9A-AEB5-320ADA8B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76ED60-A066-4816-94A2-A8EC16C9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F647EB-59D1-4148-8C92-CFD09697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2D0B3F-CDA0-462F-89AC-998AB8CE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70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325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4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B2102-F974-4A94-9A55-8ABD0936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143D11-8B76-4D6E-96CB-C160645A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E6694-8C54-4BAD-8F35-4AFF7AFB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80A03-7483-4A39-BC3E-80C6CAE1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0099E9-EBBC-408F-8993-70F6764B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5C56A-26C2-4583-8330-E8C3CDBF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DAE22F-F843-45C9-B3D0-26714E764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5AD5E5-7A37-4E2D-B7BB-6C2D44F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6394B4-6534-4436-B4D1-B76F8BDF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DD735E-B0C4-45E5-B56E-14D9DA41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B5180D-8937-4900-B93D-3BD122AF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8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F0695-9839-4AE9-9B4A-267E17A1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B814F7-E4A1-463E-AA16-C89B2703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F7CBC6-8636-411B-9BD2-812B65F7C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EE4ED6-97D8-43D4-8AE7-0A57E4705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D4B1DA-396B-4230-8248-060DF01DF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0CEE93D-4808-4318-AD79-27AE96E7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97C355-3108-4EED-9646-9B51FDBA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2407B2A-38CF-4CB3-BF07-41BBB268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4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89931-4B0D-4B59-BD28-5D317B91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0F78D-02CB-48A2-9ABF-D4A8C0B2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EC72A4-DCDF-4231-8B86-9F65E54C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2B6373-4E32-4AC4-B9FE-EA4FC2F5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FBA956-C168-4DF7-933B-417AAFD6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44DE79-DBBF-4D4C-A7C7-C6F8BC7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6015BE-8333-43B4-AC5C-B84D8895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1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67821A-C2DC-46C2-9CE9-0730F4E3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AE7242-2459-4876-A384-75E50A56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F114163-E7C2-4013-A4DE-9D4994FE8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471F18-D0D9-4D66-A53D-F002A936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07FC54-63C3-4D8E-BA28-A1520331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BCA69B-49C3-4568-84D5-69E84FAF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1CAF9-7575-4414-A429-B0DC5FBD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F672C3-9C7E-4E9A-9AAB-C1683D52E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345FF-7CB2-45D6-A84B-FBF8FDB46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A6FB90-5D9E-4092-B032-94D99592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39CE49-D093-4F9A-9FE4-DA4B98FA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F4974E-75DA-42C2-9291-4DBD4B65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2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6D737E-DACE-4612-BC41-14530FC9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39477A-3591-4014-ACA3-8A93533C7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628F9-B893-4771-A61E-532040DE0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60BB-F35E-474B-9C9E-0665395C766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840C4-D41C-496A-87A3-21D42B320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472BB9-1F57-41AC-8A00-68C57F3AA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6760A-D0DE-4BF2-98C8-4B1EC02CEA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https://f9.photo.talk.zdn.vn/3184304250822243869/90914fbd1557dd098446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525" y="6176963"/>
            <a:ext cx="1901825" cy="253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 userDrawn="1"/>
        </p:nvSpPr>
        <p:spPr>
          <a:xfrm>
            <a:off x="323850" y="8469313"/>
            <a:ext cx="1181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Vui lòng</a:t>
            </a:r>
            <a:r>
              <a:rPr lang="en-US" baseline="0" smtClean="0"/>
              <a:t> không mua bán, chia sẻ dưới bất kì hình thức nào thầy cô nhé!</a:t>
            </a: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23850" y="6459865"/>
            <a:ext cx="1814439" cy="261610"/>
          </a:xfrm>
          <a:prstGeom prst="rect">
            <a:avLst/>
          </a:prstGeom>
          <a:solidFill>
            <a:srgbClr val="EFFAFF"/>
          </a:solidFill>
        </p:spPr>
        <p:txBody>
          <a:bodyPr wrap="square" rtlCol="0">
            <a:spAutoFit/>
          </a:bodyPr>
          <a:lstStyle/>
          <a:p>
            <a:r>
              <a:rPr lang="en-US" sz="110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GV: Phương</a:t>
            </a:r>
            <a:r>
              <a:rPr lang="en-US" sz="1100" baseline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Anh</a:t>
            </a:r>
            <a:endParaRPr lang="en-US" sz="11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9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A4E5E-1580-4AEA-9D33-160541B88B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1F99-2FDA-4F69-93FA-D5F1F0410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0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5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.jp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0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slide" Target="slide11.xml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hyperlink" Target="http://svcvietnam.com/gallery/files/8/2/Mikhonghoa9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2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9E4E20A-6655-41A4-B69E-29BD66F132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" y="2238425"/>
            <a:ext cx="2561770" cy="3607869"/>
          </a:xfrm>
          <a:prstGeom prst="rect">
            <a:avLst/>
          </a:prstGeom>
        </p:spPr>
      </p:pic>
      <p:sp>
        <p:nvSpPr>
          <p:cNvPr id="27" name="Shape 18">
            <a:extLst>
              <a:ext uri="{FF2B5EF4-FFF2-40B4-BE49-F238E27FC236}">
                <a16:creationId xmlns:a16="http://schemas.microsoft.com/office/drawing/2014/main" id="{A8BB4AEB-2FD5-4691-83F8-8DA3D35B641B}"/>
              </a:ext>
            </a:extLst>
          </p:cNvPr>
          <p:cNvSpPr/>
          <p:nvPr/>
        </p:nvSpPr>
        <p:spPr>
          <a:xfrm>
            <a:off x="3794886" y="1988932"/>
            <a:ext cx="7103953" cy="18634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smtClean="0">
                <a:ln>
                  <a:noFill/>
                </a:ln>
                <a:solidFill>
                  <a:srgbClr val="5DA2B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KHỞI</a:t>
            </a:r>
            <a:r>
              <a:rPr kumimoji="0" lang="en-US" sz="8000" b="0" i="0" u="none" strike="noStrike" kern="0" cap="none" spc="0" normalizeH="0" noProof="0" smtClean="0">
                <a:ln>
                  <a:noFill/>
                </a:ln>
                <a:solidFill>
                  <a:srgbClr val="5DA2B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 ĐỘNG</a:t>
            </a:r>
            <a:endParaRPr kumimoji="0" sz="8000" b="0" i="0" u="none" strike="noStrike" kern="0" cap="none" spc="0" normalizeH="0" baseline="0" noProof="0">
              <a:ln>
                <a:noFill/>
              </a:ln>
              <a:solidFill>
                <a:srgbClr val="5DA2B1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28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91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1002740" y="5131875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63111" y="495580"/>
            <a:ext cx="9583459" cy="13883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7" y="-687855"/>
            <a:ext cx="1243587" cy="23591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46829" y="612795"/>
            <a:ext cx="929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00FF"/>
                </a:solidFill>
              </a:rPr>
              <a:t>1. </a:t>
            </a:r>
            <a:r>
              <a:rPr lang="vi-VN" sz="3600">
                <a:solidFill>
                  <a:srgbClr val="0000FF"/>
                </a:solidFill>
              </a:rPr>
              <a:t>Trong mỗi ví dụ dưới đây, từ in đậm được dùng để làm gì ?</a:t>
            </a:r>
          </a:p>
        </p:txBody>
      </p:sp>
      <p:pic>
        <p:nvPicPr>
          <p:cNvPr id="21" name="Picture 19" descr="mai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" y="2197563"/>
            <a:ext cx="3816177" cy="34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 descr="hoa_anh_da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220" y="2197563"/>
            <a:ext cx="3751334" cy="34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5" descr="32615269IhFwaY_f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202" y="2197563"/>
            <a:ext cx="3792072" cy="340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6"/>
          <p:cNvSpPr>
            <a:spLocks noChangeArrowheads="1"/>
          </p:cNvSpPr>
          <p:nvPr/>
        </p:nvSpPr>
        <p:spPr bwMode="auto">
          <a:xfrm>
            <a:off x="172108" y="5709342"/>
            <a:ext cx="12334524" cy="1579863"/>
          </a:xfrm>
          <a:prstGeom prst="rect">
            <a:avLst/>
          </a:prstGeom>
          <a:noFill/>
          <a:ln>
            <a:noFill/>
          </a:ln>
        </p:spPr>
        <p:txBody>
          <a:bodyPr wrap="square" lIns="101544" tIns="50772" rIns="101544" bIns="50772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461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5C8D1-2573-4F0B-A64E-D154D90B6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30" y="-1741492"/>
            <a:ext cx="2141183" cy="3129992"/>
          </a:xfrm>
          <a:prstGeom prst="rect">
            <a:avLst/>
          </a:prstGeom>
        </p:spPr>
      </p:pic>
      <p:sp>
        <p:nvSpPr>
          <p:cNvPr id="36" name="18">
            <a:extLst>
              <a:ext uri="{FF2B5EF4-FFF2-40B4-BE49-F238E27FC236}">
                <a16:creationId xmlns:a16="http://schemas.microsoft.com/office/drawing/2014/main" id="{BD3ACADF-4097-4FCE-86D9-6B8D8E6F16E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H="1">
            <a:off x="324465" y="2852852"/>
            <a:ext cx="9307805" cy="3077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Times New Roman" pitchFamily="18" charset="0"/>
              </a:rPr>
              <a:t>Quan hệ từ </a:t>
            </a:r>
            <a:r>
              <a:rPr lang="en-US" sz="4000">
                <a:latin typeface="Times New Roman" pitchFamily="18" charset="0"/>
              </a:rPr>
              <a:t>là từ nối các từ ngữ hoặc các câu nhằm thể hiện mối quan hệ giữa những từ ngữ hoặc những câu ấy với nhau: 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</a:rPr>
              <a:t>và, với, hay, hoặc, nhưng, mà, thì, của, ở, tại bằng, như, để, về…</a:t>
            </a:r>
            <a:endParaRPr lang="en-US" sz="4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B7F08B2-AC2B-42CE-9D30-2ECDBFDEB588}"/>
              </a:ext>
            </a:extLst>
          </p:cNvPr>
          <p:cNvSpPr txBox="1"/>
          <p:nvPr/>
        </p:nvSpPr>
        <p:spPr>
          <a:xfrm>
            <a:off x="2539083" y="1950418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rPr>
              <a:t>NHẬN</a:t>
            </a:r>
            <a:r>
              <a:rPr kumimoji="0" lang="en-US" altLang="zh-CN" sz="72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rPr>
              <a:t> XÉT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grpSp>
        <p:nvGrpSpPr>
          <p:cNvPr id="48" name="组合 29"/>
          <p:cNvGrpSpPr/>
          <p:nvPr/>
        </p:nvGrpSpPr>
        <p:grpSpPr>
          <a:xfrm>
            <a:off x="1335292" y="4897115"/>
            <a:ext cx="858837" cy="762000"/>
            <a:chOff x="4084638" y="1568450"/>
            <a:chExt cx="858837" cy="762000"/>
          </a:xfrm>
        </p:grpSpPr>
        <p:sp>
          <p:nvSpPr>
            <p:cNvPr id="49" name="Freeform 17"/>
            <p:cNvSpPr>
              <a:spLocks/>
            </p:cNvSpPr>
            <p:nvPr/>
          </p:nvSpPr>
          <p:spPr bwMode="auto">
            <a:xfrm>
              <a:off x="4714875" y="1778000"/>
              <a:ext cx="111125" cy="4921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8"/>
            <p:cNvSpPr>
              <a:spLocks/>
            </p:cNvSpPr>
            <p:nvPr/>
          </p:nvSpPr>
          <p:spPr bwMode="auto">
            <a:xfrm>
              <a:off x="4525963" y="1568450"/>
              <a:ext cx="376238" cy="3968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19"/>
            <p:cNvSpPr>
              <a:spLocks/>
            </p:cNvSpPr>
            <p:nvPr/>
          </p:nvSpPr>
          <p:spPr bwMode="auto">
            <a:xfrm>
              <a:off x="4589463" y="1668463"/>
              <a:ext cx="227013" cy="207963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0"/>
            <p:cNvSpPr>
              <a:spLocks/>
            </p:cNvSpPr>
            <p:nvPr/>
          </p:nvSpPr>
          <p:spPr bwMode="auto">
            <a:xfrm>
              <a:off x="4778375" y="1928813"/>
              <a:ext cx="165100" cy="13176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1"/>
            <p:cNvSpPr>
              <a:spLocks/>
            </p:cNvSpPr>
            <p:nvPr/>
          </p:nvSpPr>
          <p:spPr bwMode="auto">
            <a:xfrm>
              <a:off x="4202113" y="1838325"/>
              <a:ext cx="112713" cy="492125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2"/>
            <p:cNvSpPr>
              <a:spLocks/>
            </p:cNvSpPr>
            <p:nvPr/>
          </p:nvSpPr>
          <p:spPr bwMode="auto">
            <a:xfrm>
              <a:off x="4127500" y="1628775"/>
              <a:ext cx="374650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3"/>
            <p:cNvSpPr>
              <a:spLocks/>
            </p:cNvSpPr>
            <p:nvPr/>
          </p:nvSpPr>
          <p:spPr bwMode="auto">
            <a:xfrm>
              <a:off x="4211638" y="1728788"/>
              <a:ext cx="227013" cy="207963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"/>
            <p:cNvSpPr>
              <a:spLocks/>
            </p:cNvSpPr>
            <p:nvPr/>
          </p:nvSpPr>
          <p:spPr bwMode="auto">
            <a:xfrm>
              <a:off x="4084638" y="1989138"/>
              <a:ext cx="166688" cy="13176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7612728" y="1256038"/>
            <a:ext cx="3867861" cy="97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13157" tIns="56579" rIns="113157" bIns="56579">
            <a:spAutoFit/>
          </a:bodyPr>
          <a:lstStyle/>
          <a:p>
            <a:pPr algn="ctr"/>
            <a:r>
              <a:rPr lang="en-US" sz="2800" u="sng" dirty="0" err="1">
                <a:latin typeface="Times New Roman" pitchFamily="18" charset="0"/>
              </a:rPr>
              <a:t>biểu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thị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quan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hệ</a:t>
            </a:r>
            <a:r>
              <a:rPr lang="en-US" sz="2800" u="sng" dirty="0"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song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song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6590486" y="3906334"/>
            <a:ext cx="1220778" cy="5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3157" tIns="56579" rIns="113157" bIns="56579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6413405" y="4818642"/>
            <a:ext cx="1283300" cy="5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3157" tIns="56579" rIns="113157" bIns="56579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Nhưng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" name="Rectangle 13"/>
          <p:cNvSpPr>
            <a:spLocks noChangeArrowheads="1"/>
          </p:cNvSpPr>
          <p:nvPr/>
        </p:nvSpPr>
        <p:spPr bwMode="auto">
          <a:xfrm>
            <a:off x="7696705" y="2265312"/>
            <a:ext cx="3885486" cy="97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3157" tIns="56579" rIns="113157" bIns="56579">
            <a:spAutoFit/>
          </a:bodyPr>
          <a:lstStyle/>
          <a:p>
            <a:pPr algn="ctr"/>
            <a:r>
              <a:rPr lang="en-US" sz="2800" u="sng" dirty="0" err="1">
                <a:latin typeface="Times New Roman" pitchFamily="18" charset="0"/>
              </a:rPr>
              <a:t>biểu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thị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quan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hệ</a:t>
            </a:r>
            <a:r>
              <a:rPr lang="en-US" sz="2800" u="sng" dirty="0"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hữu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2" name="Rectangle 19"/>
          <p:cNvSpPr>
            <a:spLocks noChangeArrowheads="1"/>
          </p:cNvSpPr>
          <p:nvPr/>
        </p:nvSpPr>
        <p:spPr bwMode="auto">
          <a:xfrm>
            <a:off x="7709453" y="3807326"/>
            <a:ext cx="3885486" cy="97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3157" tIns="56579" rIns="113157" bIns="56579">
            <a:spAutoFit/>
          </a:bodyPr>
          <a:lstStyle/>
          <a:p>
            <a:pPr algn="ctr"/>
            <a:r>
              <a:rPr lang="en-US" sz="2800" u="sng" dirty="0" err="1">
                <a:latin typeface="Times New Roman" pitchFamily="18" charset="0"/>
              </a:rPr>
              <a:t>biểu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thị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quan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hệ</a:t>
            </a:r>
            <a:r>
              <a:rPr lang="en-US" sz="2800" u="sng" dirty="0"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sánh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7811264" y="4829051"/>
            <a:ext cx="3885485" cy="97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3157" tIns="56579" rIns="113157" bIns="5657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u="sng" dirty="0" err="1">
                <a:latin typeface="Times New Roman" pitchFamily="18" charset="0"/>
              </a:rPr>
              <a:t>biểu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thị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quan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>
            <a:off x="6680255" y="1446646"/>
            <a:ext cx="587597" cy="5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3157" tIns="56579" rIns="113157" bIns="56579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5" name="Rectangle 10"/>
          <p:cNvSpPr>
            <a:spLocks noChangeArrowheads="1"/>
          </p:cNvSpPr>
          <p:nvPr/>
        </p:nvSpPr>
        <p:spPr bwMode="auto">
          <a:xfrm>
            <a:off x="6590486" y="2293495"/>
            <a:ext cx="767133" cy="5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3157" tIns="56579" rIns="113157" bIns="56579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>
          <a:xfrm>
            <a:off x="256822" y="1426078"/>
            <a:ext cx="5811707" cy="4412553"/>
          </a:xfrm>
          <a:prstGeom prst="rect">
            <a:avLst/>
          </a:prstGeom>
          <a:ln>
            <a:noFill/>
          </a:ln>
        </p:spPr>
        <p:txBody>
          <a:bodyPr vert="horz" lIns="109027" tIns="54514" rIns="109027" bIns="54514" rtlCol="0">
            <a:normAutofit/>
          </a:bodyPr>
          <a:lstStyle>
            <a:lvl1pPr marL="408852" indent="-408852" algn="l" defTabSz="10902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5847" indent="-340710" algn="l" defTabSz="109027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2840" indent="-272568" algn="l" defTabSz="10902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7976" indent="-272568" algn="l" defTabSz="109027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3113" indent="-272568" algn="l" defTabSz="109027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8249" indent="-272568" algn="l" defTabSz="10902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3385" indent="-272568" algn="l" defTabSz="10902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8521" indent="-272568" algn="l" defTabSz="10902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3658" indent="-272568" algn="l" defTabSz="10902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</a:rPr>
              <a:t>a. </a:t>
            </a:r>
            <a:r>
              <a:rPr lang="en-US" sz="2800" dirty="0" err="1" smtClean="0">
                <a:latin typeface="Times New Roman" pitchFamily="18" charset="0"/>
              </a:rPr>
              <a:t>Rừng</a:t>
            </a:r>
            <a:r>
              <a:rPr lang="en-US" sz="2800" dirty="0" smtClean="0">
                <a:latin typeface="Times New Roman" pitchFamily="18" charset="0"/>
              </a:rPr>
              <a:t> say </a:t>
            </a:r>
            <a:r>
              <a:rPr lang="en-US" sz="2800" dirty="0" err="1" smtClean="0">
                <a:latin typeface="Times New Roman" pitchFamily="18" charset="0"/>
              </a:rPr>
              <a:t>ngây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ấm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nóng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 marL="0" indent="0" algn="just">
              <a:lnSpc>
                <a:spcPct val="90000"/>
              </a:lnSpc>
              <a:buFont typeface="Arial" pitchFamily="34" charset="0"/>
              <a:buNone/>
            </a:pPr>
            <a:endParaRPr lang="en-US" sz="2800" dirty="0" smtClean="0">
              <a:latin typeface="Times New Roman" pitchFamily="18" charset="0"/>
            </a:endParaRPr>
          </a:p>
          <a:p>
            <a:pPr marL="0" indent="0" algn="just">
              <a:lnSpc>
                <a:spcPct val="90000"/>
              </a:lnSpc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</a:rPr>
              <a:t>b. </a:t>
            </a:r>
            <a:r>
              <a:rPr lang="en-US" sz="2800" dirty="0" err="1" smtClean="0">
                <a:latin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hót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dìu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dặt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Hoạ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giục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dạo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khúc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tưng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bừng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 marL="0" indent="0" algn="just">
              <a:lnSpc>
                <a:spcPct val="90000"/>
              </a:lnSpc>
              <a:buFont typeface="Arial" pitchFamily="34" charset="0"/>
              <a:buNone/>
            </a:pPr>
            <a:endParaRPr lang="en-US" sz="2800" dirty="0" smtClean="0">
              <a:latin typeface="Times New Roman" pitchFamily="18" charset="0"/>
            </a:endParaRPr>
          </a:p>
          <a:p>
            <a:pPr marL="0" indent="0" algn="just">
              <a:lnSpc>
                <a:spcPct val="90000"/>
              </a:lnSpc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</a:rPr>
              <a:t>c. </a:t>
            </a:r>
            <a:r>
              <a:rPr lang="en-US" sz="2800" dirty="0" err="1" smtClean="0">
                <a:latin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mai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trổ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chùm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thưa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thớt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đặc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đào</a:t>
            </a:r>
            <a:r>
              <a:rPr lang="en-US" sz="2800" dirty="0" smtClean="0">
                <a:latin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cành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mai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uyển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chuyển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hơn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cành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đào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90511" y="494922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10"/>
          <a:stretch/>
        </p:blipFill>
        <p:spPr>
          <a:xfrm>
            <a:off x="3336303" y="971495"/>
            <a:ext cx="9738394" cy="5244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7926" y="2470920"/>
            <a:ext cx="735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rgbClr val="0000FF"/>
                </a:solidFill>
                <a:latin typeface="UTM Kabel KT" panose="02040603050506020204" pitchFamily="18" charset="0"/>
              </a:rPr>
              <a:t>II. GHI NHỚ</a:t>
            </a:r>
            <a:endParaRPr lang="en-US" sz="8800">
              <a:solidFill>
                <a:srgbClr val="0000FF"/>
              </a:solidFill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0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652EA38B-376B-4BCC-9730-D85408686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5" y="3344371"/>
            <a:ext cx="2294250" cy="3889876"/>
          </a:xfrm>
          <a:prstGeom prst="rect">
            <a:avLst/>
          </a:prstGeom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33907" y="805645"/>
            <a:ext cx="11344913" cy="232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9033" tIns="54517" rIns="109033" bIns="54517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173038" algn="just" eaLnBrk="1" hangingPunct="1"/>
            <a:r>
              <a:rPr lang="en-US" dirty="0" smtClean="0">
                <a:solidFill>
                  <a:srgbClr val="0000FF"/>
                </a:solidFill>
              </a:rPr>
              <a:t>1. </a:t>
            </a:r>
            <a:r>
              <a:rPr lang="en-US" dirty="0" err="1">
                <a:solidFill>
                  <a:srgbClr val="0000FF"/>
                </a:solidFill>
              </a:rPr>
              <a:t>Quan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hệ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nối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các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ngữ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hoặc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các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câu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nhằm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thể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hiện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mối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quan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hệ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giữa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những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ngữ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hoặc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những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câu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ấy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với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nhau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i="1" dirty="0" err="1">
                <a:solidFill>
                  <a:srgbClr val="0000FF"/>
                </a:solidFill>
              </a:rPr>
              <a:t>và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với</a:t>
            </a:r>
            <a:r>
              <a:rPr lang="en-US" i="1" dirty="0">
                <a:solidFill>
                  <a:srgbClr val="0000FF"/>
                </a:solidFill>
              </a:rPr>
              <a:t>, hay, </a:t>
            </a:r>
            <a:r>
              <a:rPr lang="en-US" i="1" dirty="0" err="1">
                <a:solidFill>
                  <a:srgbClr val="0000FF"/>
                </a:solidFill>
              </a:rPr>
              <a:t>hoặc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nhưng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mà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thì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của</a:t>
            </a:r>
            <a:r>
              <a:rPr lang="en-US" i="1" dirty="0">
                <a:solidFill>
                  <a:srgbClr val="0000FF"/>
                </a:solidFill>
              </a:rPr>
              <a:t>, ở, </a:t>
            </a:r>
            <a:r>
              <a:rPr lang="en-US" i="1" dirty="0" err="1">
                <a:solidFill>
                  <a:srgbClr val="0000FF"/>
                </a:solidFill>
              </a:rPr>
              <a:t>tại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bằng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như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để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về</a:t>
            </a:r>
            <a:r>
              <a:rPr lang="en-US" i="1" dirty="0" smtClean="0">
                <a:solidFill>
                  <a:srgbClr val="0000FF"/>
                </a:solidFill>
              </a:rPr>
              <a:t>…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2510685" y="3058040"/>
            <a:ext cx="9704149" cy="454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9033" tIns="54517" rIns="109033" bIns="54517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smtClean="0"/>
              <a:t> 2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cặp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 smtClean="0"/>
              <a:t>gặp</a:t>
            </a:r>
            <a:r>
              <a:rPr lang="en-US" sz="3200" dirty="0" smtClean="0"/>
              <a:t>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Biểu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thị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hệ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kết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3200" i="1" dirty="0" err="1" smtClean="0">
                <a:solidFill>
                  <a:srgbClr val="FF0000"/>
                </a:solidFill>
              </a:rPr>
              <a:t>Vì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rgbClr val="FF0000"/>
                </a:solidFill>
              </a:rPr>
              <a:t>…</a:t>
            </a:r>
            <a:r>
              <a:rPr lang="en-US" sz="3200" i="1" dirty="0" err="1">
                <a:solidFill>
                  <a:srgbClr val="FF0000"/>
                </a:solidFill>
              </a:rPr>
              <a:t>nên</a:t>
            </a:r>
            <a:r>
              <a:rPr lang="en-US" sz="3200" i="1" dirty="0">
                <a:solidFill>
                  <a:srgbClr val="FF0000"/>
                </a:solidFill>
              </a:rPr>
              <a:t>..;  do…</a:t>
            </a:r>
            <a:r>
              <a:rPr lang="en-US" sz="3200" i="1" dirty="0" err="1">
                <a:solidFill>
                  <a:srgbClr val="FF0000"/>
                </a:solidFill>
              </a:rPr>
              <a:t>nên</a:t>
            </a:r>
            <a:r>
              <a:rPr lang="en-US" sz="3200" i="1" dirty="0">
                <a:solidFill>
                  <a:srgbClr val="FF0000"/>
                </a:solidFill>
              </a:rPr>
              <a:t>…; </a:t>
            </a:r>
            <a:r>
              <a:rPr lang="en-US" sz="3200" i="1" dirty="0" err="1">
                <a:solidFill>
                  <a:srgbClr val="FF0000"/>
                </a:solidFill>
              </a:rPr>
              <a:t>nhờ</a:t>
            </a:r>
            <a:r>
              <a:rPr lang="en-US" sz="3200" i="1" dirty="0">
                <a:solidFill>
                  <a:srgbClr val="FF0000"/>
                </a:solidFill>
              </a:rPr>
              <a:t>…</a:t>
            </a:r>
            <a:r>
              <a:rPr lang="en-US" sz="3200" i="1" dirty="0" err="1">
                <a:solidFill>
                  <a:srgbClr val="FF0000"/>
                </a:solidFill>
              </a:rPr>
              <a:t>mà</a:t>
            </a:r>
            <a:r>
              <a:rPr lang="en-US" sz="3200" i="1" dirty="0">
                <a:solidFill>
                  <a:srgbClr val="FF0000"/>
                </a:solidFill>
              </a:rPr>
              <a:t>… </a:t>
            </a:r>
            <a:endParaRPr lang="en-US" sz="3200" i="1" dirty="0" smtClean="0">
              <a:solidFill>
                <a:srgbClr val="FF0000"/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200" dirty="0" err="1" smtClean="0"/>
              <a:t>Biểu</a:t>
            </a:r>
            <a:r>
              <a:rPr lang="en-US" sz="3200" dirty="0" smtClean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-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;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kiện</a:t>
            </a:r>
            <a:r>
              <a:rPr lang="en-US" sz="3200" dirty="0"/>
              <a:t> -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: </a:t>
            </a:r>
            <a:r>
              <a:rPr lang="en-US" sz="3200" i="1" dirty="0" err="1" smtClean="0">
                <a:solidFill>
                  <a:srgbClr val="FF0000"/>
                </a:solidFill>
              </a:rPr>
              <a:t>Nếu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rgbClr val="FF0000"/>
                </a:solidFill>
              </a:rPr>
              <a:t>…</a:t>
            </a:r>
            <a:r>
              <a:rPr lang="en-US" sz="3200" i="1" dirty="0" err="1">
                <a:solidFill>
                  <a:srgbClr val="FF0000"/>
                </a:solidFill>
              </a:rPr>
              <a:t>thì</a:t>
            </a:r>
            <a:r>
              <a:rPr lang="en-US" sz="3200" i="1" dirty="0">
                <a:solidFill>
                  <a:srgbClr val="FF0000"/>
                </a:solidFill>
              </a:rPr>
              <a:t>…; </a:t>
            </a:r>
            <a:r>
              <a:rPr lang="en-US" sz="3200" i="1" dirty="0" err="1">
                <a:solidFill>
                  <a:srgbClr val="FF0000"/>
                </a:solidFill>
              </a:rPr>
              <a:t>hễ</a:t>
            </a:r>
            <a:r>
              <a:rPr lang="en-US" sz="3200" i="1" dirty="0">
                <a:solidFill>
                  <a:srgbClr val="FF0000"/>
                </a:solidFill>
              </a:rPr>
              <a:t> …</a:t>
            </a:r>
            <a:r>
              <a:rPr lang="en-US" sz="3200" i="1" dirty="0" err="1">
                <a:solidFill>
                  <a:srgbClr val="FF0000"/>
                </a:solidFill>
              </a:rPr>
              <a:t>thì</a:t>
            </a:r>
            <a:r>
              <a:rPr lang="en-US" sz="3200" i="1" dirty="0">
                <a:solidFill>
                  <a:srgbClr val="FF0000"/>
                </a:solidFill>
              </a:rPr>
              <a:t>…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200" dirty="0" err="1" smtClean="0"/>
              <a:t>Biểu</a:t>
            </a:r>
            <a:r>
              <a:rPr lang="en-US" sz="3200" dirty="0" smtClean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tương</a:t>
            </a:r>
            <a:r>
              <a:rPr lang="en-US" sz="3200" dirty="0"/>
              <a:t> </a:t>
            </a:r>
            <a:r>
              <a:rPr lang="en-US" sz="3200" dirty="0" err="1" smtClean="0"/>
              <a:t>phản</a:t>
            </a:r>
            <a:r>
              <a:rPr lang="en-US" sz="3200" dirty="0" smtClean="0"/>
              <a:t>: </a:t>
            </a:r>
            <a:r>
              <a:rPr lang="en-US" sz="3200" i="1" dirty="0" err="1" smtClean="0">
                <a:solidFill>
                  <a:srgbClr val="FF0000"/>
                </a:solidFill>
              </a:rPr>
              <a:t>Tuy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rgbClr val="FF0000"/>
                </a:solidFill>
              </a:rPr>
              <a:t>…</a:t>
            </a:r>
            <a:r>
              <a:rPr lang="en-US" sz="3200" i="1" dirty="0" err="1">
                <a:solidFill>
                  <a:srgbClr val="FF0000"/>
                </a:solidFill>
              </a:rPr>
              <a:t>nhưng</a:t>
            </a:r>
            <a:r>
              <a:rPr lang="en-US" sz="3200" i="1" dirty="0">
                <a:solidFill>
                  <a:srgbClr val="FF0000"/>
                </a:solidFill>
              </a:rPr>
              <a:t>…; </a:t>
            </a:r>
            <a:r>
              <a:rPr lang="en-US" sz="3200" i="1" dirty="0" err="1">
                <a:solidFill>
                  <a:srgbClr val="FF0000"/>
                </a:solidFill>
              </a:rPr>
              <a:t>mặc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dù</a:t>
            </a:r>
            <a:r>
              <a:rPr lang="en-US" sz="3200" i="1" dirty="0">
                <a:solidFill>
                  <a:srgbClr val="FF0000"/>
                </a:solidFill>
              </a:rPr>
              <a:t> …</a:t>
            </a:r>
            <a:r>
              <a:rPr lang="en-US" sz="3200" i="1" dirty="0" err="1">
                <a:solidFill>
                  <a:srgbClr val="FF0000"/>
                </a:solidFill>
              </a:rPr>
              <a:t>nhưng</a:t>
            </a:r>
            <a:r>
              <a:rPr lang="en-US" sz="3200" i="1" dirty="0">
                <a:solidFill>
                  <a:srgbClr val="FF0000"/>
                </a:solidFill>
              </a:rPr>
              <a:t>…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200" dirty="0" err="1" smtClean="0"/>
              <a:t>Biểu</a:t>
            </a:r>
            <a:r>
              <a:rPr lang="en-US" sz="3200" dirty="0" smtClean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tăng</a:t>
            </a:r>
            <a:r>
              <a:rPr lang="en-US" sz="3200" dirty="0"/>
              <a:t> </a:t>
            </a:r>
            <a:r>
              <a:rPr lang="en-US" sz="3200" dirty="0" err="1" smtClean="0"/>
              <a:t>tiến</a:t>
            </a:r>
            <a:r>
              <a:rPr lang="en-US" sz="3200" dirty="0" smtClean="0"/>
              <a:t>: </a:t>
            </a:r>
            <a:r>
              <a:rPr lang="en-US" sz="3200" i="1" dirty="0" err="1" smtClean="0">
                <a:solidFill>
                  <a:srgbClr val="FF0000"/>
                </a:solidFill>
              </a:rPr>
              <a:t>Không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những</a:t>
            </a:r>
            <a:r>
              <a:rPr lang="en-US" sz="3200" i="1" dirty="0">
                <a:solidFill>
                  <a:srgbClr val="FF0000"/>
                </a:solidFill>
              </a:rPr>
              <a:t> …</a:t>
            </a:r>
            <a:r>
              <a:rPr lang="en-US" sz="3200" i="1" dirty="0" err="1">
                <a:solidFill>
                  <a:srgbClr val="FF0000"/>
                </a:solidFill>
              </a:rPr>
              <a:t>mà</a:t>
            </a:r>
            <a:r>
              <a:rPr lang="en-US" sz="3200" i="1" dirty="0">
                <a:solidFill>
                  <a:srgbClr val="FF0000"/>
                </a:solidFill>
              </a:rPr>
              <a:t>…; </a:t>
            </a:r>
            <a:r>
              <a:rPr lang="en-US" sz="3200" i="1" dirty="0" err="1">
                <a:solidFill>
                  <a:srgbClr val="FF0000"/>
                </a:solidFill>
              </a:rPr>
              <a:t>không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chỉ</a:t>
            </a:r>
            <a:r>
              <a:rPr lang="en-US" sz="3200" i="1" dirty="0">
                <a:solidFill>
                  <a:srgbClr val="FF0000"/>
                </a:solidFill>
              </a:rPr>
              <a:t>…</a:t>
            </a:r>
            <a:r>
              <a:rPr lang="en-US" sz="3200" i="1" dirty="0" err="1">
                <a:solidFill>
                  <a:srgbClr val="FF0000"/>
                </a:solidFill>
              </a:rPr>
              <a:t>mà</a:t>
            </a:r>
            <a:r>
              <a:rPr lang="en-US" sz="3200" i="1" dirty="0" smtClean="0">
                <a:solidFill>
                  <a:srgbClr val="FF0000"/>
                </a:solidFill>
              </a:rPr>
              <a:t>…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10"/>
          <a:stretch/>
        </p:blipFill>
        <p:spPr>
          <a:xfrm>
            <a:off x="3336303" y="971495"/>
            <a:ext cx="9738394" cy="5244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7926" y="2470920"/>
            <a:ext cx="735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rgbClr val="0000FF"/>
                </a:solidFill>
                <a:latin typeface="UTM Kabel KT" panose="02040603050506020204" pitchFamily="18" charset="0"/>
              </a:rPr>
              <a:t>III. LUYỆN TẬP</a:t>
            </a:r>
            <a:endParaRPr lang="en-US" sz="8800">
              <a:solidFill>
                <a:srgbClr val="0000FF"/>
              </a:solidFill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4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9E4E20A-6655-41A4-B69E-29BD66F132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" y="2238425"/>
            <a:ext cx="2561770" cy="3607869"/>
          </a:xfrm>
          <a:prstGeom prst="rect">
            <a:avLst/>
          </a:prstGeom>
        </p:spPr>
      </p:pic>
      <p:sp>
        <p:nvSpPr>
          <p:cNvPr id="27" name="Shape 18">
            <a:extLst>
              <a:ext uri="{FF2B5EF4-FFF2-40B4-BE49-F238E27FC236}">
                <a16:creationId xmlns:a16="http://schemas.microsoft.com/office/drawing/2014/main" id="{A8BB4AEB-2FD5-4691-83F8-8DA3D35B641B}"/>
              </a:ext>
            </a:extLst>
          </p:cNvPr>
          <p:cNvSpPr/>
          <p:nvPr/>
        </p:nvSpPr>
        <p:spPr>
          <a:xfrm>
            <a:off x="1203953" y="131314"/>
            <a:ext cx="9547880" cy="14792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lvl="0" algn="ctr">
              <a:defRPr/>
            </a:pPr>
            <a:r>
              <a:rPr lang="en-US" sz="4000" b="1" kern="0">
                <a:solidFill>
                  <a:srgbClr val="0000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1.Tìm quan hệ từ trong mỗi câu sau và nêu rõ tác dụng của chúng:</a:t>
            </a:r>
          </a:p>
        </p:txBody>
      </p:sp>
      <p:pic>
        <p:nvPicPr>
          <p:cNvPr id="28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57277" y="1914264"/>
            <a:ext cx="8862118" cy="398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7996" tIns="53999" rIns="107996" bIns="53999">
            <a:spAutoFit/>
          </a:bodyPr>
          <a:lstStyle>
            <a:lvl1pPr indent="3444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>
              <a:buFont typeface="+mj-lt"/>
              <a:buAutoNum type="alphaLcParenR"/>
            </a:pPr>
            <a:r>
              <a:rPr lang="en-US" sz="3600" dirty="0" err="1" smtClean="0">
                <a:latin typeface="Times New Roman" pitchFamily="18" charset="0"/>
              </a:rPr>
              <a:t>Chim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Mây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rằng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hót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kì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diệu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Hoạ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tất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cả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bừng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tỉnh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giấc</a:t>
            </a:r>
            <a:r>
              <a:rPr lang="en-US" sz="3600" dirty="0" smtClean="0">
                <a:latin typeface="Times New Roman" pitchFamily="18" charset="0"/>
              </a:rPr>
              <a:t>.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n-US" sz="3600" smtClean="0">
                <a:latin typeface="Times New Roman" pitchFamily="18" charset="0"/>
              </a:rPr>
              <a:t>Những </a:t>
            </a:r>
            <a:r>
              <a:rPr lang="en-US" sz="3600" dirty="0" err="1">
                <a:latin typeface="Times New Roman" pitchFamily="18" charset="0"/>
              </a:rPr>
              <a:t>hạt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mưa</a:t>
            </a:r>
            <a:r>
              <a:rPr lang="en-US" sz="3600" dirty="0">
                <a:latin typeface="Times New Roman" pitchFamily="18" charset="0"/>
              </a:rPr>
              <a:t> to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nặng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bắt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rơi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xuống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ai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ném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đá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rào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rào</a:t>
            </a:r>
            <a:r>
              <a:rPr lang="en-US" sz="3600" dirty="0">
                <a:latin typeface="Times New Roman" pitchFamily="18" charset="0"/>
              </a:rPr>
              <a:t>. 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n-US" sz="3600" smtClean="0">
                <a:latin typeface="Times New Roman" pitchFamily="18" charset="0"/>
              </a:rPr>
              <a:t>Bé </a:t>
            </a:r>
            <a:r>
              <a:rPr lang="en-US" sz="3600" dirty="0">
                <a:latin typeface="Times New Roman" pitchFamily="18" charset="0"/>
              </a:rPr>
              <a:t>Thu </a:t>
            </a:r>
            <a:r>
              <a:rPr lang="en-US" sz="3600" dirty="0" err="1">
                <a:latin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khoái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</a:rPr>
              <a:t> ban </a:t>
            </a:r>
            <a:r>
              <a:rPr lang="en-US" sz="3600" dirty="0" err="1">
                <a:latin typeface="Times New Roman" pitchFamily="18" charset="0"/>
              </a:rPr>
              <a:t>công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ngồi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ông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rủ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rỉ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giảng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từng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cây</a:t>
            </a:r>
            <a:r>
              <a:rPr lang="en-US" sz="3600" dirty="0" smtClean="0">
                <a:latin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91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9E4E20A-6655-41A4-B69E-29BD66F132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" y="5109400"/>
            <a:ext cx="1191369" cy="1677865"/>
          </a:xfrm>
          <a:prstGeom prst="rect">
            <a:avLst/>
          </a:prstGeom>
        </p:spPr>
      </p:pic>
      <p:sp>
        <p:nvSpPr>
          <p:cNvPr id="27" name="Shape 18">
            <a:extLst>
              <a:ext uri="{FF2B5EF4-FFF2-40B4-BE49-F238E27FC236}">
                <a16:creationId xmlns:a16="http://schemas.microsoft.com/office/drawing/2014/main" id="{A8BB4AEB-2FD5-4691-83F8-8DA3D35B641B}"/>
              </a:ext>
            </a:extLst>
          </p:cNvPr>
          <p:cNvSpPr/>
          <p:nvPr/>
        </p:nvSpPr>
        <p:spPr>
          <a:xfrm>
            <a:off x="1203953" y="131314"/>
            <a:ext cx="9547880" cy="14792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lvl="0" algn="ctr">
              <a:defRPr/>
            </a:pPr>
            <a:r>
              <a:rPr lang="en-US" sz="4000" b="1" kern="0">
                <a:solidFill>
                  <a:srgbClr val="0000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1.Tìm quan hệ từ trong mỗi câu sau và nêu rõ tác dụng của chúng:</a:t>
            </a:r>
          </a:p>
        </p:txBody>
      </p:sp>
      <p:pic>
        <p:nvPicPr>
          <p:cNvPr id="28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8413" y="1914264"/>
            <a:ext cx="11350982" cy="343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7996" tIns="53999" rIns="107996" bIns="53999">
            <a:spAutoFit/>
          </a:bodyPr>
          <a:lstStyle>
            <a:lvl1pPr indent="3444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>
              <a:buFont typeface="+mj-lt"/>
              <a:buAutoNum type="alphaLcParenR"/>
            </a:pPr>
            <a:r>
              <a:rPr lang="en-US" sz="3600" dirty="0" err="1" smtClean="0">
                <a:latin typeface="Times New Roman" pitchFamily="18" charset="0"/>
              </a:rPr>
              <a:t>Chim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Mây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rằng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hót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kì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diệu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Hoạ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tất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cả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bừng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tỉnh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giấc</a:t>
            </a:r>
            <a:r>
              <a:rPr lang="en-US" sz="3600" dirty="0" smtClean="0">
                <a:latin typeface="Times New Roman" pitchFamily="18" charset="0"/>
              </a:rPr>
              <a:t>.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n-US" sz="3600" smtClean="0">
                <a:latin typeface="Times New Roman" pitchFamily="18" charset="0"/>
              </a:rPr>
              <a:t>Những </a:t>
            </a:r>
            <a:r>
              <a:rPr lang="en-US" sz="3600" dirty="0" err="1">
                <a:latin typeface="Times New Roman" pitchFamily="18" charset="0"/>
              </a:rPr>
              <a:t>hạt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mưa</a:t>
            </a:r>
            <a:r>
              <a:rPr lang="en-US" sz="3600" dirty="0">
                <a:latin typeface="Times New Roman" pitchFamily="18" charset="0"/>
              </a:rPr>
              <a:t> to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nặng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bắt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rơi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xuống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ai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ném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đá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rào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rào</a:t>
            </a:r>
            <a:r>
              <a:rPr lang="en-US" sz="3600" dirty="0">
                <a:latin typeface="Times New Roman" pitchFamily="18" charset="0"/>
              </a:rPr>
              <a:t>. 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n-US" sz="3600" smtClean="0">
                <a:latin typeface="Times New Roman" pitchFamily="18" charset="0"/>
              </a:rPr>
              <a:t>Bé </a:t>
            </a:r>
            <a:r>
              <a:rPr lang="en-US" sz="3600" dirty="0">
                <a:latin typeface="Times New Roman" pitchFamily="18" charset="0"/>
              </a:rPr>
              <a:t>Thu </a:t>
            </a:r>
            <a:r>
              <a:rPr lang="en-US" sz="3600" dirty="0" err="1">
                <a:latin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khoái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</a:rPr>
              <a:t> ban </a:t>
            </a:r>
            <a:r>
              <a:rPr lang="en-US" sz="3600" dirty="0" err="1">
                <a:latin typeface="Times New Roman" pitchFamily="18" charset="0"/>
              </a:rPr>
              <a:t>công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ngồi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ông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rủ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rỉ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giảng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từng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cây</a:t>
            </a:r>
            <a:r>
              <a:rPr lang="en-US" sz="3600" dirty="0" smtClean="0">
                <a:latin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91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9E4E20A-6655-41A4-B69E-29BD66F132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" y="2238425"/>
            <a:ext cx="2561770" cy="3607869"/>
          </a:xfrm>
          <a:prstGeom prst="rect">
            <a:avLst/>
          </a:prstGeom>
        </p:spPr>
      </p:pic>
      <p:sp>
        <p:nvSpPr>
          <p:cNvPr id="27" name="Shape 18">
            <a:extLst>
              <a:ext uri="{FF2B5EF4-FFF2-40B4-BE49-F238E27FC236}">
                <a16:creationId xmlns:a16="http://schemas.microsoft.com/office/drawing/2014/main" id="{A8BB4AEB-2FD5-4691-83F8-8DA3D35B641B}"/>
              </a:ext>
            </a:extLst>
          </p:cNvPr>
          <p:cNvSpPr/>
          <p:nvPr/>
        </p:nvSpPr>
        <p:spPr>
          <a:xfrm>
            <a:off x="1203953" y="131314"/>
            <a:ext cx="9547880" cy="18587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lvl="0" algn="ctr">
              <a:defRPr/>
            </a:pPr>
            <a:r>
              <a:rPr lang="en-US" sz="4000" b="1" kern="0">
                <a:solidFill>
                  <a:srgbClr val="0000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2. Tìm cặp quan hệ từ ở mỗi câu sau và cho biết chúng biểu thị quan hệ gì giữa các bộ phận của câu ?</a:t>
            </a:r>
          </a:p>
        </p:txBody>
      </p:sp>
      <p:pic>
        <p:nvPicPr>
          <p:cNvPr id="28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56190" y="2624180"/>
            <a:ext cx="8862118" cy="232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7996" tIns="53999" rIns="107996" bIns="53999">
            <a:spAutoFit/>
          </a:bodyPr>
          <a:lstStyle>
            <a:lvl1pPr indent="3444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>
              <a:buFont typeface="+mj-lt"/>
              <a:buAutoNum type="alphaLcParenR"/>
            </a:pPr>
            <a:r>
              <a:rPr lang="en-US" sz="3600">
                <a:latin typeface="Times New Roman" pitchFamily="18" charset="0"/>
              </a:rPr>
              <a:t>Vì mọi người tích cực trồng cây nên quê hương em có nhiều cánh rừng xanh mát. 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600">
                <a:latin typeface="Times New Roman" pitchFamily="18" charset="0"/>
              </a:rPr>
              <a:t>Tuy hoàn cảnh gia đình khó khăn nhưng bạn Hoàng vẫn luôn học giỏi.</a:t>
            </a:r>
            <a:endParaRPr lang="en-US" sz="3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5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91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9E4E20A-6655-41A4-B69E-29BD66F132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6" y="5327916"/>
            <a:ext cx="1177088" cy="1657752"/>
          </a:xfrm>
          <a:prstGeom prst="rect">
            <a:avLst/>
          </a:prstGeom>
        </p:spPr>
      </p:pic>
      <p:pic>
        <p:nvPicPr>
          <p:cNvPr id="28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2327" y="1155246"/>
            <a:ext cx="7219930" cy="19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7996" tIns="53999" rIns="107996" bIns="53999">
            <a:spAutoFit/>
          </a:bodyPr>
          <a:lstStyle>
            <a:lvl1pPr indent="3444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0"/>
            <a:r>
              <a:rPr lang="en-US" sz="4000" smtClean="0">
                <a:latin typeface="Times New Roman" pitchFamily="18" charset="0"/>
              </a:rPr>
              <a:t>a)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4000" smtClean="0">
                <a:latin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</a:rPr>
              <a:t>mọi người tích cực trồng cây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nên</a:t>
            </a:r>
            <a:r>
              <a:rPr lang="en-US" sz="4000">
                <a:latin typeface="Times New Roman" pitchFamily="18" charset="0"/>
              </a:rPr>
              <a:t> quê hương em có nhiều cánh rừng xanh mát. 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2327" y="3738886"/>
            <a:ext cx="7219930" cy="19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7996" tIns="53999" rIns="107996" bIns="53999">
            <a:spAutoFit/>
          </a:bodyPr>
          <a:lstStyle>
            <a:lvl1pPr indent="3444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0"/>
            <a:r>
              <a:rPr lang="en-US" sz="4000" smtClean="0">
                <a:latin typeface="Times New Roman" pitchFamily="18" charset="0"/>
              </a:rPr>
              <a:t>b</a:t>
            </a:r>
            <a:r>
              <a:rPr lang="en-US" sz="4000">
                <a:latin typeface="Times New Roman" pitchFamily="18" charset="0"/>
              </a:rPr>
              <a:t>)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</a:rPr>
              <a:t>Tuy</a:t>
            </a:r>
            <a:r>
              <a:rPr lang="en-US" sz="4000" smtClean="0">
                <a:latin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</a:rPr>
              <a:t>hoàn cảnh gia đình khó khăn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nhưng</a:t>
            </a:r>
            <a:r>
              <a:rPr lang="en-US" sz="4000">
                <a:latin typeface="Times New Roman" pitchFamily="18" charset="0"/>
              </a:rPr>
              <a:t> bạn Hoàng vẫn luôn học giỏi.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7010400" y="1676400"/>
            <a:ext cx="9525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7028754" y="4260783"/>
            <a:ext cx="9525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42738" y="1124013"/>
            <a:ext cx="4449961" cy="257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7996" tIns="53999" rIns="107996" bIns="53999">
            <a:spAutoFit/>
          </a:bodyPr>
          <a:lstStyle>
            <a:lvl1pPr indent="3444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0" algn="ctr"/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</a:rPr>
              <a:t>Vì </a:t>
            </a:r>
            <a:r>
              <a:rPr lang="en-AT" sz="4000" b="1" smtClean="0">
                <a:solidFill>
                  <a:srgbClr val="0000FF"/>
                </a:solidFill>
                <a:latin typeface="Times New Roman" pitchFamily="18" charset="0"/>
              </a:rPr>
              <a:t>…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</a:rPr>
              <a:t>nên</a:t>
            </a:r>
          </a:p>
          <a:p>
            <a:pPr indent="0" algn="ctr"/>
            <a:r>
              <a:rPr lang="en-US" sz="4000" smtClean="0">
                <a:latin typeface="Times New Roman" pitchFamily="18" charset="0"/>
              </a:rPr>
              <a:t>(biểu thị quan hệ nguyên nhân </a:t>
            </a:r>
            <a:r>
              <a:rPr lang="en-AT" sz="4000" smtClean="0">
                <a:latin typeface="Times New Roman" pitchFamily="18" charset="0"/>
              </a:rPr>
              <a:t>–</a:t>
            </a:r>
            <a:r>
              <a:rPr lang="en-US" sz="4000" smtClean="0">
                <a:latin typeface="Times New Roman" pitchFamily="18" charset="0"/>
              </a:rPr>
              <a:t> kết quả)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87229" y="3841846"/>
            <a:ext cx="4449961" cy="19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7996" tIns="53999" rIns="107996" bIns="53999">
            <a:spAutoFit/>
          </a:bodyPr>
          <a:lstStyle>
            <a:lvl1pPr indent="34448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0" algn="ctr"/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</a:rPr>
              <a:t>Tuy</a:t>
            </a:r>
            <a:r>
              <a:rPr lang="en-AT" sz="4000" smtClean="0">
                <a:solidFill>
                  <a:srgbClr val="0000FF"/>
                </a:solidFill>
                <a:latin typeface="Times New Roman" pitchFamily="18" charset="0"/>
              </a:rPr>
              <a:t>…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</a:rPr>
              <a:t>nhưng</a:t>
            </a:r>
          </a:p>
          <a:p>
            <a:pPr indent="0" algn="ctr"/>
            <a:r>
              <a:rPr lang="en-US" sz="4000" smtClean="0">
                <a:latin typeface="Times New Roman" pitchFamily="18" charset="0"/>
              </a:rPr>
              <a:t>(biểu thị quan hệ tương phản)</a:t>
            </a:r>
            <a:endParaRPr lang="en-US" sz="4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91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9" grpId="0"/>
      <p:bldP spid="20" grpId="0"/>
      <p:bldP spid="2" grpId="0" animBg="1"/>
      <p:bldP spid="21" grpId="0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1525532" y="4245150"/>
            <a:ext cx="2558495" cy="264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97094" y="4566077"/>
            <a:ext cx="1390483" cy="1259015"/>
          </a:xfrm>
          <a:prstGeom prst="rect">
            <a:avLst/>
          </a:prstGeom>
        </p:spPr>
      </p:pic>
      <p:pic>
        <p:nvPicPr>
          <p:cNvPr id="6" name="Google Shape;157;p6"/>
          <p:cNvPicPr preferRelativeResize="0"/>
          <p:nvPr/>
        </p:nvPicPr>
        <p:blipFill rotWithShape="1">
          <a:blip r:embed="rId5">
            <a:alphaModFix/>
          </a:blip>
          <a:srcRect t="17684" b="12088"/>
          <a:stretch/>
        </p:blipFill>
        <p:spPr>
          <a:xfrm>
            <a:off x="9460610" y="4245150"/>
            <a:ext cx="1213657" cy="74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376720" y="4978291"/>
            <a:ext cx="1390483" cy="1259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1942786" y="4966302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3260924" y="5389243"/>
            <a:ext cx="894484" cy="756312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3066475" y="5245208"/>
            <a:ext cx="874150" cy="79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12" y="4111167"/>
            <a:ext cx="1263351" cy="1263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5524940" y="3826108"/>
            <a:ext cx="1390483" cy="1259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6716072" y="388530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2" name="Google Shape;151;p6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547" r="20729"/>
          <a:stretch/>
        </p:blipFill>
        <p:spPr>
          <a:xfrm>
            <a:off x="-202566" y="2327173"/>
            <a:ext cx="2535765" cy="418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46" y="5316424"/>
            <a:ext cx="1263351" cy="126335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07952" y="5200444"/>
            <a:ext cx="1390483" cy="1259015"/>
          </a:xfrm>
          <a:prstGeom prst="rect">
            <a:avLst/>
          </a:prstGeom>
        </p:spPr>
      </p:pic>
      <p:pic>
        <p:nvPicPr>
          <p:cNvPr id="21" name="Picture 2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2692862" y="539504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589102" y="5702271"/>
            <a:ext cx="2471865" cy="1207055"/>
          </a:xfrm>
          <a:prstGeom prst="rect">
            <a:avLst/>
          </a:prstGeom>
        </p:spPr>
      </p:pic>
      <p:pic>
        <p:nvPicPr>
          <p:cNvPr id="2050" name="Picture 2" descr="Download The Sun Emoji | Emoji Isla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100"/>
            <a:ext cx="1216555" cy="121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98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9E4E20A-6655-41A4-B69E-29BD66F132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" y="2238425"/>
            <a:ext cx="2561770" cy="3607869"/>
          </a:xfrm>
          <a:prstGeom prst="rect">
            <a:avLst/>
          </a:prstGeom>
        </p:spPr>
      </p:pic>
      <p:sp>
        <p:nvSpPr>
          <p:cNvPr id="27" name="Shape 18">
            <a:extLst>
              <a:ext uri="{FF2B5EF4-FFF2-40B4-BE49-F238E27FC236}">
                <a16:creationId xmlns:a16="http://schemas.microsoft.com/office/drawing/2014/main" id="{A8BB4AEB-2FD5-4691-83F8-8DA3D35B641B}"/>
              </a:ext>
            </a:extLst>
          </p:cNvPr>
          <p:cNvSpPr/>
          <p:nvPr/>
        </p:nvSpPr>
        <p:spPr>
          <a:xfrm>
            <a:off x="1707253" y="332873"/>
            <a:ext cx="7983778" cy="13058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lvl="0" algn="ctr">
              <a:defRPr/>
            </a:pPr>
            <a:r>
              <a:rPr lang="en-US" sz="4000" b="1" kern="0" smtClean="0">
                <a:solidFill>
                  <a:srgbClr val="0000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3. Đặt tên với mỗi quan hệ từ: </a:t>
            </a:r>
            <a:r>
              <a:rPr lang="en-US" sz="4000" b="1" kern="0" smtClean="0">
                <a:solidFill>
                  <a:srgbClr val="FF000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và, nhưng, của</a:t>
            </a:r>
            <a:endParaRPr lang="en-US" sz="4000" b="1" kern="0">
              <a:solidFill>
                <a:srgbClr val="FF0000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28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91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E2B665D-870F-4AB7-8AAB-77B1D93B1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" y="2740644"/>
            <a:ext cx="2372975" cy="4124066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10"/>
          <a:stretch/>
        </p:blipFill>
        <p:spPr>
          <a:xfrm>
            <a:off x="3336303" y="971495"/>
            <a:ext cx="9738394" cy="52447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87926" y="2470920"/>
            <a:ext cx="735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rgbClr val="0000FF"/>
                </a:solidFill>
                <a:latin typeface="UTM Kabel KT" panose="02040603050506020204" pitchFamily="18" charset="0"/>
              </a:rPr>
              <a:t>DẶN DÒ</a:t>
            </a:r>
            <a:endParaRPr lang="en-US" sz="8800">
              <a:solidFill>
                <a:srgbClr val="0000FF"/>
              </a:solidFill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8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Pin on Wallpap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95" b="96062" l="6615" r="97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152" y="5310925"/>
            <a:ext cx="2253074" cy="20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858" y="599806"/>
            <a:ext cx="8946016" cy="646331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 xưng hô là gì ?</a:t>
            </a:r>
          </a:p>
        </p:txBody>
      </p:sp>
      <p:sp>
        <p:nvSpPr>
          <p:cNvPr id="5" name="A"/>
          <p:cNvSpPr/>
          <p:nvPr/>
        </p:nvSpPr>
        <p:spPr>
          <a:xfrm>
            <a:off x="347657" y="1705970"/>
            <a:ext cx="10568501" cy="1637731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 xưng hô là những từ được người nói dùng để tự chỉ</a:t>
            </a:r>
          </a:p>
          <a:p>
            <a:pPr lvl="0">
              <a:defRPr/>
            </a:pP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hay chỉ người khác khi giao tiếp: tôi, chúng tôi; mày,</a:t>
            </a:r>
          </a:p>
          <a:p>
            <a:pPr lvl="0">
              <a:defRPr/>
            </a:pP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mày; nó, chúng nó,...</a:t>
            </a:r>
          </a:p>
        </p:txBody>
      </p:sp>
      <p:sp>
        <p:nvSpPr>
          <p:cNvPr id="6" name="B"/>
          <p:cNvSpPr/>
          <p:nvPr/>
        </p:nvSpPr>
        <p:spPr>
          <a:xfrm>
            <a:off x="280185" y="3513579"/>
            <a:ext cx="10856388" cy="1276401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 xưng hô là những từ được người nói dùng để tự chỉ</a:t>
            </a:r>
          </a:p>
          <a:p>
            <a:pPr lvl="0">
              <a:defRPr/>
            </a:pP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tiếp: tôi, chúng tôi; </a:t>
            </a:r>
          </a:p>
        </p:txBody>
      </p:sp>
      <p:sp>
        <p:nvSpPr>
          <p:cNvPr id="7" name="C"/>
          <p:cNvSpPr/>
          <p:nvPr/>
        </p:nvSpPr>
        <p:spPr>
          <a:xfrm>
            <a:off x="280185" y="5241642"/>
            <a:ext cx="10960678" cy="1144046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 xưng hô là những từ được người nói dùng để 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khác khi giao tiếp: tôi, chúng tôi; mày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437852" y="3687139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10423587" y="2066662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58267" y="5349025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59696" y="-92784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72150" y="-71710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31665" y="-1007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7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in on Wallpap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5" b="96062" l="6615" r="97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152" y="5310925"/>
            <a:ext cx="2253074" cy="20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7922" y="663653"/>
            <a:ext cx="8451668" cy="646331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xưng </a:t>
            </a:r>
            <a:r>
              <a:rPr lang="vi-VN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chú ý điều gì?</a:t>
            </a:r>
          </a:p>
        </p:txBody>
      </p:sp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6" name="A"/>
          <p:cNvSpPr/>
          <p:nvPr/>
        </p:nvSpPr>
        <p:spPr>
          <a:xfrm>
            <a:off x="295274" y="3522554"/>
            <a:ext cx="10938964" cy="1318340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xưng hô, em chú ý chọn từ cho lịch sự, thể hiện 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mình với người </a:t>
            </a:r>
            <a:r>
              <a:rPr lang="en-US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người 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tới.</a:t>
            </a:r>
          </a:p>
        </p:txBody>
      </p:sp>
      <p:sp>
        <p:nvSpPr>
          <p:cNvPr id="7" name="B"/>
          <p:cNvSpPr/>
          <p:nvPr/>
        </p:nvSpPr>
        <p:spPr>
          <a:xfrm>
            <a:off x="295275" y="1989713"/>
            <a:ext cx="10910764" cy="1118798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xưng hô, em </a:t>
            </a:r>
            <a:r>
              <a:rPr lang="en-US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nói to, rõ và không cần chú ý đến người nghe.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295274" y="5213825"/>
            <a:ext cx="10753725" cy="1441671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xưng hô, em chú ý </a:t>
            </a:r>
            <a:r>
              <a:rPr lang="en-US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trao đổi và không cần </a:t>
            </a:r>
            <a:r>
              <a:rPr lang="vi-VN" sz="28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cho lịch sự, thể hiện đúng</a:t>
            </a: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mình với người </a:t>
            </a: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 và người được</a:t>
            </a: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tới.</a:t>
            </a:r>
          </a:p>
        </p:txBody>
      </p:sp>
      <p:pic>
        <p:nvPicPr>
          <p:cNvPr id="9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466182" y="2084472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10615489" y="3771731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404117" y="5571273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95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1525532" y="4245150"/>
            <a:ext cx="2558495" cy="264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97094" y="4566077"/>
            <a:ext cx="1390483" cy="1259015"/>
          </a:xfrm>
          <a:prstGeom prst="rect">
            <a:avLst/>
          </a:prstGeom>
        </p:spPr>
      </p:pic>
      <p:pic>
        <p:nvPicPr>
          <p:cNvPr id="6" name="Google Shape;157;p6"/>
          <p:cNvPicPr preferRelativeResize="0"/>
          <p:nvPr/>
        </p:nvPicPr>
        <p:blipFill rotWithShape="1">
          <a:blip r:embed="rId6">
            <a:alphaModFix/>
          </a:blip>
          <a:srcRect t="17684" b="12088"/>
          <a:stretch/>
        </p:blipFill>
        <p:spPr>
          <a:xfrm>
            <a:off x="9460610" y="4245150"/>
            <a:ext cx="1213657" cy="74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376720" y="4978291"/>
            <a:ext cx="1390483" cy="1259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1942786" y="4966302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3260924" y="5389243"/>
            <a:ext cx="894484" cy="756312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3066475" y="5245208"/>
            <a:ext cx="874150" cy="79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12" y="4111167"/>
            <a:ext cx="1263351" cy="1263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5524940" y="3826108"/>
            <a:ext cx="1390483" cy="1259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6716072" y="388530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2" name="Google Shape;151;p6"/>
          <p:cNvPicPr preferRelativeResize="0"/>
          <p:nvPr/>
        </p:nvPicPr>
        <p:blipFill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547" r="20729"/>
          <a:stretch/>
        </p:blipFill>
        <p:spPr>
          <a:xfrm>
            <a:off x="-202566" y="2327173"/>
            <a:ext cx="2535765" cy="418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46" y="5316424"/>
            <a:ext cx="1263351" cy="1263351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07952" y="5200444"/>
            <a:ext cx="1390483" cy="1259015"/>
          </a:xfrm>
          <a:prstGeom prst="rect">
            <a:avLst/>
          </a:prstGeom>
        </p:spPr>
      </p:pic>
      <p:pic>
        <p:nvPicPr>
          <p:cNvPr id="21" name="Picture 2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2692862" y="539504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589102" y="5702271"/>
            <a:ext cx="2471865" cy="12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13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22279 0.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8828 0.209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3276 0.226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DEF621-ED3E-4E6A-BEC3-6CF31AB0C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8900" y="931823"/>
            <a:ext cx="6295275" cy="62952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389120" y="2499226"/>
            <a:ext cx="7703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Tiết</a:t>
            </a:r>
            <a:r>
              <a:rPr lang="en-US" sz="8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22: </a:t>
            </a:r>
            <a:r>
              <a:rPr lang="en-US" sz="8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Quan</a:t>
            </a:r>
            <a:r>
              <a:rPr lang="en-US" sz="8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8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hệ</a:t>
            </a:r>
            <a:r>
              <a:rPr lang="en-US" sz="8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8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từ</a:t>
            </a:r>
            <a:endParaRPr lang="en-US" sz="8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90543" y="1197506"/>
            <a:ext cx="4708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Kabel KT" panose="02040603050506020204" pitchFamily="18" charset="0"/>
              </a:rPr>
              <a:t>Luyện</a:t>
            </a:r>
            <a:r>
              <a:rPr lang="en-US" sz="5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Kabel KT" panose="02040603050506020204" pitchFamily="18" charset="0"/>
              </a:rPr>
              <a:t> </a:t>
            </a:r>
            <a:r>
              <a:rPr lang="en-US" sz="54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Kabel KT" panose="02040603050506020204" pitchFamily="18" charset="0"/>
              </a:rPr>
              <a:t>từ</a:t>
            </a:r>
            <a:r>
              <a:rPr lang="en-US" sz="5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Kabel KT" panose="02040603050506020204" pitchFamily="18" charset="0"/>
              </a:rPr>
              <a:t> </a:t>
            </a:r>
            <a:r>
              <a:rPr lang="en-US" sz="54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Kabel KT" panose="02040603050506020204" pitchFamily="18" charset="0"/>
              </a:rPr>
              <a:t>và</a:t>
            </a:r>
            <a:r>
              <a:rPr lang="en-US" sz="5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Kabel KT" panose="02040603050506020204" pitchFamily="18" charset="0"/>
              </a:rPr>
              <a:t> </a:t>
            </a:r>
            <a:r>
              <a:rPr lang="en-US" sz="54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Kabel KT" panose="02040603050506020204" pitchFamily="18" charset="0"/>
              </a:rPr>
              <a:t>câu</a:t>
            </a:r>
            <a:endParaRPr lang="en-US" sz="5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0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90511" y="494922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10"/>
          <a:stretch/>
        </p:blipFill>
        <p:spPr>
          <a:xfrm>
            <a:off x="3336303" y="971495"/>
            <a:ext cx="9738394" cy="5244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7926" y="2470920"/>
            <a:ext cx="735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rgbClr val="0000FF"/>
                </a:solidFill>
              </a:rPr>
              <a:t>I. NHẬN XÉT</a:t>
            </a:r>
            <a:endParaRPr lang="en-US" sz="8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63111" y="672562"/>
            <a:ext cx="9583459" cy="13883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7" y="-687855"/>
            <a:ext cx="1243587" cy="23591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46829" y="789777"/>
            <a:ext cx="929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00FF"/>
                </a:solidFill>
              </a:rPr>
              <a:t>1. </a:t>
            </a:r>
            <a:r>
              <a:rPr lang="vi-VN" sz="3600">
                <a:solidFill>
                  <a:srgbClr val="0000FF"/>
                </a:solidFill>
              </a:rPr>
              <a:t>Trong mỗi ví dụ dưới đây, từ in đậm được dùng để làm gì ?</a:t>
            </a:r>
          </a:p>
        </p:txBody>
      </p:sp>
      <p:pic>
        <p:nvPicPr>
          <p:cNvPr id="21" name="Picture 18" descr="img1102kj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3031" r="2792" b="3751"/>
          <a:stretch/>
        </p:blipFill>
        <p:spPr bwMode="auto">
          <a:xfrm>
            <a:off x="5188729" y="2272720"/>
            <a:ext cx="7003271" cy="40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9778" y="2994408"/>
            <a:ext cx="44442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790" indent="-38079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24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90511" y="494922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373353"/>
            <a:ext cx="1243587" cy="2359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F4A4D4-950A-42BA-A2A0-D673053B9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-1149825"/>
            <a:ext cx="1049324" cy="1610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DBC6FD-4C66-47F6-A65D-3D86486CF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81" y="-901849"/>
            <a:ext cx="736124" cy="13052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D027C4-C86F-484E-AF28-05A9970A8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3" y="-471107"/>
            <a:ext cx="1066698" cy="14569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F6C06-275F-49CA-97A0-0705B6497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71" y="-1004302"/>
            <a:ext cx="1296736" cy="176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AB70A5-956A-445E-B1B7-55FBCC85A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96821"/>
            <a:ext cx="1193860" cy="100074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63111" y="672562"/>
            <a:ext cx="9583459" cy="13883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A04E626E-437F-411C-8379-966150B6A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7" y="-687855"/>
            <a:ext cx="1243587" cy="23591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46829" y="789777"/>
            <a:ext cx="929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00FF"/>
                </a:solidFill>
              </a:rPr>
              <a:t>1. </a:t>
            </a:r>
            <a:r>
              <a:rPr lang="vi-VN" sz="3600">
                <a:solidFill>
                  <a:srgbClr val="0000FF"/>
                </a:solidFill>
              </a:rPr>
              <a:t>Trong mỗi ví dụ dưới đây, từ in đậm được dùng để làm gì ?</a:t>
            </a:r>
          </a:p>
        </p:txBody>
      </p:sp>
      <p:pic>
        <p:nvPicPr>
          <p:cNvPr id="24" name="Picture 8" descr="209766713_db46c857a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7" y="2330030"/>
            <a:ext cx="3817872" cy="30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Mikhonghoa9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42" y="2330030"/>
            <a:ext cx="3617685" cy="30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69568707_8fa50c5d4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80" y="2330030"/>
            <a:ext cx="3993931" cy="30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1802" y="5500065"/>
            <a:ext cx="121236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dìu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dặt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chim dạo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6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957</Words>
  <Application>Microsoft Office PowerPoint</Application>
  <PresentationFormat>Widescreen</PresentationFormat>
  <Paragraphs>87</Paragraphs>
  <Slides>21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Calibri Light</vt:lpstr>
      <vt:lpstr>Times New Roman</vt:lpstr>
      <vt:lpstr>UTM A&amp;S Graceland</vt:lpstr>
      <vt:lpstr>UTM Kabel KT</vt:lpstr>
      <vt:lpstr>字魂36号-正文宋楷</vt:lpstr>
      <vt:lpstr>1_Office 主题​​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</dc:title>
  <dc:creator>龙时富</dc:creator>
  <cp:lastModifiedBy>kkkkk</cp:lastModifiedBy>
  <cp:revision>39</cp:revision>
  <dcterms:created xsi:type="dcterms:W3CDTF">2017-07-06T02:21:29Z</dcterms:created>
  <dcterms:modified xsi:type="dcterms:W3CDTF">2021-11-17T03:29:46Z</dcterms:modified>
</cp:coreProperties>
</file>