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gif" ContentType="image/gi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 id="2147483677" r:id="rId5"/>
    <p:sldMasterId id="2147483686" r:id="rId6"/>
    <p:sldMasterId id="2147483695" r:id="rId7"/>
    <p:sldMasterId id="2147483704" r:id="rId8"/>
    <p:sldMasterId id="2147483717" r:id="rId9"/>
  </p:sldMasterIdLst>
  <p:notesMasterIdLst>
    <p:notesMasterId r:id="rId12"/>
  </p:notesMasterIdLst>
  <p:sldIdLst>
    <p:sldId id="11088454" r:id="rId10"/>
    <p:sldId id="279" r:id="rId11"/>
    <p:sldId id="326" r:id="rId13"/>
    <p:sldId id="259" r:id="rId14"/>
    <p:sldId id="11088423" r:id="rId15"/>
    <p:sldId id="345" r:id="rId16"/>
    <p:sldId id="328" r:id="rId17"/>
    <p:sldId id="348" r:id="rId18"/>
    <p:sldId id="301" r:id="rId19"/>
    <p:sldId id="11088424" r:id="rId20"/>
    <p:sldId id="360" r:id="rId21"/>
    <p:sldId id="11088425" r:id="rId22"/>
    <p:sldId id="349" r:id="rId23"/>
    <p:sldId id="305" r:id="rId24"/>
    <p:sldId id="295" r:id="rId25"/>
    <p:sldId id="261" r:id="rId26"/>
    <p:sldId id="275" r:id="rId27"/>
    <p:sldId id="276" r:id="rId28"/>
    <p:sldId id="277" r:id="rId29"/>
    <p:sldId id="11088419" r:id="rId30"/>
    <p:sldId id="350" r:id="rId31"/>
    <p:sldId id="351" r:id="rId32"/>
    <p:sldId id="335" r:id="rId33"/>
    <p:sldId id="353" r:id="rId34"/>
    <p:sldId id="271" r:id="rId35"/>
    <p:sldId id="361" r:id="rId36"/>
    <p:sldId id="356" r:id="rId37"/>
    <p:sldId id="11088420" r:id="rId38"/>
    <p:sldId id="342" r:id="rId39"/>
    <p:sldId id="357" r:id="rId40"/>
    <p:sldId id="358" r:id="rId41"/>
    <p:sldId id="34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62" autoAdjust="0"/>
  </p:normalViewPr>
  <p:slideViewPr>
    <p:cSldViewPr snapToGrid="0">
      <p:cViewPr>
        <p:scale>
          <a:sx n="60" d="100"/>
          <a:sy n="60" d="100"/>
        </p:scale>
        <p:origin x="348"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notesMaster" Target="notesMasters/notesMaster1.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9371F-EB5E-4BA7-8A67-AF2CECFB862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CF8F0-8EE4-431C-9658-399490ACC41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6CF8F0-8EE4-431C-9658-399490ACC418}"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CD7A9-7819-4D78-88D0-59B9DE0EAB6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EC9E2E-8FC6-4360-94CB-A9086C02EFD8}" type="slidenum">
              <a:rPr lang="en-US" smtClean="0"/>
            </a:fld>
            <a:endParaRPr lang="en-US"/>
          </a:p>
        </p:txBody>
      </p:sp>
    </p:spTree>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panose="020B0604020202020204"/>
                <a:ea typeface="+mn-ea"/>
                <a:cs typeface="Arial" panose="020B0604020202020204"/>
                <a:sym typeface="Arial" panose="020B0604020202020204"/>
              </a:rPr>
            </a:fld>
            <a:endParaRPr kumimoji="0" lang="en-GB" sz="1200" b="0" i="0" u="none" strike="noStrike" kern="0" cap="none" spc="0" normalizeH="0" baseline="0" noProof="0">
              <a:ln>
                <a:noFill/>
              </a:ln>
              <a:solidFill>
                <a:prstClr val="black">
                  <a:tint val="75000"/>
                </a:prstClr>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0"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0"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0"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3" Type="http://schemas.openxmlformats.org/officeDocument/2006/relationships/theme" Target="../theme/theme7.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4" Type="http://schemas.openxmlformats.org/officeDocument/2006/relationships/theme" Target="../theme/theme8.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endParaRP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fld>
            <a:endParaRPr lang="zh-CN" altLang="en-US"/>
          </a:p>
        </p:txBody>
      </p:sp>
      <p:sp>
        <p:nvSpPr>
          <p:cNvPr id="8" name="TextBox 7"/>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fld>
            <a:endParaRPr lang="zh-CN" altLang="en-US"/>
          </a:p>
        </p:txBody>
      </p:sp>
      <p:sp>
        <p:nvSpPr>
          <p:cNvPr id="7" name="TextBox 6"/>
          <p:cNvSpPr txBox="1"/>
          <p:nvPr userDrawn="1"/>
        </p:nvSpPr>
        <p:spPr>
          <a:xfrm>
            <a:off x="9625379" y="36047"/>
            <a:ext cx="2727813" cy="246221"/>
          </a:xfrm>
          <a:prstGeom prst="rect">
            <a:avLst/>
          </a:prstGeom>
          <a:noFill/>
        </p:spPr>
        <p:txBody>
          <a:bodyPr wrap="square">
            <a:spAutoFit/>
          </a:bodyPr>
          <a:lstStyle/>
          <a:p>
            <a:r>
              <a:rPr lang="en-US" sz="1000" i="1" dirty="0" err="1">
                <a:latin typeface="Times New Roman" panose="02020603050405020304" pitchFamily="18" charset="0"/>
                <a:cs typeface="Times New Roman" panose="02020603050405020304" pitchFamily="18" charset="0"/>
                <a:sym typeface="+mn-ea"/>
              </a:rPr>
              <a:t>Hương</a:t>
            </a:r>
            <a:r>
              <a:rPr lang="en-US" sz="1000" i="1" dirty="0">
                <a:latin typeface="Times New Roman" panose="02020603050405020304" pitchFamily="18" charset="0"/>
                <a:cs typeface="Times New Roman" panose="02020603050405020304" pitchFamily="18" charset="0"/>
                <a:sym typeface="+mn-ea"/>
              </a:rPr>
              <a:t> </a:t>
            </a:r>
            <a:r>
              <a:rPr lang="en-US" sz="1000" i="1" dirty="0" err="1">
                <a:latin typeface="Times New Roman" panose="02020603050405020304" pitchFamily="18" charset="0"/>
                <a:cs typeface="Times New Roman" panose="02020603050405020304" pitchFamily="18" charset="0"/>
                <a:sym typeface="+mn-ea"/>
              </a:rPr>
              <a:t>Thảo</a:t>
            </a:r>
            <a:r>
              <a:rPr lang="en-US" sz="1000" i="1" dirty="0">
                <a:latin typeface="Times New Roman" panose="02020603050405020304" pitchFamily="18" charset="0"/>
                <a:cs typeface="Times New Roman" panose="02020603050405020304" pitchFamily="18" charset="0"/>
                <a:sym typeface="+mn-ea"/>
              </a:rPr>
              <a:t> - tranthao121004@gmail.com</a:t>
            </a:r>
            <a:endParaRPr lang="en-US" sz="10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endParaRPr lang="en-US" sz="11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7000" b="-17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7000" b="-17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52.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tags" Target="../tags/tag1.xml"/><Relationship Id="rId2" Type="http://schemas.microsoft.com/office/2007/relationships/hdphoto" Target="../media/image29.wdp"/><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7.xml"/><Relationship Id="rId2" Type="http://schemas.openxmlformats.org/officeDocument/2006/relationships/image" Target="../media/image31.png"/><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7.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5.xml"/><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slide" Target="slide9.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1.xml"/><Relationship Id="rId5" Type="http://schemas.openxmlformats.org/officeDocument/2006/relationships/slide" Target="slide18.xml"/><Relationship Id="rId4" Type="http://schemas.openxmlformats.org/officeDocument/2006/relationships/slide" Target="slide8.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slide" Target="slide16.xml"/><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1.emf"/></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2.xml"/><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2.xml"/><Relationship Id="rId2" Type="http://schemas.openxmlformats.org/officeDocument/2006/relationships/image" Target="../media/image31.png"/><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2.xml"/><Relationship Id="rId2" Type="http://schemas.openxmlformats.org/officeDocument/2006/relationships/image" Target="../media/image31.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5.xml"/><Relationship Id="rId2" Type="http://schemas.openxmlformats.org/officeDocument/2006/relationships/image" Target="../media/image42.pn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57.jpeg"/><Relationship Id="rId1" Type="http://schemas.openxmlformats.org/officeDocument/2006/relationships/image" Target="../media/image56.jpeg"/></Relationships>
</file>

<file path=ppt/slides/_rels/slide26.xml.rels><?xml version="1.0" encoding="UTF-8" standalone="yes"?>
<Relationships xmlns="http://schemas.openxmlformats.org/package/2006/relationships"><Relationship Id="rId9" Type="http://schemas.openxmlformats.org/officeDocument/2006/relationships/tags" Target="../tags/tag2.xml"/><Relationship Id="rId8" Type="http://schemas.microsoft.com/office/2007/relationships/hdphoto" Target="../media/image65.wdp"/><Relationship Id="rId7" Type="http://schemas.openxmlformats.org/officeDocument/2006/relationships/image" Target="../media/image64.png"/><Relationship Id="rId6" Type="http://schemas.microsoft.com/office/2007/relationships/hdphoto" Target="../media/image63.wdp"/><Relationship Id="rId5" Type="http://schemas.openxmlformats.org/officeDocument/2006/relationships/image" Target="../media/image62.png"/><Relationship Id="rId4" Type="http://schemas.microsoft.com/office/2007/relationships/hdphoto" Target="../media/image61.wdp"/><Relationship Id="rId3" Type="http://schemas.openxmlformats.org/officeDocument/2006/relationships/image" Target="../media/image60.png"/><Relationship Id="rId2" Type="http://schemas.microsoft.com/office/2007/relationships/hdphoto" Target="../media/image59.wdp"/><Relationship Id="rId10" Type="http://schemas.openxmlformats.org/officeDocument/2006/relationships/slideLayout" Target="../slideLayouts/slideLayout41.xml"/><Relationship Id="rId1"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2.xml"/><Relationship Id="rId2" Type="http://schemas.openxmlformats.org/officeDocument/2006/relationships/image" Target="../media/image31.png"/><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5.xml"/><Relationship Id="rId2" Type="http://schemas.openxmlformats.org/officeDocument/2006/relationships/image" Target="../media/image42.png"/><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wmv"/><Relationship Id="rId1" Type="http://schemas.openxmlformats.org/officeDocument/2006/relationships/video" Target="../media/media1.wmv"/></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67.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6.xml"/><Relationship Id="rId2" Type="http://schemas.openxmlformats.org/officeDocument/2006/relationships/image" Target="../media/image26.png"/><Relationship Id="rId1" Type="http://schemas.openxmlformats.org/officeDocument/2006/relationships/image" Target="../media/image25.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3.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929" b="8206"/>
          <a:stretch>
            <a:fillRect/>
          </a:stretch>
        </p:blipFill>
        <p:spPr>
          <a:xfrm>
            <a:off x="1523243" y="824115"/>
            <a:ext cx="9144757" cy="5176635"/>
          </a:xfrm>
          <a:prstGeom prst="rect">
            <a:avLst/>
          </a:prstGeom>
        </p:spPr>
      </p:pic>
      <p:pic>
        <p:nvPicPr>
          <p:cNvPr id="5"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3243" y="4394191"/>
            <a:ext cx="9144000" cy="160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l="26756" t="9026" r="22530" b="69229"/>
          <a:stretch>
            <a:fillRect/>
          </a:stretch>
        </p:blipFill>
        <p:spPr bwMode="auto">
          <a:xfrm flipH="1">
            <a:off x="7774384" y="3373129"/>
            <a:ext cx="3144152" cy="26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2589700" y="4284204"/>
            <a:ext cx="1307415" cy="1447663"/>
          </a:xfrm>
          <a:prstGeom prst="rect">
            <a:avLst/>
          </a:prstGeom>
          <a:noFill/>
          <a:ln w="9525">
            <a:noFill/>
          </a:ln>
        </p:spPr>
      </p:pic>
      <p:pic>
        <p:nvPicPr>
          <p:cNvPr id="8" name="图片 7"/>
          <p:cNvPicPr>
            <a:picLocks noChangeAspect="1"/>
          </p:cNvPicPr>
          <p:nvPr/>
        </p:nvPicPr>
        <p:blipFill>
          <a:blip r:embed="rId5"/>
          <a:stretch>
            <a:fillRect/>
          </a:stretch>
        </p:blipFill>
        <p:spPr>
          <a:xfrm>
            <a:off x="1829600" y="4415667"/>
            <a:ext cx="936853" cy="1346159"/>
          </a:xfrm>
          <a:prstGeom prst="rect">
            <a:avLst/>
          </a:prstGeom>
          <a:noFill/>
          <a:ln w="9525">
            <a:noFill/>
          </a:ln>
        </p:spPr>
      </p:pic>
      <p:pic>
        <p:nvPicPr>
          <p:cNvPr id="9" name="图片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9731" y="5379891"/>
            <a:ext cx="731044" cy="48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4995" y="1042833"/>
            <a:ext cx="2010040" cy="110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708785" y="3268980"/>
            <a:ext cx="8542020" cy="553085"/>
          </a:xfrm>
          <a:prstGeom prst="rect">
            <a:avLst/>
          </a:prstGeom>
          <a:noFill/>
        </p:spPr>
        <p:txBody>
          <a:bodyPr wrap="square" rtlCol="0">
            <a:spAutoFit/>
          </a:bodyPr>
          <a:lstStyle/>
          <a:p>
            <a:pPr algn="ctr"/>
            <a:r>
              <a:rPr lang="vi-VN" sz="3000" b="1" spc="100" noProof="0" dirty="0">
                <a:ln w="22225">
                  <a:solidFill>
                    <a:srgbClr val="FF0000"/>
                  </a:solidFill>
                  <a:prstDash val="solid"/>
                </a:ln>
                <a:solidFill>
                  <a:schemeClr val="accent4">
                    <a:lumMod val="75000"/>
                  </a:schemeClr>
                </a:solidFill>
                <a:effectLst/>
                <a:uLnTx/>
                <a:uFillTx/>
                <a:latin typeface="+mj-lt"/>
                <a:cs typeface="+mj-lt"/>
                <a:sym typeface="+mn-ea"/>
              </a:rPr>
              <a:t>ĐỌC: CHUYỆN BỐN MÙA</a:t>
            </a:r>
            <a:endParaRPr lang="vi-VN" sz="3000" b="1" spc="100" noProof="0" dirty="0">
              <a:ln w="22225">
                <a:solidFill>
                  <a:srgbClr val="FF0000"/>
                </a:solidFill>
                <a:prstDash val="solid"/>
              </a:ln>
              <a:solidFill>
                <a:schemeClr val="accent4">
                  <a:lumMod val="75000"/>
                </a:schemeClr>
              </a:solidFill>
              <a:effectLst/>
              <a:uLnTx/>
              <a:uFillTx/>
              <a:latin typeface="+mj-lt"/>
              <a:cs typeface="+mj-lt"/>
              <a:sym typeface="+mn-ea"/>
            </a:endParaRPr>
          </a:p>
        </p:txBody>
      </p:sp>
      <p:sp>
        <p:nvSpPr>
          <p:cNvPr id="343" name="文本框 342"/>
          <p:cNvSpPr txBox="1"/>
          <p:nvPr/>
        </p:nvSpPr>
        <p:spPr>
          <a:xfrm>
            <a:off x="4215505" y="1019481"/>
            <a:ext cx="3685540" cy="334010"/>
          </a:xfrm>
          <a:prstGeom prst="rect">
            <a:avLst/>
          </a:prstGeom>
          <a:noFill/>
        </p:spPr>
        <p:txBody>
          <a:bodyPr wrap="none" rtlCol="0">
            <a:spAutoFit/>
            <a:scene3d>
              <a:camera prst="orthographicFront"/>
              <a:lightRig rig="threePt" dir="t"/>
            </a:scene3d>
            <a:sp3d contourW="12700"/>
          </a:bodyPr>
          <a:p>
            <a:pPr algn="ctr"/>
            <a:r>
              <a:rPr lang="vi-VN" altLang="zh-CN" sz="1575"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1575"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4220989" y="1341293"/>
            <a:ext cx="3573780" cy="368300"/>
          </a:xfrm>
          <a:prstGeom prst="rect">
            <a:avLst/>
          </a:prstGeom>
          <a:noFill/>
        </p:spPr>
        <p:txBody>
          <a:bodyPr wrap="none" rtlCol="0">
            <a:spAutoFit/>
            <a:scene3d>
              <a:camera prst="orthographicFront"/>
              <a:lightRig rig="threePt" dir="t"/>
            </a:scene3d>
            <a:sp3d contourW="12700"/>
          </a:bodyPr>
          <a:p>
            <a:pPr algn="ctr"/>
            <a:r>
              <a:rPr lang="vi-VN" altLang="zh-CN"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4271843" y="2320039"/>
            <a:ext cx="3472459" cy="406136"/>
          </a:xfrm>
          <a:prstGeom prst="rect">
            <a:avLst/>
          </a:prstGeom>
        </p:spPr>
        <p:txBody>
          <a:bodyPr wrap="none" fromWordArt="1">
            <a:prstTxWarp prst="textPlain">
              <a:avLst>
                <a:gd name="adj" fmla="val 50000"/>
              </a:avLst>
            </a:prstTxWarp>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025"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025"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TIẾNG VIỆT</a:t>
            </a:r>
            <a:endParaRPr kumimoji="0" lang="vi-VN" altLang="en-US" sz="2025"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6829" y="0"/>
            <a:ext cx="3246633" cy="461665"/>
          </a:xfrm>
          <a:prstGeom prst="rect">
            <a:avLst/>
          </a:prstGeom>
          <a:noFill/>
        </p:spPr>
        <p:txBody>
          <a:bodyPr wrap="square" rtlCol="0">
            <a:spAutoFit/>
          </a:bodyPr>
          <a:lstStyle/>
          <a:p>
            <a:r>
              <a:rPr lang="en-US" sz="2400" b="1" smtClean="0">
                <a:solidFill>
                  <a:srgbClr val="FF0000"/>
                </a:solidFill>
                <a:latin typeface="Arial" panose="020B0604020202020204" pitchFamily="34" charset="0"/>
                <a:cs typeface="Arial" panose="020B0604020202020204" pitchFamily="34" charset="0"/>
              </a:rPr>
              <a:t>Chuyện bốn mùa</a:t>
            </a:r>
            <a:endParaRPr lang="en-US" sz="24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0" y="307463"/>
            <a:ext cx="12339263" cy="6740307"/>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	Ngày đầu năm, bốn nàng tiên Xuân, Hạ, Thu, Đông gặp nhau. Đông cầm tay Xuân bảo:</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-Chị là người sung sướng nhất. Ai cũng yêu chị. Chị về, cây nào cũng đâm chồi nảy lộc.</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Xuân nói:</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-Nhưng nhờ có em Hạ, cây trong vườn mới đơm trái ngọt, học sinh mới được nghỉ hè.</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Nàng Hạ tinh nghịch xen vào:</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-Thế mà thiếu nhi lại thích em Thu nhất. Không có Thu, làm sao có đêm trăng rằm rước đèn, phá cỗ,…</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Giọng buồn buồn, Đông nói:</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-Chỉ có em là chẳng ai yêu.</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Thu đặt tay lên vai Đông, thủ thỉ:</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-Có em mới bập bùng bếp lửa nhà sàn, mọi người mới có giấc ngủ ấm trong chăn.</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Bốn nàng tiên mải chuyện trò, không biết bà Đất đã đến từ lúc nào. Bà nói:</a:t>
            </a:r>
            <a:endParaRPr lang="en-US" sz="2400" smtClean="0">
              <a:latin typeface="Arial" panose="020B0604020202020204" pitchFamily="34" charset="0"/>
              <a:cs typeface="Arial" panose="020B0604020202020204" pitchFamily="34" charset="0"/>
            </a:endParaRPr>
          </a:p>
          <a:p>
            <a:r>
              <a:rPr lang="en-US" sz="2400" smtClean="0">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ủ ấm mầm sống để xuân về cây cối đam chồi nảy lộc. Các cháu đều có ích, đều đáng yêu.</a:t>
            </a:r>
            <a:endParaRPr lang="en-US" sz="2400">
              <a:latin typeface="Arial" panose="020B0604020202020204" pitchFamily="34" charset="0"/>
              <a:cs typeface="Arial" panose="020B0604020202020204" pitchFamily="34" charset="0"/>
            </a:endParaRPr>
          </a:p>
        </p:txBody>
      </p:sp>
      <p:sp>
        <p:nvSpPr>
          <p:cNvPr id="6" name="Rectangle: Rounded Corners 3"/>
          <p:cNvSpPr/>
          <p:nvPr/>
        </p:nvSpPr>
        <p:spPr>
          <a:xfrm>
            <a:off x="9739901" y="-113527"/>
            <a:ext cx="2452099" cy="42099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2400" noProof="0" dirty="0">
                <a:solidFill>
                  <a:prstClr val="white"/>
                </a:solidFill>
                <a:latin typeface="Arial" panose="020B0604020202020204" pitchFamily="34" charset="0"/>
                <a:ea typeface="Arial-Rounded" panose="020B0500000000000000" pitchFamily="34" charset="0"/>
                <a:cs typeface="Arial" panose="020B0604020202020204" pitchFamily="34" charset="0"/>
              </a:rPr>
              <a:t>Đọc mẫu</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93306" y="182476"/>
            <a:ext cx="1084780" cy="589072"/>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10" name="Picture 9"/>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316894" y="222536"/>
            <a:ext cx="776411" cy="700229"/>
          </a:xfrm>
          <a:prstGeom prst="rect">
            <a:avLst/>
          </a:prstGeom>
        </p:spPr>
      </p:pic>
      <p:sp>
        <p:nvSpPr>
          <p:cNvPr id="11" name="TextBox 10"/>
          <p:cNvSpPr txBox="1"/>
          <p:nvPr/>
        </p:nvSpPr>
        <p:spPr>
          <a:xfrm>
            <a:off x="1635696" y="1223579"/>
            <a:ext cx="9035395" cy="1003031"/>
          </a:xfrm>
          <a:prstGeom prst="rect">
            <a:avLst/>
          </a:prstGeom>
          <a:noFill/>
        </p:spPr>
        <p:txBody>
          <a:bodyPr wrap="square" rtlCol="0">
            <a:spAutoFit/>
          </a:bodyPr>
          <a:lstStyle/>
          <a:p>
            <a:pPr algn="ctr">
              <a:lnSpc>
                <a:spcPct val="150000"/>
              </a:lnSpc>
            </a:pPr>
            <a:r>
              <a:rPr lang="vi-VN" sz="4400" b="1" dirty="0">
                <a:solidFill>
                  <a:schemeClr val="accent6">
                    <a:lumMod val="50000"/>
                  </a:schemeClr>
                </a:solidFill>
                <a:latin typeface="UTM Avo" panose="02040603050506020204" pitchFamily="18" charset="0"/>
              </a:rPr>
              <a:t>Cách đọc lời thoại nhân vật</a:t>
            </a:r>
            <a:endParaRPr lang="en-US" sz="4400" b="1" dirty="0">
              <a:solidFill>
                <a:schemeClr val="accent6">
                  <a:lumMod val="50000"/>
                </a:schemeClr>
              </a:solidFill>
              <a:latin typeface="UTM Avo" panose="02040603050506020204" pitchFamily="18" charset="0"/>
            </a:endParaRPr>
          </a:p>
        </p:txBody>
      </p:sp>
      <p:sp>
        <p:nvSpPr>
          <p:cNvPr id="2" name="TextBox 1"/>
          <p:cNvSpPr txBox="1"/>
          <p:nvPr/>
        </p:nvSpPr>
        <p:spPr>
          <a:xfrm>
            <a:off x="2518779" y="2460937"/>
            <a:ext cx="7796301" cy="1843582"/>
          </a:xfrm>
          <a:prstGeom prst="rect">
            <a:avLst/>
          </a:prstGeom>
          <a:noFill/>
        </p:spPr>
        <p:txBody>
          <a:bodyPr wrap="none" rtlCol="0">
            <a:spAutoFit/>
          </a:bodyPr>
          <a:lstStyle/>
          <a:p>
            <a:pPr marL="381000" indent="-381000">
              <a:lnSpc>
                <a:spcPct val="150000"/>
              </a:lnSpc>
              <a:buFontTx/>
              <a:buChar char="-"/>
            </a:pPr>
            <a:r>
              <a:rPr lang="en-US" sz="4000" dirty="0">
                <a:latin typeface="UTM Avo" panose="02040603050506020204" pitchFamily="18" charset="0"/>
              </a:rPr>
              <a:t>Lời 4 cô tiên: nhí nhảnh, hồn nhiên</a:t>
            </a:r>
            <a:endParaRPr lang="en-US" sz="4000" dirty="0">
              <a:latin typeface="UTM Avo" panose="02040603050506020204" pitchFamily="18" charset="0"/>
            </a:endParaRPr>
          </a:p>
          <a:p>
            <a:pPr marL="381000" indent="-381000">
              <a:lnSpc>
                <a:spcPct val="150000"/>
              </a:lnSpc>
              <a:buFontTx/>
              <a:buChar char="-"/>
            </a:pPr>
            <a:r>
              <a:rPr lang="en-US" sz="4000" dirty="0">
                <a:latin typeface="UTM Avo" panose="02040603050506020204" pitchFamily="18" charset="0"/>
              </a:rPr>
              <a:t>Lời bà Đất: trầm lắng</a:t>
            </a:r>
            <a:endParaRPr lang="en-US" sz="4000" dirty="0">
              <a:latin typeface="UTM Avo" panose="02040603050506020204" pitchFamily="18" charset="0"/>
            </a:endParaRPr>
          </a:p>
        </p:txBody>
      </p:sp>
    </p:spTree>
    <p:custDataLst>
      <p:tags r:id="rId3"/>
    </p:custData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6829" y="0"/>
            <a:ext cx="3246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Chuyện bốn mùa</a:t>
            </a: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0" y="307463"/>
            <a:ext cx="12339263"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Ngày đầu năm, bốn nàng tiên Xuân, Hạ, Thu, Đông gặp nhau. Đông cầm tay Xuân bảo:</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-Chị là người sung sướng nhất. Ai cũng yêu chị. Chị về, cây nào cũng đâm chồi nảy lộc.</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Xuân nói:</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-Nhưng nhờ có em Hạ, cây trong vườn mới đơm trái ngọt, học sinh mới được nghỉ hè.</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Nàng Hạ tinh nghịch xen vào:</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-Thế mà thiếu nhi lại thích em Thu nhất. Không có Thu, làm sao có đêm trăng rằm rước đèn, phá cỗ,…</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Giọng buồn buồn, Đông nói:</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-Chỉ có em là chẳng ai yêu.</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Thu đặt tay lên vai Đông, thủ thỉ:</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-Có em mới bập bùng bếp lửa nhà sàn, mọi người mới có giấc ngủ ấm trong chăn.</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Bốn nàng tiên mải chuyện trò, không biết bà Đất đã đến từ lúc nào. Bà nói:</a:t>
            </a:r>
            <a:endPar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-Xuân làm cho cây lá tươi tốt. Hạ cho trái ngọt, hoa thơm. Thu làm cho trời xanh cao, học sinh nhớ ngày tựu trường. Còn cháu Đông, cháu có công ủ ấm mầm sống để xuân về cây cối đam chồi nảy lộc. Các cháu đều có ích, đều đáng yêu.</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Oval 6"/>
          <p:cNvSpPr/>
          <p:nvPr/>
        </p:nvSpPr>
        <p:spPr>
          <a:xfrm>
            <a:off x="369394" y="5372190"/>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endParaRPr lang="en-US" sz="2400" b="1">
              <a:latin typeface="Arial" panose="020B0604020202020204" pitchFamily="34" charset="0"/>
              <a:cs typeface="Arial" panose="020B0604020202020204" pitchFamily="34" charset="0"/>
            </a:endParaRPr>
          </a:p>
        </p:txBody>
      </p:sp>
      <p:sp>
        <p:nvSpPr>
          <p:cNvPr id="8" name="Rectangle: Rounded Corners 8"/>
          <p:cNvSpPr/>
          <p:nvPr/>
        </p:nvSpPr>
        <p:spPr>
          <a:xfrm>
            <a:off x="8845811" y="-113527"/>
            <a:ext cx="3346189" cy="42099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2400" noProof="0" dirty="0">
                <a:solidFill>
                  <a:prstClr val="white"/>
                </a:solidFill>
                <a:latin typeface="Arial" panose="020B0604020202020204" pitchFamily="34" charset="0"/>
                <a:ea typeface="Arial-Rounded" panose="020B0500000000000000" pitchFamily="34" charset="0"/>
                <a:cs typeface="Arial" panose="020B0604020202020204" pitchFamily="34" charset="0"/>
              </a:rPr>
              <a:t>Đọc  nối tiếp đoạn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9" name="Oval 8"/>
          <p:cNvSpPr/>
          <p:nvPr/>
        </p:nvSpPr>
        <p:spPr>
          <a:xfrm>
            <a:off x="240966" y="230832"/>
            <a:ext cx="524578"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endParaRPr lang="en-US" sz="2400" b="1">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5989834" cy="6902192"/>
          </a:xfrm>
          <a:prstGeom prst="rect">
            <a:avLst/>
          </a:prstGeom>
        </p:spPr>
      </p:pic>
      <p:pic>
        <p:nvPicPr>
          <p:cNvPr id="7" name="Picture 6"/>
          <p:cNvPicPr>
            <a:picLocks noChangeAspect="1"/>
          </p:cNvPicPr>
          <p:nvPr/>
        </p:nvPicPr>
        <p:blipFill>
          <a:blip r:embed="rId2"/>
          <a:stretch>
            <a:fillRect/>
          </a:stretch>
        </p:blipFill>
        <p:spPr>
          <a:xfrm>
            <a:off x="5989834" y="1967226"/>
            <a:ext cx="6226439" cy="2039695"/>
          </a:xfrm>
          <a:prstGeom prst="rect">
            <a:avLst/>
          </a:prstGeom>
        </p:spPr>
      </p:pic>
      <p:sp>
        <p:nvSpPr>
          <p:cNvPr id="2" name="Oval 1"/>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endParaRPr lang="en-US" sz="2400" b="1">
              <a:latin typeface="Arial" panose="020B0604020202020204" pitchFamily="34" charset="0"/>
              <a:cs typeface="Arial" panose="020B0604020202020204" pitchFamily="34" charset="0"/>
            </a:endParaRPr>
          </a:p>
        </p:txBody>
      </p:sp>
      <p:sp>
        <p:nvSpPr>
          <p:cNvPr id="6" name="Oval 5"/>
          <p:cNvSpPr/>
          <p:nvPr/>
        </p:nvSpPr>
        <p:spPr>
          <a:xfrm>
            <a:off x="6174770" y="2054832"/>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endParaRPr lang="en-US" sz="2400" b="1">
              <a:latin typeface="Arial" panose="020B0604020202020204" pitchFamily="34" charset="0"/>
              <a:cs typeface="Arial" panose="020B0604020202020204" pitchFamily="34" charset="0"/>
            </a:endParaRPr>
          </a:p>
        </p:txBody>
      </p:sp>
      <p:sp>
        <p:nvSpPr>
          <p:cNvPr id="8" name="Rectangle: Rounded Corners 7"/>
          <p:cNvSpPr/>
          <p:nvPr/>
        </p:nvSpPr>
        <p:spPr>
          <a:xfrm>
            <a:off x="7062859" y="5398955"/>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p:cNvSpPr/>
          <p:nvPr/>
        </p:nvSpPr>
        <p:spPr>
          <a:xfrm>
            <a:off x="7062858" y="5398955"/>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360安全浏览器下载\六一\Nipic_2531170_b95b5e79d8a6cffe\5.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467" y="3793450"/>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360安全浏览器下载\六一\Nipic_2531170_b95b5e79d8a6cff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7532" y="3882914"/>
            <a:ext cx="1545893" cy="243216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567"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91586" y="1502774"/>
            <a:ext cx="6138041" cy="923330"/>
          </a:xfrm>
          <a:prstGeom prst="rect">
            <a:avLst/>
          </a:prstGeom>
          <a:noFill/>
        </p:spPr>
        <p:txBody>
          <a:bodyPr wrap="square" rtlCol="0">
            <a:spAutoFit/>
          </a:bodyPr>
          <a:lstStyle/>
          <a:p>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Luyện</a:t>
            </a:r>
            <a:r>
              <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đọc</a:t>
            </a:r>
            <a:r>
              <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từ</a:t>
            </a:r>
            <a:r>
              <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khó</a:t>
            </a:r>
            <a:endPar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0-#ppt_w/2"/>
                                          </p:val>
                                        </p:tav>
                                        <p:tav tm="100000">
                                          <p:val>
                                            <p:strVal val="#ppt_x"/>
                                          </p:val>
                                        </p:tav>
                                      </p:tavLst>
                                    </p:anim>
                                    <p:anim calcmode="lin" valueType="num">
                                      <p:cBhvr additive="base">
                                        <p:cTn id="20" dur="500" fill="hold"/>
                                        <p:tgtEl>
                                          <p:spTgt spid="9220"/>
                                        </p:tgtEl>
                                        <p:attrNameLst>
                                          <p:attrName>ppt_y</p:attrName>
                                        </p:attrNameLst>
                                      </p:cBhvr>
                                      <p:tavLst>
                                        <p:tav tm="0">
                                          <p:val>
                                            <p:strVal val="#ppt_y"/>
                                          </p:val>
                                        </p:tav>
                                        <p:tav tm="100000">
                                          <p:val>
                                            <p:strVal val="#ppt_y"/>
                                          </p:val>
                                        </p:tav>
                                      </p:tavLst>
                                    </p:anim>
                                  </p:childTnLst>
                                </p:cTn>
                              </p:par>
                            </p:childTnLst>
                          </p:cTn>
                        </p:par>
                        <p:par>
                          <p:cTn id="21" fill="hold">
                            <p:stCondLst>
                              <p:cond delay="6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1831" y="879650"/>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9" descr="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9300">
            <a:off x="-2622533" y="6284612"/>
            <a:ext cx="1274233"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0" descr="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928" y="6943724"/>
            <a:ext cx="2252133"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2004961" y="2694043"/>
            <a:ext cx="906935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Nhưng</a:t>
            </a:r>
            <a:r>
              <a:rPr kumimoji="0" lang="en-US" sz="4000" b="0" i="0" u="none" strike="noStrike" kern="1200" cap="none" spc="0" normalizeH="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nhờ có em Hạ, cây trong vườn mới đơm trái ngọt, học sinh mới được nghỉ hè.</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11" name="Straight Connector 10"/>
          <p:cNvCxnSpPr/>
          <p:nvPr/>
        </p:nvCxnSpPr>
        <p:spPr>
          <a:xfrm flipH="1">
            <a:off x="7272099" y="28620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060193" y="28620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435213" y="344349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03766" y="400579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921273" y="400579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77778E-6 6.58017E-7 L 0.30851 -0.27186 " pathEditMode="relative" rAng="0" ptsTypes="AA">
                                      <p:cBhvr>
                                        <p:cTn id="13" dur="2000" fill="hold"/>
                                        <p:tgtEl>
                                          <p:spTgt spid="20"/>
                                        </p:tgtEl>
                                        <p:attrNameLst>
                                          <p:attrName>ppt_x</p:attrName>
                                          <p:attrName>ppt_y</p:attrName>
                                        </p:attrNameLst>
                                      </p:cBhvr>
                                      <p:rCtr x="15434" y="-13593"/>
                                    </p:animMotion>
                                  </p:childTnLst>
                                </p:cTn>
                              </p:par>
                              <p:par>
                                <p:cTn id="14" presetID="56" presetClass="path" presetSubtype="0" accel="50000" decel="50000" fill="hold" nodeType="withEffect">
                                  <p:stCondLst>
                                    <p:cond delay="0"/>
                                  </p:stCondLst>
                                  <p:childTnLst>
                                    <p:animMotion origin="layout" path="M -2.22222E-6 4.10565E-6 L 0.36493 -0.33241 " pathEditMode="relative" rAng="0" ptsTypes="AA">
                                      <p:cBhvr>
                                        <p:cTn id="15" dur="2000" fill="hold"/>
                                        <p:tgtEl>
                                          <p:spTgt spid="21"/>
                                        </p:tgtEl>
                                        <p:attrNameLst>
                                          <p:attrName>ppt_x</p:attrName>
                                          <p:attrName>ppt_y</p:attrName>
                                        </p:attrNameLst>
                                      </p:cBhvr>
                                      <p:rCtr x="18247" y="-16620"/>
                                    </p:animMotion>
                                  </p:childTnLst>
                                </p:cTn>
                              </p:par>
                              <p:par>
                                <p:cTn id="16" presetID="56" presetClass="path" presetSubtype="0" accel="50000" decel="50000" fill="hold" nodeType="withEffect">
                                  <p:stCondLst>
                                    <p:cond delay="0"/>
                                  </p:stCondLst>
                                  <p:childTnLst>
                                    <p:animMotion origin="layout" path="M -2.22222E-6 -4.16435E-6 L 0.81181 -0.80568 " pathEditMode="relative" rAng="0" ptsTypes="AA">
                                      <p:cBhvr>
                                        <p:cTn id="17" dur="2000" fill="hold"/>
                                        <p:tgtEl>
                                          <p:spTgt spid="22"/>
                                        </p:tgtEl>
                                        <p:attrNameLst>
                                          <p:attrName>ppt_x</p:attrName>
                                          <p:attrName>ppt_y</p:attrName>
                                        </p:attrNameLst>
                                      </p:cBhvr>
                                      <p:rCtr x="40590" y="-40284"/>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1338" y="2419211"/>
            <a:ext cx="5612321" cy="1200329"/>
          </a:xfrm>
          <a:prstGeom prst="rect">
            <a:avLst/>
          </a:prstGeom>
          <a:noFill/>
        </p:spPr>
        <p:txBody>
          <a:bodyPr wrap="square" rtlCol="0">
            <a:spAutoFit/>
          </a:bodyPr>
          <a:lstStyle/>
          <a:p>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1"/>
          <a:srcRect/>
          <a:stretch>
            <a:fillRect/>
          </a:stretch>
        </p:blipFill>
        <p:spPr bwMode="auto">
          <a:xfrm>
            <a:off x="0" y="1"/>
            <a:ext cx="5664201" cy="4030663"/>
          </a:xfrm>
          <a:prstGeom prst="rect">
            <a:avLst/>
          </a:prstGeom>
          <a:noFill/>
          <a:ln w="9525">
            <a:noFill/>
            <a:miter lim="800000"/>
            <a:headEnd/>
            <a:tailEnd/>
          </a:ln>
        </p:spPr>
      </p:pic>
      <p:pic>
        <p:nvPicPr>
          <p:cNvPr id="20483" name="Picture 3"/>
          <p:cNvPicPr>
            <a:picLocks noChangeAspect="1"/>
          </p:cNvPicPr>
          <p:nvPr/>
        </p:nvPicPr>
        <p:blipFill>
          <a:blip r:embed="rId2"/>
          <a:srcRect/>
          <a:stretch>
            <a:fillRect/>
          </a:stretch>
        </p:blipFill>
        <p:spPr bwMode="auto">
          <a:xfrm>
            <a:off x="5661026" y="0"/>
            <a:ext cx="6530974" cy="4083050"/>
          </a:xfrm>
          <a:prstGeom prst="rect">
            <a:avLst/>
          </a:prstGeom>
          <a:noFill/>
          <a:ln w="9525">
            <a:noFill/>
            <a:miter lim="800000"/>
            <a:headEnd/>
            <a:tailEnd/>
          </a:ln>
        </p:spPr>
      </p:pic>
      <p:pic>
        <p:nvPicPr>
          <p:cNvPr id="20484" name="Picture 4"/>
          <p:cNvPicPr>
            <a:picLocks noChangeAspect="1"/>
          </p:cNvPicPr>
          <p:nvPr/>
        </p:nvPicPr>
        <p:blipFill>
          <a:blip r:embed="rId3"/>
          <a:srcRect/>
          <a:stretch>
            <a:fillRect/>
          </a:stretch>
        </p:blipFill>
        <p:spPr bwMode="auto">
          <a:xfrm>
            <a:off x="0" y="4030664"/>
            <a:ext cx="7042151" cy="2827337"/>
          </a:xfrm>
          <a:prstGeom prst="rect">
            <a:avLst/>
          </a:prstGeom>
          <a:noFill/>
          <a:ln w="9525">
            <a:noFill/>
            <a:miter lim="800000"/>
            <a:headEnd/>
            <a:tailEnd/>
          </a:ln>
        </p:spPr>
      </p:pic>
      <p:sp>
        <p:nvSpPr>
          <p:cNvPr id="6" name="TextBox 5">
            <a:hlinkClick r:id="rId4" action="ppaction://hlinksldjump"/>
          </p:cNvPr>
          <p:cNvSpPr txBox="1">
            <a:spLocks noChangeArrowheads="1"/>
          </p:cNvSpPr>
          <p:nvPr/>
        </p:nvSpPr>
        <p:spPr bwMode="auto">
          <a:xfrm>
            <a:off x="7976886" y="4798219"/>
            <a:ext cx="3889375" cy="646113"/>
          </a:xfrm>
          <a:prstGeom prst="rect">
            <a:avLst/>
          </a:prstGeom>
          <a:noFill/>
          <a:ln w="9525">
            <a:noFill/>
            <a:miter lim="800000"/>
          </a:ln>
        </p:spPr>
        <p:txBody>
          <a:bodyPr>
            <a:spAutoFit/>
          </a:bodyPr>
          <a:lstStyle/>
          <a:p>
            <a:r>
              <a:rPr lang="en-GB" altLang="en-US" sz="3600" b="1">
                <a:cs typeface="Times New Roman" panose="02020603050405020304" pitchFamily="18" charset="0"/>
              </a:rPr>
              <a:t>đâm chồi nảy lộc </a:t>
            </a:r>
            <a:endParaRPr lang="en-GB" altLang="en-US" sz="3600" b="1">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1"/>
          <a:srcRect/>
          <a:stretch>
            <a:fillRect/>
          </a:stretch>
        </p:blipFill>
        <p:spPr bwMode="auto">
          <a:xfrm>
            <a:off x="1" y="1"/>
            <a:ext cx="5808664" cy="3013075"/>
          </a:xfrm>
          <a:prstGeom prst="rect">
            <a:avLst/>
          </a:prstGeom>
          <a:noFill/>
          <a:ln w="9525">
            <a:noFill/>
            <a:miter lim="800000"/>
            <a:headEnd/>
            <a:tailEnd/>
          </a:ln>
        </p:spPr>
      </p:pic>
      <p:pic>
        <p:nvPicPr>
          <p:cNvPr id="21507" name="Picture 2"/>
          <p:cNvPicPr>
            <a:picLocks noChangeAspect="1"/>
          </p:cNvPicPr>
          <p:nvPr/>
        </p:nvPicPr>
        <p:blipFill>
          <a:blip r:embed="rId2"/>
          <a:srcRect/>
          <a:stretch>
            <a:fillRect/>
          </a:stretch>
        </p:blipFill>
        <p:spPr bwMode="auto">
          <a:xfrm>
            <a:off x="5808663" y="1"/>
            <a:ext cx="6383336" cy="3013075"/>
          </a:xfrm>
          <a:prstGeom prst="rect">
            <a:avLst/>
          </a:prstGeom>
          <a:noFill/>
          <a:ln w="9525">
            <a:noFill/>
            <a:miter lim="800000"/>
            <a:headEnd/>
            <a:tailEnd/>
          </a:ln>
        </p:spPr>
      </p:pic>
      <p:pic>
        <p:nvPicPr>
          <p:cNvPr id="21508" name="Picture 3"/>
          <p:cNvPicPr>
            <a:picLocks noChangeAspect="1"/>
          </p:cNvPicPr>
          <p:nvPr/>
        </p:nvPicPr>
        <p:blipFill>
          <a:blip r:embed="rId3"/>
          <a:srcRect/>
          <a:stretch>
            <a:fillRect/>
          </a:stretch>
        </p:blipFill>
        <p:spPr bwMode="auto">
          <a:xfrm>
            <a:off x="5380832" y="3013074"/>
            <a:ext cx="6802438" cy="3844925"/>
          </a:xfrm>
          <a:prstGeom prst="rect">
            <a:avLst/>
          </a:prstGeom>
          <a:noFill/>
          <a:ln w="9525">
            <a:noFill/>
            <a:miter lim="800000"/>
            <a:headEnd/>
            <a:tailEnd/>
          </a:ln>
        </p:spPr>
      </p:pic>
      <p:sp>
        <p:nvSpPr>
          <p:cNvPr id="5" name="Action Button: Home 4">
            <a:hlinkClick r:id="rId4" action="ppaction://hlinksldjump" highlightClick="1"/>
          </p:cNvPr>
          <p:cNvSpPr/>
          <p:nvPr/>
        </p:nvSpPr>
        <p:spPr>
          <a:xfrm>
            <a:off x="9912350" y="6381750"/>
            <a:ext cx="482600" cy="476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5">
            <a:hlinkClick r:id="rId5" action="ppaction://hlinksldjump"/>
          </p:cNvPr>
          <p:cNvSpPr txBox="1">
            <a:spLocks noChangeArrowheads="1"/>
          </p:cNvSpPr>
          <p:nvPr/>
        </p:nvSpPr>
        <p:spPr bwMode="auto">
          <a:xfrm>
            <a:off x="1006867" y="4428287"/>
            <a:ext cx="2752405" cy="646331"/>
          </a:xfrm>
          <a:prstGeom prst="rect">
            <a:avLst/>
          </a:prstGeom>
          <a:noFill/>
          <a:ln w="9525">
            <a:noFill/>
            <a:miter lim="800000"/>
          </a:ln>
        </p:spPr>
        <p:txBody>
          <a:bodyPr wrap="square">
            <a:spAutoFit/>
          </a:bodyPr>
          <a:lstStyle/>
          <a:p>
            <a:r>
              <a:rPr lang="en-GB" altLang="en-US" sz="3600" b="1">
                <a:cs typeface="Times New Roman" panose="02020603050405020304" pitchFamily="18" charset="0"/>
              </a:rPr>
              <a:t>Đơm: nảy ra </a:t>
            </a:r>
            <a:endParaRPr lang="en-GB" altLang="en-US" sz="3600" b="1">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1"/>
          <a:srcRect b="5080"/>
          <a:stretch>
            <a:fillRect/>
          </a:stretch>
        </p:blipFill>
        <p:spPr bwMode="auto">
          <a:xfrm>
            <a:off x="0" y="-12700"/>
            <a:ext cx="6311900" cy="3495675"/>
          </a:xfrm>
          <a:prstGeom prst="rect">
            <a:avLst/>
          </a:prstGeom>
          <a:noFill/>
          <a:ln w="9525">
            <a:noFill/>
            <a:miter lim="800000"/>
            <a:headEnd/>
            <a:tailEnd/>
          </a:ln>
        </p:spPr>
      </p:pic>
      <p:pic>
        <p:nvPicPr>
          <p:cNvPr id="22531" name="Picture 2"/>
          <p:cNvPicPr>
            <a:picLocks noChangeAspect="1"/>
          </p:cNvPicPr>
          <p:nvPr/>
        </p:nvPicPr>
        <p:blipFill>
          <a:blip r:embed="rId2"/>
          <a:srcRect/>
          <a:stretch>
            <a:fillRect/>
          </a:stretch>
        </p:blipFill>
        <p:spPr bwMode="auto">
          <a:xfrm>
            <a:off x="6311901" y="0"/>
            <a:ext cx="5880099" cy="4941888"/>
          </a:xfrm>
          <a:prstGeom prst="rect">
            <a:avLst/>
          </a:prstGeom>
          <a:noFill/>
          <a:ln w="9525">
            <a:noFill/>
            <a:miter lim="800000"/>
            <a:headEnd/>
            <a:tailEnd/>
          </a:ln>
        </p:spPr>
      </p:pic>
      <p:pic>
        <p:nvPicPr>
          <p:cNvPr id="22532" name="Picture 3"/>
          <p:cNvPicPr>
            <a:picLocks noChangeAspect="1"/>
          </p:cNvPicPr>
          <p:nvPr/>
        </p:nvPicPr>
        <p:blipFill>
          <a:blip r:embed="rId3"/>
          <a:srcRect/>
          <a:stretch>
            <a:fillRect/>
          </a:stretch>
        </p:blipFill>
        <p:spPr bwMode="auto">
          <a:xfrm>
            <a:off x="0" y="3470276"/>
            <a:ext cx="6311900" cy="3387725"/>
          </a:xfrm>
          <a:prstGeom prst="rect">
            <a:avLst/>
          </a:prstGeom>
          <a:noFill/>
          <a:ln w="9525">
            <a:noFill/>
            <a:miter lim="800000"/>
            <a:headEnd/>
            <a:tailEnd/>
          </a:ln>
        </p:spPr>
      </p:pic>
      <p:sp>
        <p:nvSpPr>
          <p:cNvPr id="6" name="TextBox 5">
            <a:hlinkClick r:id="rId4" action="ppaction://hlinksldjump"/>
          </p:cNvPr>
          <p:cNvSpPr txBox="1">
            <a:spLocks noChangeArrowheads="1"/>
          </p:cNvSpPr>
          <p:nvPr/>
        </p:nvSpPr>
        <p:spPr bwMode="auto">
          <a:xfrm>
            <a:off x="8074864" y="5454526"/>
            <a:ext cx="2519362" cy="646112"/>
          </a:xfrm>
          <a:prstGeom prst="rect">
            <a:avLst/>
          </a:prstGeom>
          <a:noFill/>
          <a:ln w="9525">
            <a:noFill/>
            <a:miter lim="800000"/>
          </a:ln>
        </p:spPr>
        <p:txBody>
          <a:bodyPr>
            <a:spAutoFit/>
          </a:bodyPr>
          <a:lstStyle/>
          <a:p>
            <a:r>
              <a:rPr lang="en-GB" altLang="en-US" sz="3600" b="1">
                <a:cs typeface="Times New Roman" panose="02020603050405020304" pitchFamily="18" charset="0"/>
              </a:rPr>
              <a:t>bập bùng </a:t>
            </a:r>
            <a:endParaRPr lang="en-GB" altLang="en-US" sz="3600" b="1">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089429" y="1012055"/>
            <a:ext cx="6329209" cy="4013418"/>
            <a:chOff x="6433809" y="1950733"/>
            <a:chExt cx="4502909" cy="3385457"/>
          </a:xfrm>
        </p:grpSpPr>
        <p:pic>
          <p:nvPicPr>
            <p:cNvPr id="2" name="图片 1"/>
            <p:cNvPicPr>
              <a:picLocks noChangeAspect="1"/>
            </p:cNvPicPr>
            <p:nvPr/>
          </p:nvPicPr>
          <p:blipFill>
            <a:blip r:embed="rId1"/>
            <a:stretch>
              <a:fillRect/>
            </a:stretch>
          </p:blipFill>
          <p:spPr>
            <a:xfrm>
              <a:off x="6433809" y="1950733"/>
              <a:ext cx="4502909" cy="3385457"/>
            </a:xfrm>
            <a:prstGeom prst="rect">
              <a:avLst/>
            </a:prstGeom>
          </p:spPr>
        </p:pic>
        <p:sp>
          <p:nvSpPr>
            <p:cNvPr id="145" name="文本框 144"/>
            <p:cNvSpPr txBox="1"/>
            <p:nvPr/>
          </p:nvSpPr>
          <p:spPr>
            <a:xfrm>
              <a:off x="6954843" y="3085716"/>
              <a:ext cx="2670199" cy="7788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anim calcmode="lin" valueType="num">
                                      <p:cBhvr>
                                        <p:cTn id="8" dur="1000" fill="hold"/>
                                        <p:tgtEl>
                                          <p:spTgt spid="146"/>
                                        </p:tgtEl>
                                        <p:attrNameLst>
                                          <p:attrName>ppt_x</p:attrName>
                                        </p:attrNameLst>
                                      </p:cBhvr>
                                      <p:tavLst>
                                        <p:tav tm="0">
                                          <p:val>
                                            <p:strVal val="#ppt_x"/>
                                          </p:val>
                                        </p:tav>
                                        <p:tav tm="100000">
                                          <p:val>
                                            <p:strVal val="#ppt_x"/>
                                          </p:val>
                                        </p:tav>
                                      </p:tavLst>
                                    </p:anim>
                                    <p:anim calcmode="lin" valueType="num">
                                      <p:cBhvr>
                                        <p:cTn id="9" dur="10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5989834" cy="6902192"/>
          </a:xfrm>
          <a:prstGeom prst="rect">
            <a:avLst/>
          </a:prstGeom>
        </p:spPr>
      </p:pic>
      <p:pic>
        <p:nvPicPr>
          <p:cNvPr id="7" name="Picture 6"/>
          <p:cNvPicPr>
            <a:picLocks noChangeAspect="1"/>
          </p:cNvPicPr>
          <p:nvPr/>
        </p:nvPicPr>
        <p:blipFill>
          <a:blip r:embed="rId2"/>
          <a:stretch>
            <a:fillRect/>
          </a:stretch>
        </p:blipFill>
        <p:spPr>
          <a:xfrm>
            <a:off x="5989834" y="1967226"/>
            <a:ext cx="6226439" cy="2039695"/>
          </a:xfrm>
          <a:prstGeom prst="rect">
            <a:avLst/>
          </a:prstGeom>
        </p:spPr>
      </p:pic>
      <p:sp>
        <p:nvSpPr>
          <p:cNvPr id="2" name="Oval 1"/>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endParaRPr lang="en-US" sz="2400" b="1">
              <a:latin typeface="Arial" panose="020B0604020202020204" pitchFamily="34" charset="0"/>
              <a:cs typeface="Arial" panose="020B0604020202020204" pitchFamily="34" charset="0"/>
            </a:endParaRPr>
          </a:p>
        </p:txBody>
      </p:sp>
      <p:sp>
        <p:nvSpPr>
          <p:cNvPr id="6" name="Oval 5"/>
          <p:cNvSpPr/>
          <p:nvPr/>
        </p:nvSpPr>
        <p:spPr>
          <a:xfrm>
            <a:off x="6174770" y="2054832"/>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endParaRPr lang="en-US" sz="2400" b="1">
              <a:latin typeface="Arial" panose="020B0604020202020204" pitchFamily="34" charset="0"/>
              <a:cs typeface="Arial" panose="020B0604020202020204" pitchFamily="34" charset="0"/>
            </a:endParaRPr>
          </a:p>
        </p:txBody>
      </p:sp>
      <p:sp>
        <p:nvSpPr>
          <p:cNvPr id="9" name="Rectangle: Rounded Corners 8"/>
          <p:cNvSpPr/>
          <p:nvPr/>
        </p:nvSpPr>
        <p:spPr>
          <a:xfrm>
            <a:off x="7062859" y="5166960"/>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5989834" cy="6902192"/>
          </a:xfrm>
          <a:prstGeom prst="rect">
            <a:avLst/>
          </a:prstGeom>
        </p:spPr>
      </p:pic>
      <p:pic>
        <p:nvPicPr>
          <p:cNvPr id="7" name="Picture 6"/>
          <p:cNvPicPr>
            <a:picLocks noChangeAspect="1"/>
          </p:cNvPicPr>
          <p:nvPr/>
        </p:nvPicPr>
        <p:blipFill>
          <a:blip r:embed="rId2"/>
          <a:stretch>
            <a:fillRect/>
          </a:stretch>
        </p:blipFill>
        <p:spPr>
          <a:xfrm>
            <a:off x="5989834" y="15137"/>
            <a:ext cx="6226439" cy="2039695"/>
          </a:xfrm>
          <a:prstGeom prst="rect">
            <a:avLst/>
          </a:prstGeom>
        </p:spPr>
      </p:pic>
      <p:sp>
        <p:nvSpPr>
          <p:cNvPr id="2" name="Oval 1"/>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endParaRPr lang="en-US" sz="2400" b="1">
              <a:latin typeface="Arial" panose="020B0604020202020204" pitchFamily="34" charset="0"/>
              <a:cs typeface="Arial" panose="020B0604020202020204" pitchFamily="34" charset="0"/>
            </a:endParaRPr>
          </a:p>
        </p:txBody>
      </p:sp>
      <p:sp>
        <p:nvSpPr>
          <p:cNvPr id="6" name="Oval 5"/>
          <p:cNvSpPr/>
          <p:nvPr/>
        </p:nvSpPr>
        <p:spPr>
          <a:xfrm>
            <a:off x="6086210" y="130339"/>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endParaRPr lang="en-US" sz="2400" b="1">
              <a:latin typeface="Arial" panose="020B0604020202020204" pitchFamily="34" charset="0"/>
              <a:cs typeface="Arial" panose="020B0604020202020204" pitchFamily="34" charset="0"/>
            </a:endParaRPr>
          </a:p>
        </p:txBody>
      </p:sp>
      <p:sp>
        <p:nvSpPr>
          <p:cNvPr id="8" name="Rectangle: Rounded Corners 7"/>
          <p:cNvSpPr/>
          <p:nvPr/>
        </p:nvSpPr>
        <p:spPr>
          <a:xfrm>
            <a:off x="7230551" y="5974147"/>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5989834" cy="6902192"/>
          </a:xfrm>
          <a:prstGeom prst="rect">
            <a:avLst/>
          </a:prstGeom>
        </p:spPr>
      </p:pic>
      <p:pic>
        <p:nvPicPr>
          <p:cNvPr id="7" name="Picture 6"/>
          <p:cNvPicPr>
            <a:picLocks noChangeAspect="1"/>
          </p:cNvPicPr>
          <p:nvPr/>
        </p:nvPicPr>
        <p:blipFill>
          <a:blip r:embed="rId2"/>
          <a:stretch>
            <a:fillRect/>
          </a:stretch>
        </p:blipFill>
        <p:spPr>
          <a:xfrm>
            <a:off x="5989834" y="0"/>
            <a:ext cx="6226439" cy="2039695"/>
          </a:xfrm>
          <a:prstGeom prst="rect">
            <a:avLst/>
          </a:prstGeom>
        </p:spPr>
      </p:pic>
      <p:sp>
        <p:nvSpPr>
          <p:cNvPr id="2" name="Oval 1"/>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endParaRPr lang="en-US" sz="2400" b="1">
              <a:latin typeface="Arial" panose="020B0604020202020204" pitchFamily="34" charset="0"/>
              <a:cs typeface="Arial" panose="020B0604020202020204" pitchFamily="34" charset="0"/>
            </a:endParaRPr>
          </a:p>
        </p:txBody>
      </p:sp>
      <p:sp>
        <p:nvSpPr>
          <p:cNvPr id="6" name="Oval 5"/>
          <p:cNvSpPr/>
          <p:nvPr/>
        </p:nvSpPr>
        <p:spPr>
          <a:xfrm>
            <a:off x="6174770" y="87606"/>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endParaRPr lang="en-US" sz="2400" b="1">
              <a:latin typeface="Arial" panose="020B0604020202020204" pitchFamily="34" charset="0"/>
              <a:cs typeface="Arial" panose="020B0604020202020204" pitchFamily="34" charset="0"/>
            </a:endParaRPr>
          </a:p>
        </p:txBody>
      </p:sp>
      <p:sp>
        <p:nvSpPr>
          <p:cNvPr id="8" name="Rectangle: Rounded Corners 7"/>
          <p:cNvSpPr/>
          <p:nvPr/>
        </p:nvSpPr>
        <p:spPr>
          <a:xfrm>
            <a:off x="7272776" y="5871682"/>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3434" y="2075227"/>
            <a:ext cx="79960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vi-VN"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hiểu bài</a:t>
            </a:r>
            <a:endParaRPr kumimoji="0" 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01" name="Text Box 9"/>
          <p:cNvSpPr txBox="1">
            <a:spLocks noChangeArrowheads="1"/>
          </p:cNvSpPr>
          <p:nvPr/>
        </p:nvSpPr>
        <p:spPr bwMode="auto">
          <a:xfrm>
            <a:off x="1978632" y="367305"/>
            <a:ext cx="9144000" cy="954107"/>
          </a:xfrm>
          <a:prstGeom prst="rect">
            <a:avLst/>
          </a:prstGeom>
          <a:noFill/>
          <a:ln w="9525">
            <a:noFill/>
            <a:miter lim="800000"/>
          </a:ln>
          <a:effectLst/>
        </p:spPr>
        <p:txBody>
          <a:bodyPr wrap="square">
            <a:spAutoFit/>
          </a:bodyPr>
          <a:lstStyle/>
          <a:p>
            <a:pPr algn="ctr">
              <a:spcBef>
                <a:spcPct val="50000"/>
              </a:spcBef>
            </a:pPr>
            <a:r>
              <a:rPr lang="en-US" altLang="en-US" sz="2800" b="1" dirty="0">
                <a:solidFill>
                  <a:srgbClr val="0000FF"/>
                </a:solidFill>
              </a:rPr>
              <a:t>- </a:t>
            </a:r>
            <a:r>
              <a:rPr lang="en-US" altLang="en-US" sz="2800" b="1" dirty="0" err="1">
                <a:solidFill>
                  <a:srgbClr val="0000FF"/>
                </a:solidFill>
              </a:rPr>
              <a:t>Bốn</a:t>
            </a:r>
            <a:r>
              <a:rPr lang="en-US" altLang="en-US" sz="2800" b="1" dirty="0">
                <a:solidFill>
                  <a:srgbClr val="0000FF"/>
                </a:solidFill>
              </a:rPr>
              <a:t> </a:t>
            </a:r>
            <a:r>
              <a:rPr lang="en-US" altLang="en-US" sz="2800" b="1" dirty="0" err="1">
                <a:solidFill>
                  <a:srgbClr val="0000FF"/>
                </a:solidFill>
              </a:rPr>
              <a:t>nàng</a:t>
            </a:r>
            <a:r>
              <a:rPr lang="en-US" altLang="en-US" sz="2800" b="1" dirty="0">
                <a:solidFill>
                  <a:srgbClr val="0000FF"/>
                </a:solidFill>
              </a:rPr>
              <a:t> </a:t>
            </a:r>
            <a:r>
              <a:rPr lang="en-US" altLang="en-US" sz="2800" b="1" dirty="0" err="1">
                <a:solidFill>
                  <a:srgbClr val="0000FF"/>
                </a:solidFill>
              </a:rPr>
              <a:t>tiên</a:t>
            </a:r>
            <a:r>
              <a:rPr lang="en-US" altLang="en-US" sz="2800" b="1" dirty="0">
                <a:solidFill>
                  <a:srgbClr val="0000FF"/>
                </a:solidFill>
              </a:rPr>
              <a:t> </a:t>
            </a:r>
            <a:r>
              <a:rPr lang="en-US" altLang="en-US" sz="2800" b="1" dirty="0" err="1">
                <a:solidFill>
                  <a:srgbClr val="0000FF"/>
                </a:solidFill>
              </a:rPr>
              <a:t>tượng</a:t>
            </a:r>
            <a:r>
              <a:rPr lang="en-US" altLang="en-US" sz="2800" b="1" dirty="0">
                <a:solidFill>
                  <a:srgbClr val="0000FF"/>
                </a:solidFill>
              </a:rPr>
              <a:t> </a:t>
            </a:r>
            <a:r>
              <a:rPr lang="en-US" altLang="en-US" sz="2800" b="1" dirty="0" err="1">
                <a:solidFill>
                  <a:srgbClr val="0000FF"/>
                </a:solidFill>
              </a:rPr>
              <a:t>trưng</a:t>
            </a:r>
            <a:r>
              <a:rPr lang="en-US" altLang="en-US" sz="2800" b="1" dirty="0">
                <a:solidFill>
                  <a:srgbClr val="0000FF"/>
                </a:solidFill>
              </a:rPr>
              <a:t> </a:t>
            </a:r>
            <a:r>
              <a:rPr lang="en-US" altLang="en-US" sz="2800" b="1" dirty="0" err="1">
                <a:solidFill>
                  <a:srgbClr val="0000FF"/>
                </a:solidFill>
              </a:rPr>
              <a:t>cho</a:t>
            </a:r>
            <a:r>
              <a:rPr lang="en-US" altLang="en-US" sz="2800" b="1" dirty="0">
                <a:solidFill>
                  <a:srgbClr val="0000FF"/>
                </a:solidFill>
              </a:rPr>
              <a:t> </a:t>
            </a:r>
            <a:r>
              <a:rPr lang="en-US" altLang="en-US" sz="2800" b="1" dirty="0" err="1">
                <a:solidFill>
                  <a:srgbClr val="0000FF"/>
                </a:solidFill>
              </a:rPr>
              <a:t>những</a:t>
            </a:r>
            <a:r>
              <a:rPr lang="en-US" altLang="en-US" sz="2800" b="1" dirty="0">
                <a:solidFill>
                  <a:srgbClr val="0000FF"/>
                </a:solidFill>
              </a:rPr>
              <a:t> </a:t>
            </a: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nào</a:t>
            </a:r>
            <a:r>
              <a:rPr lang="en-US" altLang="en-US" sz="2800" b="1" dirty="0">
                <a:solidFill>
                  <a:srgbClr val="0000FF"/>
                </a:solidFill>
              </a:rPr>
              <a:t> </a:t>
            </a:r>
            <a:r>
              <a:rPr lang="en-US" altLang="en-US" sz="2800" b="1" dirty="0" err="1">
                <a:solidFill>
                  <a:srgbClr val="0000FF"/>
                </a:solidFill>
              </a:rPr>
              <a:t>trong</a:t>
            </a:r>
            <a:r>
              <a:rPr lang="en-US" altLang="en-US" sz="2800" b="1" dirty="0">
                <a:solidFill>
                  <a:srgbClr val="0000FF"/>
                </a:solidFill>
              </a:rPr>
              <a:t> </a:t>
            </a:r>
            <a:r>
              <a:rPr lang="en-US" altLang="en-US" sz="2800" b="1" dirty="0" err="1">
                <a:solidFill>
                  <a:srgbClr val="0000FF"/>
                </a:solidFill>
              </a:rPr>
              <a:t>năm</a:t>
            </a:r>
            <a:r>
              <a:rPr lang="en-US" altLang="en-US" sz="2800" b="1" dirty="0">
                <a:solidFill>
                  <a:srgbClr val="0000FF"/>
                </a:solidFill>
              </a:rPr>
              <a:t>?</a:t>
            </a:r>
            <a:endParaRPr lang="en-US" altLang="en-US" sz="2800" b="1" dirty="0">
              <a:solidFill>
                <a:srgbClr val="0000FF"/>
              </a:solidFill>
            </a:endParaRPr>
          </a:p>
        </p:txBody>
      </p:sp>
      <p:sp>
        <p:nvSpPr>
          <p:cNvPr id="213002" name="Text Box 10"/>
          <p:cNvSpPr txBox="1">
            <a:spLocks noChangeArrowheads="1"/>
          </p:cNvSpPr>
          <p:nvPr/>
        </p:nvSpPr>
        <p:spPr bwMode="auto">
          <a:xfrm>
            <a:off x="835632" y="2922959"/>
            <a:ext cx="1143000" cy="954107"/>
          </a:xfrm>
          <a:prstGeom prst="rect">
            <a:avLst/>
          </a:prstGeom>
          <a:noFill/>
          <a:ln w="9525">
            <a:noFill/>
            <a:miter lim="800000"/>
          </a:ln>
          <a:effectLst/>
        </p:spPr>
        <p:txBody>
          <a:bodyPr wrap="square">
            <a:spAutoFit/>
          </a:bodyPr>
          <a:lstStyle/>
          <a:p>
            <a:pPr>
              <a:spcBef>
                <a:spcPct val="50000"/>
              </a:spcBef>
            </a:pPr>
            <a:r>
              <a:rPr lang="en-US" altLang="en-US" sz="2800" b="1" dirty="0">
                <a:solidFill>
                  <a:srgbClr val="0000FF"/>
                </a:solidFill>
              </a:rPr>
              <a:t> </a:t>
            </a: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Xuân</a:t>
            </a:r>
            <a:endParaRPr lang="en-US" altLang="en-US" sz="2800" b="1" dirty="0">
              <a:solidFill>
                <a:srgbClr val="0000FF"/>
              </a:solidFill>
            </a:endParaRPr>
          </a:p>
        </p:txBody>
      </p:sp>
      <p:sp>
        <p:nvSpPr>
          <p:cNvPr id="213003" name="Text Box 11"/>
          <p:cNvSpPr txBox="1">
            <a:spLocks noChangeArrowheads="1"/>
          </p:cNvSpPr>
          <p:nvPr/>
        </p:nvSpPr>
        <p:spPr bwMode="auto">
          <a:xfrm>
            <a:off x="6198933" y="2865375"/>
            <a:ext cx="1066800" cy="954107"/>
          </a:xfrm>
          <a:prstGeom prst="rect">
            <a:avLst/>
          </a:prstGeom>
          <a:noFill/>
          <a:ln w="9525">
            <a:noFill/>
            <a:miter lim="800000"/>
          </a:ln>
          <a:effectLst/>
        </p:spPr>
        <p:txBody>
          <a:bodyPr wrap="square">
            <a:spAutoFit/>
          </a:bodyPr>
          <a:lstStyle/>
          <a:p>
            <a:pPr algn="ctr">
              <a:spcBef>
                <a:spcPct val="50000"/>
              </a:spcBef>
            </a:pP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Hạ</a:t>
            </a:r>
            <a:endParaRPr lang="en-US" altLang="en-US" sz="2800" b="1" dirty="0">
              <a:solidFill>
                <a:srgbClr val="0000FF"/>
              </a:solidFill>
            </a:endParaRPr>
          </a:p>
        </p:txBody>
      </p:sp>
      <p:sp>
        <p:nvSpPr>
          <p:cNvPr id="213004" name="Text Box 12"/>
          <p:cNvSpPr txBox="1">
            <a:spLocks noChangeArrowheads="1"/>
          </p:cNvSpPr>
          <p:nvPr/>
        </p:nvSpPr>
        <p:spPr bwMode="auto">
          <a:xfrm>
            <a:off x="873732" y="5130901"/>
            <a:ext cx="1066800" cy="954107"/>
          </a:xfrm>
          <a:prstGeom prst="rect">
            <a:avLst/>
          </a:prstGeom>
          <a:noFill/>
          <a:ln w="9525">
            <a:noFill/>
            <a:miter lim="800000"/>
          </a:ln>
          <a:effectLst/>
        </p:spPr>
        <p:txBody>
          <a:bodyPr wrap="square">
            <a:spAutoFit/>
          </a:bodyPr>
          <a:lstStyle/>
          <a:p>
            <a:pPr>
              <a:spcBef>
                <a:spcPct val="50000"/>
              </a:spcBef>
            </a:pPr>
            <a:r>
              <a:rPr lang="en-US" altLang="en-US" sz="2800" b="1" dirty="0" err="1">
                <a:solidFill>
                  <a:srgbClr val="0000FF"/>
                </a:solidFill>
              </a:rPr>
              <a:t>Mùa</a:t>
            </a:r>
            <a:r>
              <a:rPr lang="en-US" altLang="en-US" sz="2800" b="1" dirty="0">
                <a:solidFill>
                  <a:srgbClr val="0000FF"/>
                </a:solidFill>
              </a:rPr>
              <a:t> Thu</a:t>
            </a:r>
            <a:endParaRPr lang="en-US" altLang="en-US" sz="2800" b="1" dirty="0">
              <a:solidFill>
                <a:srgbClr val="0000FF"/>
              </a:solidFill>
            </a:endParaRPr>
          </a:p>
        </p:txBody>
      </p:sp>
      <p:sp>
        <p:nvSpPr>
          <p:cNvPr id="213005" name="Text Box 13"/>
          <p:cNvSpPr txBox="1">
            <a:spLocks noChangeArrowheads="1"/>
          </p:cNvSpPr>
          <p:nvPr/>
        </p:nvSpPr>
        <p:spPr bwMode="auto">
          <a:xfrm>
            <a:off x="6238356" y="5184929"/>
            <a:ext cx="1066800" cy="954107"/>
          </a:xfrm>
          <a:prstGeom prst="rect">
            <a:avLst/>
          </a:prstGeom>
          <a:noFill/>
          <a:ln w="9525">
            <a:noFill/>
            <a:miter lim="800000"/>
          </a:ln>
          <a:effectLst/>
        </p:spPr>
        <p:txBody>
          <a:bodyPr wrap="square">
            <a:spAutoFit/>
          </a:bodyPr>
          <a:lstStyle/>
          <a:p>
            <a:pPr algn="ctr">
              <a:spcBef>
                <a:spcPct val="50000"/>
              </a:spcBef>
            </a:pPr>
            <a:r>
              <a:rPr lang="en-US" altLang="en-US" sz="2800" b="1">
                <a:solidFill>
                  <a:srgbClr val="0000FF"/>
                </a:solidFill>
              </a:rPr>
              <a:t>Mùa Đông</a:t>
            </a:r>
            <a:endParaRPr lang="en-US" altLang="en-US" sz="2800" b="1">
              <a:solidFill>
                <a:srgbClr val="0000FF"/>
              </a:solidFill>
            </a:endParaRPr>
          </a:p>
        </p:txBody>
      </p:sp>
      <p:pic>
        <p:nvPicPr>
          <p:cNvPr id="213006" name="Picture 14"/>
          <p:cNvPicPr>
            <a:picLocks noChangeAspect="1" noChangeArrowheads="1"/>
          </p:cNvPicPr>
          <p:nvPr/>
        </p:nvPicPr>
        <p:blipFill>
          <a:blip r:embed="rId1"/>
          <a:srcRect/>
          <a:stretch>
            <a:fillRect/>
          </a:stretch>
        </p:blipFill>
        <p:spPr bwMode="auto">
          <a:xfrm>
            <a:off x="1978632" y="1692308"/>
            <a:ext cx="3916670" cy="2492426"/>
          </a:xfrm>
          <a:prstGeom prst="rect">
            <a:avLst/>
          </a:prstGeom>
          <a:noFill/>
          <a:ln w="9525">
            <a:noFill/>
            <a:miter lim="800000"/>
            <a:headEnd/>
            <a:tailEnd/>
          </a:ln>
        </p:spPr>
      </p:pic>
      <p:pic>
        <p:nvPicPr>
          <p:cNvPr id="213007" name="Picture 15"/>
          <p:cNvPicPr>
            <a:picLocks noChangeAspect="1" noChangeArrowheads="1"/>
          </p:cNvPicPr>
          <p:nvPr/>
        </p:nvPicPr>
        <p:blipFill>
          <a:blip r:embed="rId2"/>
          <a:srcRect/>
          <a:stretch>
            <a:fillRect/>
          </a:stretch>
        </p:blipFill>
        <p:spPr bwMode="auto">
          <a:xfrm>
            <a:off x="1978632" y="4370297"/>
            <a:ext cx="3916670" cy="2437039"/>
          </a:xfrm>
          <a:prstGeom prst="rect">
            <a:avLst/>
          </a:prstGeom>
          <a:noFill/>
          <a:ln w="9525">
            <a:noFill/>
            <a:miter lim="800000"/>
            <a:headEnd/>
            <a:tailEnd/>
          </a:ln>
        </p:spPr>
      </p:pic>
      <p:pic>
        <p:nvPicPr>
          <p:cNvPr id="213008" name="Picture 16"/>
          <p:cNvPicPr>
            <a:picLocks noChangeAspect="1" noChangeArrowheads="1"/>
          </p:cNvPicPr>
          <p:nvPr/>
        </p:nvPicPr>
        <p:blipFill>
          <a:blip r:embed="rId3"/>
          <a:srcRect/>
          <a:stretch>
            <a:fillRect/>
          </a:stretch>
        </p:blipFill>
        <p:spPr bwMode="auto">
          <a:xfrm>
            <a:off x="7648211" y="4434610"/>
            <a:ext cx="4091244" cy="2454746"/>
          </a:xfrm>
          <a:prstGeom prst="rect">
            <a:avLst/>
          </a:prstGeom>
          <a:noFill/>
          <a:ln w="9525">
            <a:noFill/>
            <a:miter lim="800000"/>
            <a:headEnd/>
            <a:tailEnd/>
          </a:ln>
        </p:spPr>
      </p:pic>
      <p:pic>
        <p:nvPicPr>
          <p:cNvPr id="213009" name="Picture 17"/>
          <p:cNvPicPr>
            <a:picLocks noChangeAspect="1" noChangeArrowheads="1"/>
          </p:cNvPicPr>
          <p:nvPr/>
        </p:nvPicPr>
        <p:blipFill>
          <a:blip r:embed="rId4"/>
          <a:srcRect/>
          <a:stretch>
            <a:fillRect/>
          </a:stretch>
        </p:blipFill>
        <p:spPr bwMode="auto">
          <a:xfrm>
            <a:off x="7569364" y="1676746"/>
            <a:ext cx="4125393" cy="2492426"/>
          </a:xfrm>
          <a:prstGeom prst="rect">
            <a:avLst/>
          </a:prstGeom>
          <a:noFill/>
          <a:ln w="9525">
            <a:noFill/>
            <a:miter lim="800000"/>
            <a:headEnd/>
            <a:tailEnd/>
          </a:ln>
        </p:spPr>
      </p:pic>
      <p:sp>
        <p:nvSpPr>
          <p:cNvPr id="213010" name="Text Box 18"/>
          <p:cNvSpPr txBox="1">
            <a:spLocks noChangeArrowheads="1"/>
          </p:cNvSpPr>
          <p:nvPr/>
        </p:nvSpPr>
        <p:spPr bwMode="auto">
          <a:xfrm>
            <a:off x="2160333" y="410397"/>
            <a:ext cx="9144000" cy="523220"/>
          </a:xfrm>
          <a:prstGeom prst="rect">
            <a:avLst/>
          </a:prstGeom>
          <a:noFill/>
          <a:ln w="9525">
            <a:noFill/>
            <a:miter lim="800000"/>
          </a:ln>
          <a:effectLst/>
        </p:spPr>
        <p:txBody>
          <a:bodyPr wrap="square">
            <a:spAutoFit/>
          </a:bodyPr>
          <a:lstStyle/>
          <a:p>
            <a:pPr algn="ctr">
              <a:spcBef>
                <a:spcPct val="50000"/>
              </a:spcBef>
            </a:pPr>
            <a:r>
              <a:rPr lang="en-US" altLang="en-US" sz="2800" b="1" dirty="0">
                <a:solidFill>
                  <a:srgbClr val="0000FF"/>
                </a:solidFill>
              </a:rPr>
              <a:t>- </a:t>
            </a:r>
            <a:r>
              <a:rPr lang="en-US" altLang="en-US" sz="2800" b="1" dirty="0" err="1">
                <a:solidFill>
                  <a:srgbClr val="0000FF"/>
                </a:solidFill>
              </a:rPr>
              <a:t>Bốn</a:t>
            </a:r>
            <a:r>
              <a:rPr lang="en-US" altLang="en-US" sz="2800" b="1" dirty="0">
                <a:solidFill>
                  <a:srgbClr val="0000FF"/>
                </a:solidFill>
              </a:rPr>
              <a:t> </a:t>
            </a:r>
            <a:r>
              <a:rPr lang="en-US" altLang="en-US" sz="2800" b="1" dirty="0" err="1">
                <a:solidFill>
                  <a:srgbClr val="0000FF"/>
                </a:solidFill>
              </a:rPr>
              <a:t>nàng</a:t>
            </a:r>
            <a:r>
              <a:rPr lang="en-US" altLang="en-US" sz="2800" b="1" dirty="0">
                <a:solidFill>
                  <a:srgbClr val="0000FF"/>
                </a:solidFill>
              </a:rPr>
              <a:t> </a:t>
            </a:r>
            <a:r>
              <a:rPr lang="en-US" altLang="en-US" sz="2800" b="1" dirty="0" err="1">
                <a:solidFill>
                  <a:srgbClr val="0000FF"/>
                </a:solidFill>
              </a:rPr>
              <a:t>tiên</a:t>
            </a:r>
            <a:r>
              <a:rPr lang="en-US" altLang="en-US" sz="2800" b="1" dirty="0">
                <a:solidFill>
                  <a:srgbClr val="0000FF"/>
                </a:solidFill>
              </a:rPr>
              <a:t> </a:t>
            </a:r>
            <a:r>
              <a:rPr lang="en-US" altLang="en-US" sz="2800" b="1" dirty="0" err="1">
                <a:solidFill>
                  <a:srgbClr val="0000FF"/>
                </a:solidFill>
              </a:rPr>
              <a:t>tượng</a:t>
            </a:r>
            <a:r>
              <a:rPr lang="en-US" altLang="en-US" sz="2800" b="1" dirty="0">
                <a:solidFill>
                  <a:srgbClr val="0000FF"/>
                </a:solidFill>
              </a:rPr>
              <a:t> </a:t>
            </a:r>
            <a:r>
              <a:rPr lang="en-US" altLang="en-US" sz="2800" b="1" dirty="0" err="1">
                <a:solidFill>
                  <a:srgbClr val="0000FF"/>
                </a:solidFill>
              </a:rPr>
              <a:t>trưng</a:t>
            </a:r>
            <a:r>
              <a:rPr lang="en-US" altLang="en-US" sz="2800" b="1" dirty="0">
                <a:solidFill>
                  <a:srgbClr val="0000FF"/>
                </a:solidFill>
              </a:rPr>
              <a:t> </a:t>
            </a:r>
            <a:r>
              <a:rPr lang="en-US" altLang="en-US" sz="2800" b="1" dirty="0" err="1">
                <a:solidFill>
                  <a:srgbClr val="0000FF"/>
                </a:solidFill>
              </a:rPr>
              <a:t>cho</a:t>
            </a:r>
            <a:r>
              <a:rPr lang="en-US" altLang="en-US" sz="2800" b="1" dirty="0">
                <a:solidFill>
                  <a:srgbClr val="0000FF"/>
                </a:solidFill>
              </a:rPr>
              <a:t> </a:t>
            </a:r>
            <a:r>
              <a:rPr lang="en-US" altLang="en-US" sz="2800" b="1" dirty="0" err="1">
                <a:solidFill>
                  <a:srgbClr val="0000FF"/>
                </a:solidFill>
              </a:rPr>
              <a:t>bốn</a:t>
            </a:r>
            <a:r>
              <a:rPr lang="en-US" altLang="en-US" sz="2800" b="1" dirty="0">
                <a:solidFill>
                  <a:srgbClr val="0000FF"/>
                </a:solidFill>
              </a:rPr>
              <a:t> </a:t>
            </a: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trong</a:t>
            </a:r>
            <a:r>
              <a:rPr lang="en-US" altLang="en-US" sz="2800" b="1" dirty="0">
                <a:solidFill>
                  <a:srgbClr val="0000FF"/>
                </a:solidFill>
              </a:rPr>
              <a:t> </a:t>
            </a:r>
            <a:r>
              <a:rPr lang="en-US" altLang="en-US" sz="2800" b="1" dirty="0" err="1">
                <a:solidFill>
                  <a:srgbClr val="0000FF"/>
                </a:solidFill>
              </a:rPr>
              <a:t>năm</a:t>
            </a:r>
            <a:r>
              <a:rPr lang="en-US" altLang="en-US" sz="2800" b="1" dirty="0">
                <a:solidFill>
                  <a:srgbClr val="0000FF"/>
                </a:solidFill>
              </a:rPr>
              <a:t>. </a:t>
            </a:r>
            <a:r>
              <a:rPr lang="en-US" altLang="en-US" sz="2800" b="1" dirty="0" err="1">
                <a:solidFill>
                  <a:srgbClr val="0000FF"/>
                </a:solidFill>
              </a:rPr>
              <a:t>Đó</a:t>
            </a:r>
            <a:r>
              <a:rPr lang="en-US" altLang="en-US" sz="2800" b="1" dirty="0">
                <a:solidFill>
                  <a:srgbClr val="0000FF"/>
                </a:solidFill>
              </a:rPr>
              <a:t> </a:t>
            </a:r>
            <a:r>
              <a:rPr lang="en-US" altLang="en-US" sz="2800" b="1" dirty="0" err="1">
                <a:solidFill>
                  <a:srgbClr val="0000FF"/>
                </a:solidFill>
              </a:rPr>
              <a:t>là</a:t>
            </a:r>
            <a:r>
              <a:rPr lang="en-US" altLang="en-US" sz="2800" b="1" dirty="0">
                <a:solidFill>
                  <a:srgbClr val="0000FF"/>
                </a:solidFill>
              </a:rPr>
              <a:t>: </a:t>
            </a:r>
            <a:endParaRPr lang="en-US" altLang="en-US" sz="28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3001"/>
                                        </p:tgtEl>
                                        <p:attrNameLst>
                                          <p:attrName>style.visibility</p:attrName>
                                        </p:attrNameLst>
                                      </p:cBhvr>
                                      <p:to>
                                        <p:strVal val="visible"/>
                                      </p:to>
                                    </p:set>
                                    <p:anim calcmode="discrete" valueType="clr">
                                      <p:cBhvr override="childStyle">
                                        <p:cTn id="7" dur="80"/>
                                        <p:tgtEl>
                                          <p:spTgt spid="2130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3001"/>
                                        </p:tgtEl>
                                        <p:attrNameLst>
                                          <p:attrName>fillcolor</p:attrName>
                                        </p:attrNameLst>
                                      </p:cBhvr>
                                      <p:tavLst>
                                        <p:tav tm="0">
                                          <p:val>
                                            <p:clrVal>
                                              <a:schemeClr val="accent2"/>
                                            </p:clrVal>
                                          </p:val>
                                        </p:tav>
                                        <p:tav tm="50000">
                                          <p:val>
                                            <p:clrVal>
                                              <a:schemeClr val="hlink"/>
                                            </p:clrVal>
                                          </p:val>
                                        </p:tav>
                                      </p:tavLst>
                                    </p:anim>
                                    <p:set>
                                      <p:cBhvr>
                                        <p:cTn id="9" dur="80"/>
                                        <p:tgtEl>
                                          <p:spTgt spid="21300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213001"/>
                                        </p:tgtEl>
                                        <p:attrNameLst>
                                          <p:attrName>ppt_x</p:attrName>
                                        </p:attrNameLst>
                                      </p:cBhvr>
                                      <p:tavLst>
                                        <p:tav tm="0">
                                          <p:val>
                                            <p:strVal val="ppt_x"/>
                                          </p:val>
                                        </p:tav>
                                        <p:tav tm="100000">
                                          <p:val>
                                            <p:strVal val="ppt_x"/>
                                          </p:val>
                                        </p:tav>
                                      </p:tavLst>
                                    </p:anim>
                                    <p:anim calcmode="lin" valueType="num">
                                      <p:cBhvr additive="base">
                                        <p:cTn id="14" dur="500"/>
                                        <p:tgtEl>
                                          <p:spTgt spid="213001"/>
                                        </p:tgtEl>
                                        <p:attrNameLst>
                                          <p:attrName>ppt_y</p:attrName>
                                        </p:attrNameLst>
                                      </p:cBhvr>
                                      <p:tavLst>
                                        <p:tav tm="0">
                                          <p:val>
                                            <p:strVal val="ppt_y"/>
                                          </p:val>
                                        </p:tav>
                                        <p:tav tm="100000">
                                          <p:val>
                                            <p:strVal val="1+ppt_h/2"/>
                                          </p:val>
                                        </p:tav>
                                      </p:tavLst>
                                    </p:anim>
                                    <p:set>
                                      <p:cBhvr>
                                        <p:cTn id="15" dur="1" fill="hold">
                                          <p:stCondLst>
                                            <p:cond delay="499"/>
                                          </p:stCondLst>
                                        </p:cTn>
                                        <p:tgtEl>
                                          <p:spTgt spid="213001"/>
                                        </p:tgtEl>
                                        <p:attrNameLst>
                                          <p:attrName>style.visibility</p:attrName>
                                        </p:attrNameLst>
                                      </p:cBhvr>
                                      <p:to>
                                        <p:strVal val="hidden"/>
                                      </p:to>
                                    </p:set>
                                  </p:childTnLst>
                                </p:cTn>
                              </p:par>
                            </p:childTnLst>
                          </p:cTn>
                        </p:par>
                        <p:par>
                          <p:cTn id="16" fill="hold">
                            <p:stCondLst>
                              <p:cond delay="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13010"/>
                                        </p:tgtEl>
                                        <p:attrNameLst>
                                          <p:attrName>style.visibility</p:attrName>
                                        </p:attrNameLst>
                                      </p:cBhvr>
                                      <p:to>
                                        <p:strVal val="visible"/>
                                      </p:to>
                                    </p:set>
                                    <p:anim calcmode="discrete" valueType="clr">
                                      <p:cBhvr override="childStyle">
                                        <p:cTn id="19" dur="80"/>
                                        <p:tgtEl>
                                          <p:spTgt spid="2130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13010"/>
                                        </p:tgtEl>
                                        <p:attrNameLst>
                                          <p:attrName>fillcolor</p:attrName>
                                        </p:attrNameLst>
                                      </p:cBhvr>
                                      <p:tavLst>
                                        <p:tav tm="0">
                                          <p:val>
                                            <p:clrVal>
                                              <a:schemeClr val="accent2"/>
                                            </p:clrVal>
                                          </p:val>
                                        </p:tav>
                                        <p:tav tm="50000">
                                          <p:val>
                                            <p:clrVal>
                                              <a:schemeClr val="hlink"/>
                                            </p:clrVal>
                                          </p:val>
                                        </p:tav>
                                      </p:tavLst>
                                    </p:anim>
                                    <p:set>
                                      <p:cBhvr>
                                        <p:cTn id="21" dur="80"/>
                                        <p:tgtEl>
                                          <p:spTgt spid="213010"/>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3002"/>
                                        </p:tgtEl>
                                        <p:attrNameLst>
                                          <p:attrName>style.visibility</p:attrName>
                                        </p:attrNameLst>
                                      </p:cBhvr>
                                      <p:to>
                                        <p:strVal val="visible"/>
                                      </p:to>
                                    </p:set>
                                    <p:anim calcmode="lin" valueType="num">
                                      <p:cBhvr additive="base">
                                        <p:cTn id="26" dur="500" fill="hold"/>
                                        <p:tgtEl>
                                          <p:spTgt spid="213002"/>
                                        </p:tgtEl>
                                        <p:attrNameLst>
                                          <p:attrName>ppt_x</p:attrName>
                                        </p:attrNameLst>
                                      </p:cBhvr>
                                      <p:tavLst>
                                        <p:tav tm="0">
                                          <p:val>
                                            <p:strVal val="#ppt_x"/>
                                          </p:val>
                                        </p:tav>
                                        <p:tav tm="100000">
                                          <p:val>
                                            <p:strVal val="#ppt_x"/>
                                          </p:val>
                                        </p:tav>
                                      </p:tavLst>
                                    </p:anim>
                                    <p:anim calcmode="lin" valueType="num">
                                      <p:cBhvr additive="base">
                                        <p:cTn id="27" dur="500" fill="hold"/>
                                        <p:tgtEl>
                                          <p:spTgt spid="21300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3006"/>
                                        </p:tgtEl>
                                        <p:attrNameLst>
                                          <p:attrName>style.visibility</p:attrName>
                                        </p:attrNameLst>
                                      </p:cBhvr>
                                      <p:to>
                                        <p:strVal val="visible"/>
                                      </p:to>
                                    </p:set>
                                    <p:anim calcmode="lin" valueType="num">
                                      <p:cBhvr additive="base">
                                        <p:cTn id="30" dur="500" fill="hold"/>
                                        <p:tgtEl>
                                          <p:spTgt spid="213006"/>
                                        </p:tgtEl>
                                        <p:attrNameLst>
                                          <p:attrName>ppt_x</p:attrName>
                                        </p:attrNameLst>
                                      </p:cBhvr>
                                      <p:tavLst>
                                        <p:tav tm="0">
                                          <p:val>
                                            <p:strVal val="#ppt_x"/>
                                          </p:val>
                                        </p:tav>
                                        <p:tav tm="100000">
                                          <p:val>
                                            <p:strVal val="#ppt_x"/>
                                          </p:val>
                                        </p:tav>
                                      </p:tavLst>
                                    </p:anim>
                                    <p:anim calcmode="lin" valueType="num">
                                      <p:cBhvr additive="base">
                                        <p:cTn id="31" dur="500" fill="hold"/>
                                        <p:tgtEl>
                                          <p:spTgt spid="21300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3003"/>
                                        </p:tgtEl>
                                        <p:attrNameLst>
                                          <p:attrName>style.visibility</p:attrName>
                                        </p:attrNameLst>
                                      </p:cBhvr>
                                      <p:to>
                                        <p:strVal val="visible"/>
                                      </p:to>
                                    </p:set>
                                    <p:anim calcmode="lin" valueType="num">
                                      <p:cBhvr additive="base">
                                        <p:cTn id="36" dur="500" fill="hold"/>
                                        <p:tgtEl>
                                          <p:spTgt spid="213003"/>
                                        </p:tgtEl>
                                        <p:attrNameLst>
                                          <p:attrName>ppt_x</p:attrName>
                                        </p:attrNameLst>
                                      </p:cBhvr>
                                      <p:tavLst>
                                        <p:tav tm="0">
                                          <p:val>
                                            <p:strVal val="#ppt_x"/>
                                          </p:val>
                                        </p:tav>
                                        <p:tav tm="100000">
                                          <p:val>
                                            <p:strVal val="#ppt_x"/>
                                          </p:val>
                                        </p:tav>
                                      </p:tavLst>
                                    </p:anim>
                                    <p:anim calcmode="lin" valueType="num">
                                      <p:cBhvr additive="base">
                                        <p:cTn id="37" dur="500" fill="hold"/>
                                        <p:tgtEl>
                                          <p:spTgt spid="21300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3009"/>
                                        </p:tgtEl>
                                        <p:attrNameLst>
                                          <p:attrName>style.visibility</p:attrName>
                                        </p:attrNameLst>
                                      </p:cBhvr>
                                      <p:to>
                                        <p:strVal val="visible"/>
                                      </p:to>
                                    </p:set>
                                    <p:anim calcmode="lin" valueType="num">
                                      <p:cBhvr additive="base">
                                        <p:cTn id="40" dur="500" fill="hold"/>
                                        <p:tgtEl>
                                          <p:spTgt spid="213009"/>
                                        </p:tgtEl>
                                        <p:attrNameLst>
                                          <p:attrName>ppt_x</p:attrName>
                                        </p:attrNameLst>
                                      </p:cBhvr>
                                      <p:tavLst>
                                        <p:tav tm="0">
                                          <p:val>
                                            <p:strVal val="#ppt_x"/>
                                          </p:val>
                                        </p:tav>
                                        <p:tav tm="100000">
                                          <p:val>
                                            <p:strVal val="#ppt_x"/>
                                          </p:val>
                                        </p:tav>
                                      </p:tavLst>
                                    </p:anim>
                                    <p:anim calcmode="lin" valueType="num">
                                      <p:cBhvr additive="base">
                                        <p:cTn id="41" dur="500" fill="hold"/>
                                        <p:tgtEl>
                                          <p:spTgt spid="21300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3004"/>
                                        </p:tgtEl>
                                        <p:attrNameLst>
                                          <p:attrName>style.visibility</p:attrName>
                                        </p:attrNameLst>
                                      </p:cBhvr>
                                      <p:to>
                                        <p:strVal val="visible"/>
                                      </p:to>
                                    </p:set>
                                    <p:anim calcmode="lin" valueType="num">
                                      <p:cBhvr additive="base">
                                        <p:cTn id="46" dur="500" fill="hold"/>
                                        <p:tgtEl>
                                          <p:spTgt spid="213004"/>
                                        </p:tgtEl>
                                        <p:attrNameLst>
                                          <p:attrName>ppt_x</p:attrName>
                                        </p:attrNameLst>
                                      </p:cBhvr>
                                      <p:tavLst>
                                        <p:tav tm="0">
                                          <p:val>
                                            <p:strVal val="#ppt_x"/>
                                          </p:val>
                                        </p:tav>
                                        <p:tav tm="100000">
                                          <p:val>
                                            <p:strVal val="#ppt_x"/>
                                          </p:val>
                                        </p:tav>
                                      </p:tavLst>
                                    </p:anim>
                                    <p:anim calcmode="lin" valueType="num">
                                      <p:cBhvr additive="base">
                                        <p:cTn id="47" dur="500" fill="hold"/>
                                        <p:tgtEl>
                                          <p:spTgt spid="21300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13007"/>
                                        </p:tgtEl>
                                        <p:attrNameLst>
                                          <p:attrName>style.visibility</p:attrName>
                                        </p:attrNameLst>
                                      </p:cBhvr>
                                      <p:to>
                                        <p:strVal val="visible"/>
                                      </p:to>
                                    </p:set>
                                    <p:anim calcmode="lin" valueType="num">
                                      <p:cBhvr additive="base">
                                        <p:cTn id="50" dur="500" fill="hold"/>
                                        <p:tgtEl>
                                          <p:spTgt spid="213007"/>
                                        </p:tgtEl>
                                        <p:attrNameLst>
                                          <p:attrName>ppt_x</p:attrName>
                                        </p:attrNameLst>
                                      </p:cBhvr>
                                      <p:tavLst>
                                        <p:tav tm="0">
                                          <p:val>
                                            <p:strVal val="#ppt_x"/>
                                          </p:val>
                                        </p:tav>
                                        <p:tav tm="100000">
                                          <p:val>
                                            <p:strVal val="#ppt_x"/>
                                          </p:val>
                                        </p:tav>
                                      </p:tavLst>
                                    </p:anim>
                                    <p:anim calcmode="lin" valueType="num">
                                      <p:cBhvr additive="base">
                                        <p:cTn id="51" dur="500" fill="hold"/>
                                        <p:tgtEl>
                                          <p:spTgt spid="21300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3005"/>
                                        </p:tgtEl>
                                        <p:attrNameLst>
                                          <p:attrName>style.visibility</p:attrName>
                                        </p:attrNameLst>
                                      </p:cBhvr>
                                      <p:to>
                                        <p:strVal val="visible"/>
                                      </p:to>
                                    </p:set>
                                    <p:anim calcmode="lin" valueType="num">
                                      <p:cBhvr additive="base">
                                        <p:cTn id="56" dur="500" fill="hold"/>
                                        <p:tgtEl>
                                          <p:spTgt spid="213005"/>
                                        </p:tgtEl>
                                        <p:attrNameLst>
                                          <p:attrName>ppt_x</p:attrName>
                                        </p:attrNameLst>
                                      </p:cBhvr>
                                      <p:tavLst>
                                        <p:tav tm="0">
                                          <p:val>
                                            <p:strVal val="#ppt_x"/>
                                          </p:val>
                                        </p:tav>
                                        <p:tav tm="100000">
                                          <p:val>
                                            <p:strVal val="#ppt_x"/>
                                          </p:val>
                                        </p:tav>
                                      </p:tavLst>
                                    </p:anim>
                                    <p:anim calcmode="lin" valueType="num">
                                      <p:cBhvr additive="base">
                                        <p:cTn id="57" dur="500" fill="hold"/>
                                        <p:tgtEl>
                                          <p:spTgt spid="21300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13008"/>
                                        </p:tgtEl>
                                        <p:attrNameLst>
                                          <p:attrName>style.visibility</p:attrName>
                                        </p:attrNameLst>
                                      </p:cBhvr>
                                      <p:to>
                                        <p:strVal val="visible"/>
                                      </p:to>
                                    </p:set>
                                    <p:anim calcmode="lin" valueType="num">
                                      <p:cBhvr additive="base">
                                        <p:cTn id="60" dur="500" fill="hold"/>
                                        <p:tgtEl>
                                          <p:spTgt spid="213008"/>
                                        </p:tgtEl>
                                        <p:attrNameLst>
                                          <p:attrName>ppt_x</p:attrName>
                                        </p:attrNameLst>
                                      </p:cBhvr>
                                      <p:tavLst>
                                        <p:tav tm="0">
                                          <p:val>
                                            <p:strVal val="#ppt_x"/>
                                          </p:val>
                                        </p:tav>
                                        <p:tav tm="100000">
                                          <p:val>
                                            <p:strVal val="#ppt_x"/>
                                          </p:val>
                                        </p:tav>
                                      </p:tavLst>
                                    </p:anim>
                                    <p:anim calcmode="lin" valueType="num">
                                      <p:cBhvr additive="base">
                                        <p:cTn id="61" dur="500" fill="hold"/>
                                        <p:tgtEl>
                                          <p:spTgt spid="2130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01" grpId="0"/>
      <p:bldP spid="213001" grpId="1"/>
      <p:bldP spid="213002" grpId="0"/>
      <p:bldP spid="213003" grpId="0"/>
      <p:bldP spid="213004" grpId="0"/>
      <p:bldP spid="213005" grpId="0"/>
      <p:bldP spid="2130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271" y="676760"/>
            <a:ext cx="8229600" cy="1143000"/>
          </a:xfrm>
        </p:spPr>
        <p:txBody>
          <a:bodyPr>
            <a:normAutofit fontScale="90000"/>
          </a:bodyPr>
          <a:lstStyle/>
          <a:p>
            <a:r>
              <a:rPr lang="en-US" altLang="en-US" sz="4000" b="1" dirty="0">
                <a:solidFill>
                  <a:srgbClr val="FF0000"/>
                </a:solidFill>
              </a:rPr>
              <a:t>2</a:t>
            </a:r>
            <a:r>
              <a:rPr lang="en-US" altLang="en-US" sz="4000" b="1">
                <a:solidFill>
                  <a:srgbClr val="FF0000"/>
                </a:solidFill>
              </a:rPr>
              <a:t>. Theo nàng tiên mùa hạ, vì sao thiếu nhi thích mùa thu?</a:t>
            </a:r>
            <a:br>
              <a:rPr lang="en-US" altLang="en-US" b="1" dirty="0">
                <a:solidFill>
                  <a:srgbClr val="FF0000"/>
                </a:solidFill>
              </a:rPr>
            </a:br>
            <a:endParaRPr lang="en-US" dirty="0"/>
          </a:p>
        </p:txBody>
      </p:sp>
      <p:pic>
        <p:nvPicPr>
          <p:cNvPr id="1026" name="Picture 2" descr="Giữ gìn giá trị cốt lõi của Tết Trung th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3434" y="2557716"/>
            <a:ext cx="5592567" cy="3623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ìm hiểu ý nghĩa Tết Trung thu cổ truyền qua trưng bày trực tuyến |  baoninhbinh.or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557717"/>
            <a:ext cx="5711627" cy="3658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8998" y="-10336"/>
            <a:ext cx="11334003" cy="742511"/>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3. </a:t>
            </a:r>
            <a:r>
              <a:rPr lang="vi-VN" sz="3200" dirty="0">
                <a:latin typeface="+mj-lt"/>
              </a:rPr>
              <a:t>Dựa vào bài đọc, nói tên mùa phù hợp với mỗi tranh:</a:t>
            </a:r>
            <a:endParaRPr lang="vi-VN" sz="3200" dirty="0">
              <a:latin typeface="+mj-lt"/>
            </a:endParaRPr>
          </a:p>
        </p:txBody>
      </p:sp>
      <p:sp>
        <p:nvSpPr>
          <p:cNvPr id="19" name="TextBox 18"/>
          <p:cNvSpPr txBox="1"/>
          <p:nvPr/>
        </p:nvSpPr>
        <p:spPr>
          <a:xfrm>
            <a:off x="389844" y="4684833"/>
            <a:ext cx="11497280" cy="1732334"/>
          </a:xfrm>
          <a:prstGeom prst="rect">
            <a:avLst/>
          </a:prstGeom>
          <a:noFill/>
        </p:spPr>
        <p:txBody>
          <a:bodyPr wrap="square" rtlCol="0">
            <a:spAutoFit/>
          </a:bodyPr>
          <a:lstStyle/>
          <a:p>
            <a:pPr algn="just">
              <a:lnSpc>
                <a:spcPct val="114000"/>
              </a:lnSpc>
            </a:pPr>
            <a:r>
              <a:rPr lang="vi-VN" sz="3200" dirty="0">
                <a:solidFill>
                  <a:schemeClr val="accent6">
                    <a:lumMod val="75000"/>
                  </a:schemeClr>
                </a:solidFill>
                <a:latin typeface="+mj-lt"/>
                <a:sym typeface="Wingdings" panose="05000000000000000000" pitchFamily="2" charset="2"/>
              </a:rPr>
              <a:t> </a:t>
            </a:r>
            <a:r>
              <a:rPr lang="vi-VN" sz="3200" dirty="0">
                <a:solidFill>
                  <a:schemeClr val="accent6">
                    <a:lumMod val="75000"/>
                  </a:schemeClr>
                </a:solidFill>
                <a:latin typeface="+mj-lt"/>
              </a:rPr>
              <a:t>Xuân làm cho cây lá tươi tốt. Hạ cho trái ngọt, hoa thơm. Thu làm cho trời xanh cao, học sinh nhớ ngày tựu trường. Đông ấp ủ mầm sống để mùa xuân về cây cối đâm chồi nảy lộc. </a:t>
            </a:r>
            <a:endParaRPr lang="vi-VN" sz="3200" dirty="0">
              <a:solidFill>
                <a:schemeClr val="accent6">
                  <a:lumMod val="75000"/>
                </a:schemeClr>
              </a:solidFill>
              <a:latin typeface="+mj-lt"/>
            </a:endParaRPr>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7200"/>
                    </a14:imgEffect>
                    <a14:imgEffect>
                      <a14:saturation sat="200000"/>
                    </a14:imgEffect>
                    <a14:imgEffect>
                      <a14:sharpenSoften amount="37000"/>
                    </a14:imgEffect>
                  </a14:imgLayer>
                </a14:imgProps>
              </a:ext>
            </a:extLst>
          </a:blip>
          <a:srcRect l="6298" t="4891"/>
          <a:stretch>
            <a:fillRect/>
          </a:stretch>
        </p:blipFill>
        <p:spPr>
          <a:xfrm>
            <a:off x="210218" y="761713"/>
            <a:ext cx="2957799" cy="1769537"/>
          </a:xfrm>
          <a:prstGeom prst="round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44000"/>
                    </a14:imgEffect>
                  </a14:imgLayer>
                </a14:imgProps>
              </a:ext>
            </a:extLst>
          </a:blip>
          <a:srcRect l="1660" r="2364" b="6"/>
          <a:stretch>
            <a:fillRect/>
          </a:stretch>
        </p:blipFill>
        <p:spPr>
          <a:xfrm>
            <a:off x="3179874" y="776868"/>
            <a:ext cx="3079402" cy="1732437"/>
          </a:xfrm>
          <a:prstGeom prst="round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Effect>
                      <a14:sharpenSoften amount="39000"/>
                    </a14:imgEffect>
                  </a14:imgLayer>
                </a14:imgProps>
              </a:ext>
            </a:extLst>
          </a:blip>
          <a:stretch>
            <a:fillRect/>
          </a:stretch>
        </p:blipFill>
        <p:spPr>
          <a:xfrm>
            <a:off x="6259276" y="826198"/>
            <a:ext cx="2871764" cy="1674768"/>
          </a:xfrm>
          <a:prstGeom prst="round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Effect>
                      <a14:sharpenSoften amount="36000"/>
                    </a14:imgEffect>
                  </a14:imgLayer>
                </a14:imgProps>
              </a:ext>
            </a:extLst>
          </a:blip>
          <a:stretch>
            <a:fillRect/>
          </a:stretch>
        </p:blipFill>
        <p:spPr>
          <a:xfrm>
            <a:off x="9131040" y="836482"/>
            <a:ext cx="2928386" cy="1654199"/>
          </a:xfrm>
          <a:prstGeom prst="roundRect">
            <a:avLst/>
          </a:prstGeom>
        </p:spPr>
      </p:pic>
      <p:sp>
        <p:nvSpPr>
          <p:cNvPr id="10" name="Rounded Rectangle 9"/>
          <p:cNvSpPr/>
          <p:nvPr/>
        </p:nvSpPr>
        <p:spPr>
          <a:xfrm>
            <a:off x="582330" y="2691685"/>
            <a:ext cx="2585687" cy="675095"/>
          </a:xfrm>
          <a:prstGeom prst="roundRect">
            <a:avLst/>
          </a:prstGeom>
          <a:solidFill>
            <a:schemeClr val="accent2"/>
          </a:solidFill>
          <a:ln w="28575">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UTM Avo" panose="02040603050506020204" pitchFamily="18" charset="0"/>
              </a:rPr>
              <a:t>Mùa xuân</a:t>
            </a:r>
            <a:endParaRPr lang="en-US" sz="3200" b="1" dirty="0">
              <a:solidFill>
                <a:schemeClr val="accent6"/>
              </a:solidFill>
              <a:latin typeface="UTM Avo" panose="02040603050506020204" pitchFamily="18" charset="0"/>
            </a:endParaRPr>
          </a:p>
        </p:txBody>
      </p:sp>
      <p:sp>
        <p:nvSpPr>
          <p:cNvPr id="16" name="Rounded Rectangle 15"/>
          <p:cNvSpPr/>
          <p:nvPr/>
        </p:nvSpPr>
        <p:spPr>
          <a:xfrm>
            <a:off x="3448675" y="2704822"/>
            <a:ext cx="2585687" cy="675095"/>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lumMod val="75000"/>
                  </a:schemeClr>
                </a:solidFill>
                <a:latin typeface="UTM Avo" panose="02040603050506020204" pitchFamily="18" charset="0"/>
              </a:rPr>
              <a:t>Mùa đông</a:t>
            </a:r>
            <a:endParaRPr lang="en-US" sz="3200" b="1" dirty="0">
              <a:solidFill>
                <a:schemeClr val="accent4">
                  <a:lumMod val="75000"/>
                </a:schemeClr>
              </a:solidFill>
              <a:latin typeface="UTM Avo" panose="02040603050506020204" pitchFamily="18" charset="0"/>
            </a:endParaRPr>
          </a:p>
        </p:txBody>
      </p:sp>
      <p:sp>
        <p:nvSpPr>
          <p:cNvPr id="17" name="Rounded Rectangle 16"/>
          <p:cNvSpPr/>
          <p:nvPr/>
        </p:nvSpPr>
        <p:spPr>
          <a:xfrm>
            <a:off x="6404084" y="2700653"/>
            <a:ext cx="2585687" cy="675095"/>
          </a:xfrm>
          <a:prstGeom prst="roundRect">
            <a:avLst/>
          </a:prstGeom>
          <a:solidFill>
            <a:schemeClr val="accent2"/>
          </a:solidFill>
          <a:ln w="28575">
            <a:solidFill>
              <a:srgbClr val="92D050"/>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92D050"/>
                </a:solidFill>
                <a:latin typeface="UTM Avo" panose="02040603050506020204" pitchFamily="18" charset="0"/>
              </a:rPr>
              <a:t>Mùa hè</a:t>
            </a:r>
            <a:endParaRPr lang="en-US" sz="3200" b="1" dirty="0">
              <a:solidFill>
                <a:srgbClr val="92D050"/>
              </a:solidFill>
              <a:latin typeface="UTM Avo" panose="02040603050506020204" pitchFamily="18" charset="0"/>
            </a:endParaRPr>
          </a:p>
        </p:txBody>
      </p:sp>
      <p:sp>
        <p:nvSpPr>
          <p:cNvPr id="20" name="Rounded Rectangle 19"/>
          <p:cNvSpPr/>
          <p:nvPr/>
        </p:nvSpPr>
        <p:spPr>
          <a:xfrm>
            <a:off x="9301437" y="2679749"/>
            <a:ext cx="2585687" cy="675095"/>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000"/>
                </a:solidFill>
                <a:latin typeface="UTM Avo" panose="02040603050506020204" pitchFamily="18" charset="0"/>
              </a:rPr>
              <a:t>Mùa thu</a:t>
            </a:r>
            <a:endParaRPr lang="en-US" sz="3200" b="1" dirty="0">
              <a:solidFill>
                <a:srgbClr val="FFC000"/>
              </a:solidFill>
              <a:latin typeface="UTM Avo" panose="02040603050506020204" pitchFamily="18" charset="0"/>
            </a:endParaRPr>
          </a:p>
        </p:txBody>
      </p:sp>
      <p:sp>
        <p:nvSpPr>
          <p:cNvPr id="21" name="TextBox 20"/>
          <p:cNvSpPr txBox="1"/>
          <p:nvPr/>
        </p:nvSpPr>
        <p:spPr>
          <a:xfrm>
            <a:off x="304876" y="3673847"/>
            <a:ext cx="11334003" cy="609590"/>
          </a:xfrm>
          <a:prstGeom prst="rect">
            <a:avLst/>
          </a:prstGeom>
          <a:noFill/>
        </p:spPr>
        <p:txBody>
          <a:bodyPr wrap="square" rtlCol="0">
            <a:spAutoFit/>
          </a:bodyPr>
          <a:lstStyle/>
          <a:p>
            <a:pPr algn="just">
              <a:lnSpc>
                <a:spcPct val="114000"/>
              </a:lnSpc>
            </a:pPr>
            <a:r>
              <a:rPr lang="vi-VN" sz="3200" b="1" dirty="0">
                <a:solidFill>
                  <a:schemeClr val="accent6">
                    <a:lumMod val="75000"/>
                  </a:schemeClr>
                </a:solidFill>
                <a:latin typeface="+mj-lt"/>
              </a:rPr>
              <a:t>4. </a:t>
            </a:r>
            <a:r>
              <a:rPr lang="vi-VN" sz="3200" dirty="0">
                <a:latin typeface="+mj-lt"/>
              </a:rPr>
              <a:t>Vì sao bà Đất nói cả bốn nàng tiên đều có ích và đáng yêu? </a:t>
            </a:r>
            <a:endParaRPr lang="vi-VN" sz="3200" dirty="0">
              <a:latin typeface="+mj-lt"/>
            </a:endParaRPr>
          </a:p>
        </p:txBody>
      </p:sp>
    </p:spTree>
    <p:custDataLst>
      <p:tags r:id="rId9"/>
    </p:custData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animBg="1"/>
      <p:bldP spid="16" grpId="0" animBg="1"/>
      <p:bldP spid="17" grpId="0" animBg="1"/>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2598798" y="1403168"/>
            <a:ext cx="5801588" cy="646331"/>
          </a:xfrm>
          <a:prstGeom prst="rect">
            <a:avLst/>
          </a:prstGeom>
        </p:spPr>
        <p:txBody>
          <a:bodyPr wrap="none">
            <a:spAutoFit/>
          </a:bodyPr>
          <a:lstStyle/>
          <a:p>
            <a:pPr>
              <a:defRPr/>
            </a:pPr>
            <a:r>
              <a:rPr lang="vi-VN" sz="3600" b="1" dirty="0">
                <a:ln w="10541" cmpd="sng">
                  <a:solidFill>
                    <a:schemeClr val="accent1">
                      <a:shade val="88000"/>
                      <a:satMod val="110000"/>
                    </a:schemeClr>
                  </a:solidFill>
                  <a:prstDash val="solid"/>
                </a:ln>
                <a:solidFill>
                  <a:srgbClr val="002060"/>
                </a:solidFill>
                <a:latin typeface="+mj-lt"/>
                <a:cs typeface="Times New Roman" panose="02020603050405020304" pitchFamily="18" charset="0"/>
              </a:rPr>
              <a:t>Nêu ý nghĩa của câu chuyện.</a:t>
            </a:r>
            <a:endParaRPr lang="en-GB" sz="3600" b="1" dirty="0">
              <a:ln w="10541" cmpd="sng">
                <a:solidFill>
                  <a:schemeClr val="accent1">
                    <a:shade val="88000"/>
                    <a:satMod val="110000"/>
                  </a:schemeClr>
                </a:solidFill>
                <a:prstDash val="solid"/>
              </a:ln>
              <a:solidFill>
                <a:srgbClr val="002060"/>
              </a:solidFill>
              <a:latin typeface="+mj-lt"/>
              <a:cs typeface="Times New Roman" panose="02020603050405020304" pitchFamily="18" charset="0"/>
            </a:endParaRPr>
          </a:p>
        </p:txBody>
      </p:sp>
      <p:sp>
        <p:nvSpPr>
          <p:cNvPr id="5" name="Rectangle 4"/>
          <p:cNvSpPr/>
          <p:nvPr/>
        </p:nvSpPr>
        <p:spPr>
          <a:xfrm>
            <a:off x="1752600" y="2551837"/>
            <a:ext cx="8686800" cy="1754326"/>
          </a:xfrm>
          <a:prstGeom prst="rect">
            <a:avLst/>
          </a:prstGeom>
        </p:spPr>
        <p:txBody>
          <a:bodyPr>
            <a:spAutoFit/>
          </a:bodyPr>
          <a:lstStyle/>
          <a:p>
            <a:pPr>
              <a:defRPr/>
            </a:pPr>
            <a:r>
              <a:rPr lang="vi-VN"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Bốn</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mùa</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xuân</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hạ</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thu</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đông</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mỗi</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mùa</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mỗi</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vẻ</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đẹp</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riêng</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đều</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có</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ích</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cho</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cuộc</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sống</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a:t>
            </a:r>
            <a:endPar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endParaRPr>
          </a:p>
          <a:p>
            <a:pPr>
              <a:defRPr/>
            </a:pPr>
            <a:endPar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5989834" cy="6902192"/>
          </a:xfrm>
          <a:prstGeom prst="rect">
            <a:avLst/>
          </a:prstGeom>
        </p:spPr>
      </p:pic>
      <p:pic>
        <p:nvPicPr>
          <p:cNvPr id="7" name="Picture 6"/>
          <p:cNvPicPr>
            <a:picLocks noChangeAspect="1"/>
          </p:cNvPicPr>
          <p:nvPr/>
        </p:nvPicPr>
        <p:blipFill>
          <a:blip r:embed="rId2"/>
          <a:stretch>
            <a:fillRect/>
          </a:stretch>
        </p:blipFill>
        <p:spPr>
          <a:xfrm>
            <a:off x="5989834" y="1967226"/>
            <a:ext cx="6226439" cy="2039695"/>
          </a:xfrm>
          <a:prstGeom prst="rect">
            <a:avLst/>
          </a:prstGeom>
        </p:spPr>
      </p:pic>
      <p:sp>
        <p:nvSpPr>
          <p:cNvPr id="2" name="Oval 1"/>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endParaRPr lang="en-US" sz="2400" b="1">
              <a:latin typeface="Arial" panose="020B0604020202020204" pitchFamily="34" charset="0"/>
              <a:cs typeface="Arial" panose="020B0604020202020204" pitchFamily="34" charset="0"/>
            </a:endParaRPr>
          </a:p>
        </p:txBody>
      </p:sp>
      <p:sp>
        <p:nvSpPr>
          <p:cNvPr id="6" name="Oval 5"/>
          <p:cNvSpPr/>
          <p:nvPr/>
        </p:nvSpPr>
        <p:spPr>
          <a:xfrm>
            <a:off x="6174770" y="2054832"/>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endParaRPr lang="en-US" sz="2400" b="1">
              <a:latin typeface="Arial" panose="020B0604020202020204" pitchFamily="34" charset="0"/>
              <a:cs typeface="Arial" panose="020B0604020202020204" pitchFamily="34" charset="0"/>
            </a:endParaRPr>
          </a:p>
        </p:txBody>
      </p:sp>
      <p:sp>
        <p:nvSpPr>
          <p:cNvPr id="8" name="Rectangle: Rounded Corners 7"/>
          <p:cNvSpPr/>
          <p:nvPr/>
        </p:nvSpPr>
        <p:spPr>
          <a:xfrm>
            <a:off x="7272776" y="5871682"/>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 đọc lại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14712" y="2459504"/>
            <a:ext cx="686557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6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 theo văn bản đọc</a:t>
            </a:r>
            <a:endParaRPr kumimoji="0" 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230672005887288284 (video-converter.co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t="9422" b="9056"/>
          <a:stretch>
            <a:fillRect/>
          </a:stretch>
        </p:blipFill>
        <p:spPr>
          <a:xfrm rot="16200000">
            <a:off x="2852766" y="-2474334"/>
            <a:ext cx="6486468" cy="1143513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Picture 5"/>
          <p:cNvPicPr>
            <a:picLocks noChangeAspect="1"/>
          </p:cNvPicPr>
          <p:nvPr/>
        </p:nvPicPr>
        <p:blipFill>
          <a:blip r:embed="rId1"/>
          <a:stretch>
            <a:fillRect/>
          </a:stretch>
        </p:blipFill>
        <p:spPr>
          <a:xfrm>
            <a:off x="746177" y="2013639"/>
            <a:ext cx="11289582" cy="2830722"/>
          </a:xfrm>
          <a:prstGeom prst="rect">
            <a:avLst/>
          </a:prstGeom>
        </p:spPr>
      </p:pic>
      <p:sp>
        <p:nvSpPr>
          <p:cNvPr id="5" name="Oval 4"/>
          <p:cNvSpPr/>
          <p:nvPr/>
        </p:nvSpPr>
        <p:spPr>
          <a:xfrm>
            <a:off x="2703871" y="3998326"/>
            <a:ext cx="796413" cy="7768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1"/>
          <a:srcRect t="5267"/>
          <a:stretch>
            <a:fillRect/>
          </a:stretch>
        </p:blipFill>
        <p:spPr>
          <a:xfrm>
            <a:off x="489699" y="1510301"/>
            <a:ext cx="11479559" cy="2229492"/>
          </a:xfrm>
          <a:prstGeom prst="rect">
            <a:avLst/>
          </a:prstGeom>
        </p:spPr>
      </p:pic>
    </p:spTree>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5936803" y="3676755"/>
            <a:ext cx="5635036" cy="3556696"/>
          </a:xfrm>
          <a:prstGeom prst="rect">
            <a:avLst/>
          </a:prstGeom>
        </p:spPr>
      </p:pic>
      <p:sp>
        <p:nvSpPr>
          <p:cNvPr id="2" name="TextBox 1"/>
          <p:cNvSpPr txBox="1"/>
          <p:nvPr/>
        </p:nvSpPr>
        <p:spPr>
          <a:xfrm>
            <a:off x="1386348" y="1903972"/>
            <a:ext cx="10043652" cy="2554545"/>
          </a:xfrm>
          <a:prstGeom prst="rect">
            <a:avLst/>
          </a:prstGeom>
          <a:noFill/>
        </p:spPr>
        <p:txBody>
          <a:bodyPr wrap="square" rtlCol="0">
            <a:spAutoFit/>
          </a:bodyPr>
          <a:lstStyle/>
          <a:p>
            <a:pPr algn="ctr"/>
            <a:r>
              <a:rPr lang="vi-VN" sz="8000" dirty="0">
                <a:latin typeface="Arial-Rounded" panose="020B0500000000000000" pitchFamily="34" charset="0"/>
                <a:ea typeface="Arial-Rounded" panose="020B0500000000000000" pitchFamily="34" charset="0"/>
                <a:cs typeface="Arial-Rounded" panose="020B0500000000000000" pitchFamily="34" charset="0"/>
              </a:rPr>
              <a:t>ĐỊNH HƯỚNG HỌC TẬP TIẾP THEO</a:t>
            </a:r>
            <a:endParaRPr lang="en-US" sz="8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5"/>
          <p:cNvPicPr>
            <a:picLocks noChangeAspect="1"/>
          </p:cNvPicPr>
          <p:nvPr/>
        </p:nvPicPr>
        <p:blipFill rotWithShape="1">
          <a:blip r:embed="rId1">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a:fillRect/>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63871" r="26743"/>
          <a:stretch>
            <a:fillRect/>
          </a:stretch>
        </p:blipFill>
        <p:spPr>
          <a:xfrm>
            <a:off x="6814991" y="3472661"/>
            <a:ext cx="4612351" cy="3385339"/>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63871" r="26743"/>
          <a:stretch>
            <a:fillRect/>
          </a:stretch>
        </p:blipFill>
        <p:spPr>
          <a:xfrm flipH="1">
            <a:off x="8925388" y="4535459"/>
            <a:ext cx="3189062" cy="2340684"/>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23464" r="71083" b="46860"/>
          <a:stretch>
            <a:fillRect/>
          </a:stretch>
        </p:blipFill>
        <p:spPr>
          <a:xfrm>
            <a:off x="2969231" y="447867"/>
            <a:ext cx="2880902" cy="2956494"/>
          </a:xfrm>
          <a:prstGeom prst="rect">
            <a:avLst/>
          </a:prstGeom>
        </p:spPr>
      </p:pic>
      <p:pic>
        <p:nvPicPr>
          <p:cNvPr id="36" name="图片 35"/>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a:fillRect/>
          </a:stretch>
        </p:blipFill>
        <p:spPr>
          <a:xfrm rot="20680750">
            <a:off x="7574688" y="428714"/>
            <a:ext cx="1935225" cy="2873962"/>
          </a:xfrm>
          <a:prstGeom prst="rect">
            <a:avLst/>
          </a:prstGeom>
        </p:spPr>
      </p:pic>
      <p:sp>
        <p:nvSpPr>
          <p:cNvPr id="2" name="Rectangle 1"/>
          <p:cNvSpPr/>
          <p:nvPr/>
        </p:nvSpPr>
        <p:spPr>
          <a:xfrm>
            <a:off x="3918105" y="3936103"/>
            <a:ext cx="2421647" cy="615553"/>
          </a:xfrm>
          <a:prstGeom prst="rect">
            <a:avLst/>
          </a:prstGeom>
          <a:noFill/>
        </p:spPr>
        <p:txBody>
          <a:bodyPr wrap="square" lIns="91440" tIns="45720" rIns="91440" bIns="45720">
            <a:spAutoFit/>
          </a:bodyPr>
          <a:lstStyle/>
          <a:p>
            <a:pPr algn="ctr"/>
            <a:r>
              <a:rPr lang="en-US" sz="3400" b="1" cap="none" spc="0" dirty="0" err="1">
                <a:ln w="22225">
                  <a:solidFill>
                    <a:schemeClr val="accent2"/>
                  </a:solidFill>
                  <a:prstDash val="solid"/>
                </a:ln>
                <a:solidFill>
                  <a:srgbClr val="002060"/>
                </a:solidFill>
                <a:effectLst/>
                <a:latin typeface="Arial" panose="020B0604020202020204" pitchFamily="34" charset="0"/>
                <a:ea typeface="Arial-Rounded" panose="020B0500000000000000" pitchFamily="34" charset="0"/>
                <a:cs typeface="Arial" panose="020B0604020202020204" pitchFamily="34" charset="0"/>
              </a:rPr>
              <a:t>Tiết</a:t>
            </a:r>
            <a:r>
              <a:rPr lang="en-US" sz="3400" b="1" cap="none" spc="0" dirty="0">
                <a:ln w="22225">
                  <a:solidFill>
                    <a:schemeClr val="accent2"/>
                  </a:solidFill>
                  <a:prstDash val="solid"/>
                </a:ln>
                <a:solidFill>
                  <a:srgbClr val="002060"/>
                </a:solidFill>
                <a:effectLst/>
                <a:latin typeface="Arial" panose="020B0604020202020204" pitchFamily="34" charset="0"/>
                <a:ea typeface="Arial-Rounded" panose="020B0500000000000000" pitchFamily="34" charset="0"/>
                <a:cs typeface="Arial" panose="020B0604020202020204" pitchFamily="34" charset="0"/>
              </a:rPr>
              <a:t> 1 + 2</a:t>
            </a:r>
            <a:endParaRPr lang="en-US" sz="3400" b="1" cap="none" spc="0" dirty="0">
              <a:ln w="22225">
                <a:solidFill>
                  <a:schemeClr val="accent2"/>
                </a:solidFill>
                <a:prstDash val="solid"/>
              </a:ln>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p:cNvSpPr txBox="1"/>
          <p:nvPr/>
        </p:nvSpPr>
        <p:spPr>
          <a:xfrm>
            <a:off x="1136692" y="3182858"/>
            <a:ext cx="7984474" cy="769441"/>
          </a:xfrm>
          <a:prstGeom prst="rect">
            <a:avLst/>
          </a:prstGeom>
          <a:noFill/>
        </p:spPr>
        <p:txBody>
          <a:bodyPr wrap="square" rtlCol="0">
            <a:spAutoFit/>
          </a:bodyPr>
          <a:lstStyle/>
          <a:p>
            <a:pPr lvl="0" algn="ctr"/>
            <a:r>
              <a:rPr lang="en-US" sz="44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Bài</a:t>
            </a:r>
            <a:r>
              <a:rPr lang="en-US" sz="4400" b="1" dirty="0">
                <a:solidFill>
                  <a:srgbClr val="0070C0"/>
                </a:solidFill>
                <a:latin typeface="Arial" panose="020B0604020202020204" pitchFamily="34" charset="0"/>
                <a:ea typeface="Arial-Rounded" panose="020B0500000000000000" pitchFamily="34" charset="0"/>
                <a:cs typeface="Arial" panose="020B0604020202020204" pitchFamily="34" charset="0"/>
              </a:rPr>
              <a:t> 1</a:t>
            </a:r>
            <a:r>
              <a:rPr lang="en-US" sz="4400" b="1">
                <a:solidFill>
                  <a:srgbClr val="0070C0"/>
                </a:solidFill>
                <a:latin typeface="Arial" panose="020B0604020202020204" pitchFamily="34" charset="0"/>
                <a:ea typeface="Arial-Rounded" panose="020B0500000000000000" pitchFamily="34" charset="0"/>
                <a:cs typeface="Arial" panose="020B0604020202020204" pitchFamily="34" charset="0"/>
              </a:rPr>
              <a:t>: CHUYỆN BỐN MÙA</a:t>
            </a:r>
            <a:endParaRPr lang="en-US" sz="44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8198" y="1031358"/>
            <a:ext cx="75278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Thứ hai ngày 17 tháng 1 năm 2022</a:t>
            </a:r>
            <a:endParaRPr kumimoji="0" 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6" name="TextBox 5"/>
          <p:cNvSpPr txBox="1"/>
          <p:nvPr/>
        </p:nvSpPr>
        <p:spPr>
          <a:xfrm>
            <a:off x="3009016" y="1704752"/>
            <a:ext cx="2232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Tiếng Việt</a:t>
            </a:r>
            <a:endParaRPr kumimoji="0" 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1657564" y="2378146"/>
            <a:ext cx="6068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srgbClr val="FFFF00"/>
                </a:solidFill>
                <a:effectLst/>
                <a:uLnTx/>
                <a:uFillTx/>
                <a:latin typeface="HP001 4 hàng" panose="020B0603050302020204" pitchFamily="34" charset="0"/>
                <a:ea typeface="+mn-ea"/>
                <a:cs typeface="+mn-cs"/>
              </a:rPr>
              <a:t>Đǌ: Chuyện</a:t>
            </a:r>
            <a:r>
              <a:rPr kumimoji="0" lang="en-US" sz="3200" b="1" i="0" u="none" strike="noStrike" kern="1200" cap="none" spc="0" normalizeH="0" noProof="0" smtClean="0">
                <a:ln>
                  <a:noFill/>
                </a:ln>
                <a:solidFill>
                  <a:srgbClr val="FFFF00"/>
                </a:solidFill>
                <a:effectLst/>
                <a:uLnTx/>
                <a:uFillTx/>
                <a:latin typeface="HP001 4 hàng" panose="020B0603050302020204" pitchFamily="34" charset="0"/>
                <a:ea typeface="+mn-ea"/>
                <a:cs typeface="+mn-cs"/>
              </a:rPr>
              <a:t> bốn mùa (tiết 1+2)</a:t>
            </a:r>
            <a:endParaRPr kumimoji="0" lang="en-US"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717853" y="1905374"/>
            <a:ext cx="1059417" cy="846935"/>
            <a:chOff x="477164" y="1358011"/>
            <a:chExt cx="898272" cy="718110"/>
          </a:xfrm>
        </p:grpSpPr>
        <p:pic>
          <p:nvPicPr>
            <p:cNvPr id="27" name="图片 26" descr="未标题-2.png"/>
            <p:cNvPicPr>
              <a:picLocks noChangeAspect="1"/>
            </p:cNvPicPr>
            <p:nvPr/>
          </p:nvPicPr>
          <p:blipFill>
            <a:blip r:embed="rId1"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组合 28"/>
          <p:cNvGrpSpPr/>
          <p:nvPr/>
        </p:nvGrpSpPr>
        <p:grpSpPr>
          <a:xfrm>
            <a:off x="660432" y="3028949"/>
            <a:ext cx="1059417" cy="846934"/>
            <a:chOff x="500034" y="2214560"/>
            <a:chExt cx="898272" cy="718110"/>
          </a:xfrm>
        </p:grpSpPr>
        <p:pic>
          <p:nvPicPr>
            <p:cNvPr id="30" name="图片 29" descr="未标题-2.png"/>
            <p:cNvPicPr>
              <a:picLocks noChangeAspect="1"/>
            </p:cNvPicPr>
            <p:nvPr/>
          </p:nvPicPr>
          <p:blipFill>
            <a:blip r:embed="rId2"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组合 31"/>
          <p:cNvGrpSpPr/>
          <p:nvPr/>
        </p:nvGrpSpPr>
        <p:grpSpPr>
          <a:xfrm>
            <a:off x="792531" y="4340020"/>
            <a:ext cx="1059417" cy="846935"/>
            <a:chOff x="477164" y="3023248"/>
            <a:chExt cx="898272" cy="718110"/>
          </a:xfrm>
        </p:grpSpPr>
        <p:pic>
          <p:nvPicPr>
            <p:cNvPr id="33" name="图片 32" descr="未标题-2.png"/>
            <p:cNvPicPr>
              <a:picLocks noChangeAspect="1"/>
            </p:cNvPicPr>
            <p:nvPr/>
          </p:nvPicPr>
          <p:blipFill>
            <a:blip r:embed="rId3"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TextBox 41"/>
          <p:cNvSpPr txBox="1"/>
          <p:nvPr/>
        </p:nvSpPr>
        <p:spPr>
          <a:xfrm>
            <a:off x="2554017" y="1883990"/>
            <a:ext cx="6016311" cy="584775"/>
          </a:xfrm>
          <a:prstGeom prst="rect">
            <a:avLst/>
          </a:prstGeom>
          <a:noFill/>
        </p:spPr>
        <p:txBody>
          <a:bodyPr wrap="square" rtlCol="0">
            <a:spAutoFit/>
          </a:bodyPr>
          <a:lstStyle/>
          <a:p>
            <a:pPr lvl="0" defTabSz="1219200"/>
            <a:r>
              <a:rPr lang="en-US" altLang="zh-CN" sz="3200" dirty="0" err="1">
                <a:solidFill>
                  <a:prstClr val="white"/>
                </a:solidFill>
                <a:ea typeface="Arial-Rounded" panose="020B0500000000000000" pitchFamily="34" charset="0"/>
                <a:cs typeface="Arial-Rounded" panose="020B0500000000000000" pitchFamily="34" charset="0"/>
              </a:rPr>
              <a:t>Đọc</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đúng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các</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tiếng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trong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bài</a:t>
            </a:r>
            <a:r>
              <a:rPr lang="en-US" altLang="zh-CN" sz="3200" dirty="0">
                <a:solidFill>
                  <a:prstClr val="white"/>
                </a:solidFill>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43" name="TextBox 42"/>
          <p:cNvSpPr txBox="1"/>
          <p:nvPr/>
        </p:nvSpPr>
        <p:spPr>
          <a:xfrm>
            <a:off x="2448328" y="2834904"/>
            <a:ext cx="5556278" cy="1077218"/>
          </a:xfrm>
          <a:prstGeom prst="rect">
            <a:avLst/>
          </a:prstGeom>
          <a:noFill/>
        </p:spPr>
        <p:txBody>
          <a:bodyPr wrap="square" rtlCol="0">
            <a:spAutoFit/>
          </a:bodyPr>
          <a:lstStyle/>
          <a:p>
            <a:pPr lvl="0" defTabSz="1219200"/>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Đọc</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đúng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lời</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kể</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chuyện</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và</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lời</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nói</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của</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nhân</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vật</a:t>
            </a:r>
            <a:endParaRPr kumimoji="0" lang="zh-CN" altLang="en-US" sz="32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44" name="TextBox 43"/>
          <p:cNvSpPr txBox="1"/>
          <p:nvPr/>
        </p:nvSpPr>
        <p:spPr>
          <a:xfrm>
            <a:off x="2520115" y="4186187"/>
            <a:ext cx="6941574" cy="1569660"/>
          </a:xfrm>
          <a:prstGeom prst="rect">
            <a:avLst/>
          </a:prstGeom>
          <a:noFill/>
        </p:spPr>
        <p:txBody>
          <a:bodyPr wrap="square" rtlCol="0">
            <a:spAutoFit/>
          </a:bodyPr>
          <a:lstStyle/>
          <a:p>
            <a:pPr lvl="0" defTabSz="1219200"/>
            <a:r>
              <a:rPr lang="en-US" sz="3200">
                <a:solidFill>
                  <a:schemeClr val="bg1"/>
                </a:solidFill>
                <a:cs typeface="Arial" panose="020B0604020202020204" pitchFamily="34" charset="0"/>
              </a:rPr>
              <a:t>N</a:t>
            </a:r>
            <a:r>
              <a:rPr lang="vi-VN" sz="3200">
                <a:solidFill>
                  <a:schemeClr val="bg1"/>
                </a:solidFill>
                <a:cs typeface="Arial" panose="020B0604020202020204" pitchFamily="34" charset="0"/>
              </a:rPr>
              <a:t>hận biết được 4 mùa xuân, hạ, thu, đông mỗi mùa mỗi vẻ đẹp riêng, đều có ích cho cuộc sống.</a:t>
            </a:r>
            <a:endParaRPr kumimoji="0" lang="zh-CN" altLang="en-US" sz="3200" b="0" i="0" u="none" strike="noStrike" kern="1200" cap="none" spc="0" normalizeH="0" baseline="0" noProof="0" dirty="0">
              <a:ln>
                <a:noFill/>
              </a:ln>
              <a:solidFill>
                <a:schemeClr val="bg1"/>
              </a:solidFill>
              <a:effectLst/>
              <a:uLnTx/>
              <a:uFillTx/>
              <a:ea typeface="Arial-Rounded" panose="020B0500000000000000" pitchFamily="34" charset="0"/>
              <a:cs typeface="Arial" panose="020B0604020202020204" pitchFamily="34" charset="0"/>
            </a:endParaRPr>
          </a:p>
        </p:txBody>
      </p:sp>
      <p:pic>
        <p:nvPicPr>
          <p:cNvPr id="46" name="Picture 2" descr="F:\360安全浏览器下载\六一\Nipic_2531170_b95b5e79d8a6cff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6000" dirty="0">
                <a:solidFill>
                  <a:prstClr val="white"/>
                </a:solidFill>
                <a:ea typeface="Arial-Rounded" panose="020B0500000000000000" pitchFamily="34" charset="0"/>
                <a:cs typeface="Arial-Rounded" panose="020B0500000000000000" pitchFamily="34" charset="0"/>
              </a:rPr>
              <a:t>YÊU CẦU CẦN ĐẠT</a:t>
            </a:r>
            <a:endParaRPr kumimoji="0" lang="en-US" sz="60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0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2"/>
                                        </p:tgtEl>
                                        <p:attrNameLst>
                                          <p:attrName>style.visibility</p:attrName>
                                        </p:attrNameLst>
                                      </p:cBhvr>
                                      <p:to>
                                        <p:strVal val="visible"/>
                                      </p:to>
                                    </p:set>
                                    <p:anim calcmode="discrete" valueType="clr">
                                      <p:cBhvr override="childStyle">
                                        <p:cTn id="24"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42"/>
                                        </p:tgtEl>
                                        <p:attrNameLst>
                                          <p:attrName>fillcolor</p:attrName>
                                        </p:attrNameLst>
                                      </p:cBhvr>
                                      <p:tavLst>
                                        <p:tav tm="0">
                                          <p:val>
                                            <p:clrVal>
                                              <a:schemeClr val="accent2"/>
                                            </p:clrVal>
                                          </p:val>
                                        </p:tav>
                                        <p:tav tm="50000">
                                          <p:val>
                                            <p:clrVal>
                                              <a:schemeClr val="hlink"/>
                                            </p:clrVal>
                                          </p:val>
                                        </p:tav>
                                      </p:tavLst>
                                    </p:anim>
                                    <p:set>
                                      <p:cBhvr>
                                        <p:cTn id="26" dur="40"/>
                                        <p:tgtEl>
                                          <p:spTgt spid="42"/>
                                        </p:tgtEl>
                                        <p:attrNameLst>
                                          <p:attrName>fill.type</p:attrName>
                                        </p:attrNameLst>
                                      </p:cBhvr>
                                      <p:to>
                                        <p:strVal val="solid"/>
                                      </p:to>
                                    </p:set>
                                  </p:childTnLst>
                                </p:cTn>
                              </p:par>
                            </p:childTnLst>
                          </p:cTn>
                        </p:par>
                        <p:par>
                          <p:cTn id="27" fill="hold">
                            <p:stCondLst>
                              <p:cond delay="849"/>
                            </p:stCondLst>
                            <p:childTnLst>
                              <p:par>
                                <p:cTn id="28" presetID="49" presetClass="entr" presetSubtype="0" decel="10000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ppt_w</p:attrName>
                                        </p:attrNameLst>
                                      </p:cBhvr>
                                      <p:tavLst>
                                        <p:tav tm="0">
                                          <p:val>
                                            <p:fltVal val="0"/>
                                          </p:val>
                                        </p:tav>
                                        <p:tav tm="100000">
                                          <p:val>
                                            <p:strVal val="#ppt_w"/>
                                          </p:val>
                                        </p:tav>
                                      </p:tavLst>
                                    </p:anim>
                                    <p:anim calcmode="lin" valueType="num">
                                      <p:cBhvr>
                                        <p:cTn id="31" dur="250" fill="hold"/>
                                        <p:tgtEl>
                                          <p:spTgt spid="29"/>
                                        </p:tgtEl>
                                        <p:attrNameLst>
                                          <p:attrName>ppt_h</p:attrName>
                                        </p:attrNameLst>
                                      </p:cBhvr>
                                      <p:tavLst>
                                        <p:tav tm="0">
                                          <p:val>
                                            <p:fltVal val="0"/>
                                          </p:val>
                                        </p:tav>
                                        <p:tav tm="100000">
                                          <p:val>
                                            <p:strVal val="#ppt_h"/>
                                          </p:val>
                                        </p:tav>
                                      </p:tavLst>
                                    </p:anim>
                                    <p:anim calcmode="lin" valueType="num">
                                      <p:cBhvr>
                                        <p:cTn id="32" dur="250" fill="hold"/>
                                        <p:tgtEl>
                                          <p:spTgt spid="29"/>
                                        </p:tgtEl>
                                        <p:attrNameLst>
                                          <p:attrName>style.rotation</p:attrName>
                                        </p:attrNameLst>
                                      </p:cBhvr>
                                      <p:tavLst>
                                        <p:tav tm="0">
                                          <p:val>
                                            <p:fltVal val="360"/>
                                          </p:val>
                                        </p:tav>
                                        <p:tav tm="100000">
                                          <p:val>
                                            <p:fltVal val="0"/>
                                          </p:val>
                                        </p:tav>
                                      </p:tavLst>
                                    </p:anim>
                                    <p:animEffect transition="in" filter="fade">
                                      <p:cBhvr>
                                        <p:cTn id="33" dur="250"/>
                                        <p:tgtEl>
                                          <p:spTgt spid="29"/>
                                        </p:tgtEl>
                                      </p:cBhvr>
                                    </p:animEffect>
                                  </p:childTnLst>
                                </p:cTn>
                              </p:par>
                            </p:childTnLst>
                          </p:cTn>
                        </p:par>
                        <p:par>
                          <p:cTn id="34" fill="hold">
                            <p:stCondLst>
                              <p:cond delay="1349"/>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43"/>
                                        </p:tgtEl>
                                        <p:attrNameLst>
                                          <p:attrName>style.visibility</p:attrName>
                                        </p:attrNameLst>
                                      </p:cBhvr>
                                      <p:to>
                                        <p:strVal val="visible"/>
                                      </p:to>
                                    </p:set>
                                    <p:anim calcmode="discrete" valueType="clr">
                                      <p:cBhvr override="childStyle">
                                        <p:cTn id="37"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8" dur="40"/>
                                        <p:tgtEl>
                                          <p:spTgt spid="43"/>
                                        </p:tgtEl>
                                        <p:attrNameLst>
                                          <p:attrName>fillcolor</p:attrName>
                                        </p:attrNameLst>
                                      </p:cBhvr>
                                      <p:tavLst>
                                        <p:tav tm="0">
                                          <p:val>
                                            <p:clrVal>
                                              <a:schemeClr val="accent2"/>
                                            </p:clrVal>
                                          </p:val>
                                        </p:tav>
                                        <p:tav tm="50000">
                                          <p:val>
                                            <p:clrVal>
                                              <a:schemeClr val="hlink"/>
                                            </p:clrVal>
                                          </p:val>
                                        </p:tav>
                                      </p:tavLst>
                                    </p:anim>
                                    <p:set>
                                      <p:cBhvr>
                                        <p:cTn id="39" dur="40"/>
                                        <p:tgtEl>
                                          <p:spTgt spid="43"/>
                                        </p:tgtEl>
                                        <p:attrNameLst>
                                          <p:attrName>fill.type</p:attrName>
                                        </p:attrNameLst>
                                      </p:cBhvr>
                                      <p:to>
                                        <p:strVal val="solid"/>
                                      </p:to>
                                    </p:set>
                                  </p:childTnLst>
                                </p:cTn>
                              </p:par>
                            </p:childTnLst>
                          </p:cTn>
                        </p:par>
                        <p:par>
                          <p:cTn id="40" fill="hold">
                            <p:stCondLst>
                              <p:cond delay="2059"/>
                            </p:stCondLst>
                            <p:childTnLst>
                              <p:par>
                                <p:cTn id="41" presetID="49" presetClass="entr" presetSubtype="0" decel="10000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250" fill="hold"/>
                                        <p:tgtEl>
                                          <p:spTgt spid="32"/>
                                        </p:tgtEl>
                                        <p:attrNameLst>
                                          <p:attrName>ppt_w</p:attrName>
                                        </p:attrNameLst>
                                      </p:cBhvr>
                                      <p:tavLst>
                                        <p:tav tm="0">
                                          <p:val>
                                            <p:fltVal val="0"/>
                                          </p:val>
                                        </p:tav>
                                        <p:tav tm="100000">
                                          <p:val>
                                            <p:strVal val="#ppt_w"/>
                                          </p:val>
                                        </p:tav>
                                      </p:tavLst>
                                    </p:anim>
                                    <p:anim calcmode="lin" valueType="num">
                                      <p:cBhvr>
                                        <p:cTn id="44" dur="250" fill="hold"/>
                                        <p:tgtEl>
                                          <p:spTgt spid="32"/>
                                        </p:tgtEl>
                                        <p:attrNameLst>
                                          <p:attrName>ppt_h</p:attrName>
                                        </p:attrNameLst>
                                      </p:cBhvr>
                                      <p:tavLst>
                                        <p:tav tm="0">
                                          <p:val>
                                            <p:fltVal val="0"/>
                                          </p:val>
                                        </p:tav>
                                        <p:tav tm="100000">
                                          <p:val>
                                            <p:strVal val="#ppt_h"/>
                                          </p:val>
                                        </p:tav>
                                      </p:tavLst>
                                    </p:anim>
                                    <p:anim calcmode="lin" valueType="num">
                                      <p:cBhvr>
                                        <p:cTn id="45" dur="250" fill="hold"/>
                                        <p:tgtEl>
                                          <p:spTgt spid="32"/>
                                        </p:tgtEl>
                                        <p:attrNameLst>
                                          <p:attrName>style.rotation</p:attrName>
                                        </p:attrNameLst>
                                      </p:cBhvr>
                                      <p:tavLst>
                                        <p:tav tm="0">
                                          <p:val>
                                            <p:fltVal val="360"/>
                                          </p:val>
                                        </p:tav>
                                        <p:tav tm="100000">
                                          <p:val>
                                            <p:fltVal val="0"/>
                                          </p:val>
                                        </p:tav>
                                      </p:tavLst>
                                    </p:anim>
                                    <p:animEffect transition="in" filter="fade">
                                      <p:cBhvr>
                                        <p:cTn id="46" dur="250"/>
                                        <p:tgtEl>
                                          <p:spTgt spid="32"/>
                                        </p:tgtEl>
                                      </p:cBhvr>
                                    </p:animEffect>
                                  </p:childTnLst>
                                </p:cTn>
                              </p:par>
                            </p:childTnLst>
                          </p:cTn>
                        </p:par>
                        <p:par>
                          <p:cTn id="47" fill="hold">
                            <p:stCondLst>
                              <p:cond delay="2559"/>
                            </p:stCondLst>
                            <p:childTnLst>
                              <p:par>
                                <p:cTn id="48" presetID="27" presetClass="entr" presetSubtype="0" fill="hold" grpId="0" nodeType="afterEffect">
                                  <p:stCondLst>
                                    <p:cond delay="0"/>
                                  </p:stCondLst>
                                  <p:iterate type="lt">
                                    <p:tmPct val="50000"/>
                                  </p:iterate>
                                  <p:childTnLst>
                                    <p:set>
                                      <p:cBhvr>
                                        <p:cTn id="49" dur="1" fill="hold">
                                          <p:stCondLst>
                                            <p:cond delay="0"/>
                                          </p:stCondLst>
                                        </p:cTn>
                                        <p:tgtEl>
                                          <p:spTgt spid="44"/>
                                        </p:tgtEl>
                                        <p:attrNameLst>
                                          <p:attrName>style.visibility</p:attrName>
                                        </p:attrNameLst>
                                      </p:cBhvr>
                                      <p:to>
                                        <p:strVal val="visible"/>
                                      </p:to>
                                    </p:set>
                                    <p:anim calcmode="discrete" valueType="clr">
                                      <p:cBhvr override="childStyle">
                                        <p:cTn id="50"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51" dur="40"/>
                                        <p:tgtEl>
                                          <p:spTgt spid="44"/>
                                        </p:tgtEl>
                                        <p:attrNameLst>
                                          <p:attrName>fillcolor</p:attrName>
                                        </p:attrNameLst>
                                      </p:cBhvr>
                                      <p:tavLst>
                                        <p:tav tm="0">
                                          <p:val>
                                            <p:clrVal>
                                              <a:schemeClr val="accent2"/>
                                            </p:clrVal>
                                          </p:val>
                                        </p:tav>
                                        <p:tav tm="50000">
                                          <p:val>
                                            <p:clrVal>
                                              <a:schemeClr val="hlink"/>
                                            </p:clrVal>
                                          </p:val>
                                        </p:tav>
                                      </p:tavLst>
                                    </p:anim>
                                    <p:set>
                                      <p:cBhvr>
                                        <p:cTn id="52"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2310136" y="0"/>
            <a:ext cx="7224282" cy="6691678"/>
          </a:xfrm>
          <a:prstGeom prst="rect">
            <a:avLst/>
          </a:prstGeom>
        </p:spPr>
      </p:pic>
    </p:spTree>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p:cNvPicPr>
            <a:picLocks noChangeAspect="1" noChangeArrowheads="1"/>
          </p:cNvPicPr>
          <p:nvPr/>
        </p:nvPicPr>
        <p:blipFill>
          <a:blip r:embed="rId1">
            <a:lum bright="-24000"/>
          </a:blip>
          <a:srcRect/>
          <a:stretch>
            <a:fillRect/>
          </a:stretch>
        </p:blipFill>
        <p:spPr bwMode="auto">
          <a:xfrm>
            <a:off x="1561672" y="459768"/>
            <a:ext cx="9390580" cy="5399584"/>
          </a:xfrm>
          <a:prstGeom prst="rect">
            <a:avLst/>
          </a:prstGeom>
          <a:noFill/>
          <a:ln w="9525">
            <a:noFill/>
            <a:miter lim="800000"/>
            <a:headEnd/>
            <a:tailEnd/>
          </a:ln>
        </p:spPr>
      </p:pic>
      <p:sp>
        <p:nvSpPr>
          <p:cNvPr id="3" name="TextBox 2"/>
          <p:cNvSpPr txBox="1"/>
          <p:nvPr/>
        </p:nvSpPr>
        <p:spPr>
          <a:xfrm>
            <a:off x="588936" y="7021"/>
            <a:ext cx="9608949" cy="523220"/>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Nói về thời tiết ngày hôm nay tại nơi em ở.</a:t>
            </a:r>
            <a:endParaRPr 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8982924" y="-711361"/>
            <a:ext cx="3020116" cy="3146513"/>
          </a:xfrm>
          <a:prstGeom prst="rect">
            <a:avLst/>
          </a:prstGeom>
        </p:spPr>
      </p:pic>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6234753" y="3301304"/>
            <a:ext cx="5635036" cy="3556696"/>
          </a:xfrm>
          <a:prstGeom prst="rect">
            <a:avLst/>
          </a:prstGeom>
        </p:spPr>
      </p:pic>
      <p:pic>
        <p:nvPicPr>
          <p:cNvPr id="4"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32" y="221169"/>
            <a:ext cx="6304314" cy="4111134"/>
          </a:xfrm>
          <a:prstGeom prst="rect">
            <a:avLst/>
          </a:prstGeom>
        </p:spPr>
      </p:pic>
      <p:sp>
        <p:nvSpPr>
          <p:cNvPr id="2" name="Rectangle 1"/>
          <p:cNvSpPr/>
          <p:nvPr/>
        </p:nvSpPr>
        <p:spPr>
          <a:xfrm>
            <a:off x="2878726" y="1777727"/>
            <a:ext cx="2510624" cy="1569660"/>
          </a:xfrm>
          <a:prstGeom prst="rect">
            <a:avLst/>
          </a:prstGeom>
          <a:noFill/>
        </p:spPr>
        <p:txBody>
          <a:bodyPr wrap="none" lIns="91440" tIns="45720" rIns="91440" bIns="45720">
            <a:spAutoFit/>
          </a:bodyPr>
          <a:lstStyle/>
          <a:p>
            <a:pPr algn="ctr"/>
            <a:r>
              <a:rPr lang="en-US" sz="9600" b="1" dirty="0" err="1">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Đọc</a:t>
            </a:r>
            <a:endParaRPr lang="en-US" sz="9600" b="1" cap="none" spc="0"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3256</Words>
  <Application>WPS Presentation</Application>
  <PresentationFormat>Widescreen</PresentationFormat>
  <Paragraphs>168</Paragraphs>
  <Slides>32</Slides>
  <Notes>17</Notes>
  <HiddenSlides>0</HiddenSlides>
  <MMClips>1</MMClips>
  <ScaleCrop>false</ScaleCrop>
  <HeadingPairs>
    <vt:vector size="6" baseType="variant">
      <vt:variant>
        <vt:lpstr>已用的字体</vt:lpstr>
      </vt:variant>
      <vt:variant>
        <vt:i4>20</vt:i4>
      </vt:variant>
      <vt:variant>
        <vt:lpstr>主题</vt:lpstr>
      </vt:variant>
      <vt:variant>
        <vt:i4>8</vt:i4>
      </vt:variant>
      <vt:variant>
        <vt:lpstr>幻灯片标题</vt:lpstr>
      </vt:variant>
      <vt:variant>
        <vt:i4>32</vt:i4>
      </vt:variant>
    </vt:vector>
  </HeadingPairs>
  <TitlesOfParts>
    <vt:vector size="60" baseType="lpstr">
      <vt:lpstr>Arial</vt:lpstr>
      <vt:lpstr>SimSun</vt:lpstr>
      <vt:lpstr>Wingdings</vt:lpstr>
      <vt:lpstr>Microsoft YaHei</vt:lpstr>
      <vt:lpstr>Times New Roman</vt:lpstr>
      <vt:lpstr>Calibri</vt:lpstr>
      <vt:lpstr>Arial</vt:lpstr>
      <vt:lpstr>汉仪趣黑W</vt:lpstr>
      <vt:lpstr>字魂36号-正文宋楷</vt:lpstr>
      <vt:lpstr>等线</vt:lpstr>
      <vt:lpstr>等线</vt:lpstr>
      <vt:lpstr>Arial-Rounded</vt:lpstr>
      <vt:lpstr>Yellowtail</vt:lpstr>
      <vt:lpstr>HP001 4 hàng</vt:lpstr>
      <vt:lpstr>Arial Unicode MS</vt:lpstr>
      <vt:lpstr>Calibri Light</vt:lpstr>
      <vt:lpstr>UTM Avo</vt:lpstr>
      <vt:lpstr>Segoe Print</vt:lpstr>
      <vt:lpstr>华康少女文字W5(P)</vt:lpstr>
      <vt:lpstr>#9Slide03 NettoOTLight</vt:lpstr>
      <vt:lpstr>包图主题2</vt:lpstr>
      <vt:lpstr>Office 主题​​</vt:lpstr>
      <vt:lpstr>1_Office 主题​​</vt:lpstr>
      <vt:lpstr>1_Office 主题</vt:lpstr>
      <vt:lpstr>2_Office 主题</vt:lpstr>
      <vt:lpstr>3_Office 主题</vt:lpstr>
      <vt:lpstr>1_Office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Theo nàng tiên mùa hạ, vì sao thiếu nhi thích mùa thu? </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40</cp:revision>
  <dcterms:created xsi:type="dcterms:W3CDTF">2021-07-22T13:53:00Z</dcterms:created>
  <dcterms:modified xsi:type="dcterms:W3CDTF">2023-02-01T15:00:51Z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7BFCD34F4472421D93099A30762033A6</vt:lpwstr>
  </property>
  <property fmtid="{D5CDD505-2E9C-101B-9397-08002B2CF9AE}" pid="3" name="KSOProductBuildVer">
    <vt:lpwstr>1033-11.2.0.11440</vt:lpwstr>
  </property>
</Properties>
</file>