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6" r:id="rId4"/>
  </p:sldMasterIdLst>
  <p:notesMasterIdLst>
    <p:notesMasterId r:id="rId6"/>
  </p:notesMasterIdLst>
  <p:sldIdLst>
    <p:sldId id="334" r:id="rId5"/>
    <p:sldId id="315" r:id="rId7"/>
    <p:sldId id="316" r:id="rId8"/>
    <p:sldId id="317" r:id="rId9"/>
    <p:sldId id="318" r:id="rId10"/>
    <p:sldId id="326" r:id="rId11"/>
    <p:sldId id="319" r:id="rId12"/>
    <p:sldId id="321" r:id="rId13"/>
    <p:sldId id="322" r:id="rId14"/>
    <p:sldId id="323" r:id="rId15"/>
    <p:sldId id="324" r:id="rId16"/>
    <p:sldId id="325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audio4.wav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 bị trừ, số trừ, hiệu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/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M: Số bị trừ là 68, số trừ là 25</a:t>
                </a:r>
                <a:endParaRPr lang="en-US" sz="2800" dirty="0"/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/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  <a:endParaRPr lang="vi-VN" sz="4400" dirty="0"/>
          </a:p>
        </p:txBody>
      </p:sp>
      <p:sp>
        <p:nvSpPr>
          <p:cNvPr id="96" name="Rectangle 95"/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  <a:endParaRPr lang="vi-VN" sz="4400" dirty="0"/>
          </a:p>
        </p:txBody>
      </p:sp>
      <p:sp>
        <p:nvSpPr>
          <p:cNvPr id="97" name="Rectangle 96"/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  <a:endParaRPr lang="vi-VN" sz="4400" dirty="0"/>
          </a:p>
        </p:txBody>
      </p:sp>
      <p:cxnSp>
        <p:nvCxnSpPr>
          <p:cNvPr id="98" name="Straight Connector 97"/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Đặt tính rồi tính hiệu, biết:</a:t>
            </a:r>
            <a:endParaRPr lang="en-US" sz="28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/>
              <a:t>Số bị trừ là 49, số trừ là 16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  <a:endParaRPr lang="vi-VN" sz="3600" dirty="0"/>
          </a:p>
        </p:txBody>
      </p:sp>
      <p:sp>
        <p:nvSpPr>
          <p:cNvPr id="18" name="Rectangle 17"/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  <a:endParaRPr lang="vi-VN" sz="3600" dirty="0"/>
          </a:p>
        </p:txBody>
      </p:sp>
      <p:sp>
        <p:nvSpPr>
          <p:cNvPr id="19" name="Rectangle 18"/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  <a:endParaRPr lang="vi-VN" sz="36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/>
              <a:t>Số bị trừ là 85, số trừ là 52</a:t>
            </a:r>
            <a:endParaRPr lang="en-US" sz="1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  <a:endParaRPr lang="vi-VN" sz="3600" dirty="0"/>
          </a:p>
        </p:txBody>
      </p:sp>
      <p:sp>
        <p:nvSpPr>
          <p:cNvPr id="41" name="Rectangle 40"/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  <a:endParaRPr lang="vi-VN" sz="3600" dirty="0"/>
          </a:p>
        </p:txBody>
      </p:sp>
      <p:sp>
        <p:nvSpPr>
          <p:cNvPr id="42" name="Rectangle 41"/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  <a:endParaRPr lang="vi-VN" sz="36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/>
              <a:t>Số bị trừ là 76, số trừ là 34</a:t>
            </a:r>
            <a:endParaRPr lang="en-US" sz="14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  <a:endParaRPr lang="vi-VN" sz="3600" dirty="0"/>
          </a:p>
        </p:txBody>
      </p:sp>
      <p:sp>
        <p:nvSpPr>
          <p:cNvPr id="52" name="Rectangle 51"/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  <a:endParaRPr lang="vi-VN" sz="3600" dirty="0"/>
          </a:p>
        </p:txBody>
      </p:sp>
      <p:sp>
        <p:nvSpPr>
          <p:cNvPr id="53" name="Rectangle 52"/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  <a:endParaRPr lang="vi-VN" sz="36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Đặt tính rồi tính hiệu, biết:</a:t>
            </a:r>
            <a:endParaRPr lang="en-US" sz="28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392" y="526613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/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/>
                <a:t>-</a:t>
              </a:r>
              <a:endParaRPr lang="en-US" sz="7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=</a:t>
              </a:r>
              <a:endParaRPr lang="en-US" sz="44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/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US" sz="28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15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12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12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Man Driving Car | Stock Animation | Car animation, Cute cartoon wallpapers,  Logo clipart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036968" y="1928040"/>
            <a:ext cx="83242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 + 13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37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38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lain" startAt="24"/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37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+ 13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158865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</a:rPr>
                <a:t>CHỦ ĐỀ 1</a:t>
              </a:r>
              <a:endParaRPr lang="vi-VN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</a:rPr>
              <a:t>ÔN TẬP VÀ BỔ SUNG</a:t>
            </a:r>
            <a:endParaRPr lang="vi-VN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4083" y="1813870"/>
            <a:ext cx="7529241" cy="27515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BÀI 3</a:t>
            </a:r>
            <a:endParaRPr lang="vi-VN" sz="48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 THÀNH PHẦN CỦA </a:t>
            </a:r>
            <a:endParaRPr lang="vi-VN" sz="48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PHÉP CỘNG, PHÉP TRỪ</a:t>
            </a:r>
            <a:endParaRPr lang="vi-VN" sz="48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0427" y="4565392"/>
            <a:ext cx="2273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32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Số bị trừ, số trừ, hiệu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brightnessContrast bright="3000"/>
                    </a14:imgEffect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Còn lại bao nhiêu con chim?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12 - 2 = 10</a:t>
            </a:r>
            <a:endParaRPr lang="en-US" sz="2500" dirty="0"/>
          </a:p>
          <a:p>
            <a:r>
              <a:rPr lang="en-US" sz="2500" dirty="0"/>
              <a:t>Còn lại 10 con chim</a:t>
            </a:r>
            <a:endParaRPr lang="en-US" sz="2500" dirty="0"/>
          </a:p>
        </p:txBody>
      </p:sp>
      <p:sp>
        <p:nvSpPr>
          <p:cNvPr id="4" name="Rounded Rectangle 3"/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-</a:t>
            </a:r>
            <a:endParaRPr lang="en-US" sz="8800" dirty="0"/>
          </a:p>
        </p:txBody>
      </p:sp>
      <p:sp>
        <p:nvSpPr>
          <p:cNvPr id="32" name="Oval 31"/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  <a:endParaRPr lang="en-US" sz="4400" dirty="0"/>
          </a:p>
        </p:txBody>
      </p:sp>
      <p:sp>
        <p:nvSpPr>
          <p:cNvPr id="34" name="Oval 33"/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bị trừ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trừ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Hiệu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12 - 2 cũng gọi là hiệu.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 contrast="4000"/>
                    </a14:imgEffect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>
            <a:fillRect/>
          </a:stretch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12</a:t>
            </a:r>
            <a:endParaRPr lang="en-US" sz="4000" dirty="0"/>
          </a:p>
        </p:txBody>
      </p:sp>
      <p:sp>
        <p:nvSpPr>
          <p:cNvPr id="29" name="Rectangle 28"/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10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Số?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7" name="Table 7"/>
          <p:cNvGraphicFramePr>
            <a:graphicFrameLocks noGrp="1"/>
          </p:cNvGraphicFramePr>
          <p:nvPr/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/>
                <a:gridCol w="2067703"/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US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</a:tr>
            </a:tbl>
          </a:graphicData>
        </a:graphic>
      </p:graphicFrame>
      <p:sp>
        <p:nvSpPr>
          <p:cNvPr id="88" name="Rectangle 87"/>
          <p:cNvSpPr/>
          <p:nvPr/>
        </p:nvSpPr>
        <p:spPr>
          <a:xfrm>
            <a:off x="4173472" y="2904510"/>
            <a:ext cx="828023" cy="645160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altLang="en-US" sz="3600" dirty="0">
                <a:solidFill>
                  <a:srgbClr val="FF0000"/>
                </a:solidFill>
              </a:rPr>
              <a:t>86</a:t>
            </a:r>
            <a:endParaRPr lang="vi-VN" altLang="en-US" sz="3600" dirty="0">
              <a:solidFill>
                <a:srgbClr val="FF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173472" y="3896865"/>
            <a:ext cx="828023" cy="645160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altLang="en-US" sz="3600" dirty="0">
                <a:solidFill>
                  <a:srgbClr val="FF0000"/>
                </a:solidFill>
              </a:rPr>
              <a:t>32</a:t>
            </a:r>
            <a:endParaRPr lang="vi-VN" altLang="en-US" sz="3600" dirty="0">
              <a:solidFill>
                <a:srgbClr val="FF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173472" y="4944640"/>
            <a:ext cx="828023" cy="645160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altLang="en-US" sz="3600" dirty="0">
                <a:solidFill>
                  <a:srgbClr val="FF0000"/>
                </a:solidFill>
              </a:rPr>
              <a:t>54</a:t>
            </a:r>
            <a:endParaRPr lang="vi-VN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/>
          <p:cNvGraphicFramePr>
            <a:graphicFrameLocks noGrp="1"/>
          </p:cNvGraphicFramePr>
          <p:nvPr/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/>
                <a:gridCol w="2067703"/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US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27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bldLvl="0" animBg="1"/>
          <p:bldP spid="94" grpId="0" bldLvl="0" animBg="1"/>
          <p:bldP spid="95" grpId="0" bldLvl="0" animBg="1"/>
          <p:bldP spid="13" grpId="0" animBg="1"/>
          <p:bldP spid="14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bldLvl="0" animBg="1"/>
          <p:bldP spid="94" grpId="0" bldLvl="0" animBg="1"/>
          <p:bldP spid="95" grpId="0" bldLvl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Số?</a:t>
            </a:r>
            <a:endParaRPr lang="en-US" sz="2800" dirty="0"/>
          </a:p>
        </p:txBody>
      </p:sp>
      <p:graphicFrame>
        <p:nvGraphicFramePr>
          <p:cNvPr id="20" name="Table 7"/>
          <p:cNvGraphicFramePr>
            <a:graphicFrameLocks noGrp="1"/>
          </p:cNvGraphicFramePr>
          <p:nvPr/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/>
                <a:gridCol w="1691816"/>
                <a:gridCol w="1691816"/>
                <a:gridCol w="1691816"/>
                <a:gridCol w="1691816"/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50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99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Presentation</Application>
  <PresentationFormat>Widescreen</PresentationFormat>
  <Paragraphs>231</Paragraphs>
  <Slides>13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Arial Unicode MS</vt:lpstr>
      <vt:lpstr>2_Office Theme</vt:lpstr>
      <vt:lpstr>3_Office Theme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20</cp:revision>
  <dcterms:created xsi:type="dcterms:W3CDTF">2021-05-04T10:26:00Z</dcterms:created>
  <dcterms:modified xsi:type="dcterms:W3CDTF">2022-09-13T03:27:35Z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14DD34F530184FA1976847146AD7867F</vt:lpwstr>
  </property>
</Properties>
</file>