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sldIdLst>
    <p:sldId id="262" r:id="rId4"/>
    <p:sldId id="257" r:id="rId5"/>
    <p:sldId id="258" r:id="rId6"/>
    <p:sldId id="259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6AB8F-9211-4DD1-B190-B4CC0967B0C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A55C-94EA-4800-A5E2-B97DD4DA3D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.xml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8.xml"/><Relationship Id="rId2" Type="http://schemas.microsoft.com/office/2007/relationships/hdphoto" Target="../media/image45.wdp"/><Relationship Id="rId1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9.xml"/><Relationship Id="rId4" Type="http://schemas.microsoft.com/office/2007/relationships/hdphoto" Target="../media/image49.wdp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>
              <a:defRPr/>
            </a:pPr>
            <a:r>
              <a:rPr lang="en-US" sz="3600" b="1">
                <a:solidFill>
                  <a:srgbClr val="7030A0"/>
                </a:solidFill>
                <a:cs typeface="Times New Roman" panose="02020603050405020304" pitchFamily="18" charset="0"/>
              </a:rPr>
              <a:t>BÀI: ÔN TẬP PHÉP CỘNG, PHÉP TRỪ</a:t>
            </a:r>
            <a:endParaRPr lang="en-US" sz="3600" b="1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lvl="0" algn="ctr" eaLnBrk="1" hangingPunct="1">
              <a:defRPr/>
            </a:pPr>
            <a:r>
              <a:rPr lang="en-US" sz="3600" b="1">
                <a:solidFill>
                  <a:srgbClr val="7030A0"/>
                </a:solidFill>
                <a:cs typeface="Times New Roman" panose="02020603050405020304" pitchFamily="18" charset="0"/>
              </a:rPr>
              <a:t>TRONG PHẠM </a:t>
            </a:r>
            <a:r>
              <a:rPr lang="en-US" sz="3600" b="1">
                <a:solidFill>
                  <a:srgbClr val="7030A0"/>
                </a:solidFill>
                <a:cs typeface="Times New Roman" panose="02020603050405020304" pitchFamily="18" charset="0"/>
              </a:rPr>
              <a:t>VI </a:t>
            </a:r>
            <a:r>
              <a:rPr lang="en-US" sz="36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100(T2)</a:t>
            </a:r>
            <a:endParaRPr lang="en-US" sz="36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3993" y="1421693"/>
            <a:ext cx="9333375" cy="4499429"/>
            <a:chOff x="2583543" y="1640114"/>
            <a:chExt cx="7346269" cy="35414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084" t="1092" b="2083"/>
            <a:stretch>
              <a:fillRect/>
            </a:stretch>
          </p:blipFill>
          <p:spPr>
            <a:xfrm>
              <a:off x="2728686" y="1640114"/>
              <a:ext cx="7201126" cy="3541486"/>
            </a:xfrm>
            <a:prstGeom prst="rect">
              <a:avLst/>
            </a:prstGeom>
          </p:spPr>
        </p:pic>
        <p:sp>
          <p:nvSpPr>
            <p:cNvPr id="4" name="Rectangle: Rounded Corners 3"/>
            <p:cNvSpPr/>
            <p:nvPr/>
          </p:nvSpPr>
          <p:spPr>
            <a:xfrm>
              <a:off x="2583543" y="1640114"/>
              <a:ext cx="827314" cy="20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1110107" y="6033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674574" y="603347"/>
            <a:ext cx="1199109" cy="523220"/>
            <a:chOff x="1931814" y="1440654"/>
            <a:chExt cx="1199109" cy="523220"/>
          </a:xfrm>
        </p:grpSpPr>
        <p:grpSp>
          <p:nvGrpSpPr>
            <p:cNvPr id="9" name="Group 8"/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Đ, S</a:t>
                </a:r>
                <a:endParaRPr lang="vi-VN" sz="28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4325708" y="247288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817879" y="244651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4376454" y="448310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8846454" y="447533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7944" y="6529589"/>
            <a:ext cx="1571222" cy="2060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2148405" y="1016036"/>
            <a:ext cx="7304981" cy="658837"/>
            <a:chOff x="1824226" y="3918824"/>
            <a:chExt cx="7304981" cy="658837"/>
          </a:xfrm>
        </p:grpSpPr>
        <p:sp>
          <p:nvSpPr>
            <p:cNvPr id="118" name="Rectangle 117"/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28 + 55</a:t>
              </a:r>
              <a:endParaRPr lang="vi-VN" sz="28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859079" y="3918825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45 + 49</a:t>
              </a:r>
              <a:endParaRPr lang="vi-VN" sz="28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734273" y="3918824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37 + 53</a:t>
              </a:r>
              <a:endParaRPr lang="vi-VN" sz="2800" dirty="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247952" y="1663821"/>
            <a:ext cx="837249" cy="1312215"/>
            <a:chOff x="1933616" y="4498692"/>
            <a:chExt cx="837249" cy="1312215"/>
          </a:xfrm>
        </p:grpSpPr>
        <p:sp>
          <p:nvSpPr>
            <p:cNvPr id="122" name="TextBox 121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28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55</a:t>
              </a:r>
              <a:endParaRPr lang="vi-VN" sz="28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5346788" y="1656771"/>
            <a:ext cx="837249" cy="1312215"/>
            <a:chOff x="1933616" y="4498692"/>
            <a:chExt cx="837249" cy="1312215"/>
          </a:xfrm>
        </p:grpSpPr>
        <p:sp>
          <p:nvSpPr>
            <p:cNvPr id="126" name="TextBox 12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49</a:t>
              </a:r>
              <a:endParaRPr lang="vi-VN" sz="28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8285975" y="1663821"/>
            <a:ext cx="837249" cy="1312215"/>
            <a:chOff x="1933616" y="4498692"/>
            <a:chExt cx="837249" cy="1312215"/>
          </a:xfrm>
        </p:grpSpPr>
        <p:sp>
          <p:nvSpPr>
            <p:cNvPr id="130" name="TextBox 12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37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53</a:t>
              </a:r>
              <a:endParaRPr lang="vi-VN" sz="28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2445282" y="300491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544118" y="29740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509809" y="30049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sp>
        <p:nvSpPr>
          <p:cNvPr id="137" name="TextBox 136"/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2148405" y="3807591"/>
            <a:ext cx="7525382" cy="658837"/>
            <a:chOff x="1824226" y="3918824"/>
            <a:chExt cx="7525382" cy="658838"/>
          </a:xfrm>
        </p:grpSpPr>
        <p:sp>
          <p:nvSpPr>
            <p:cNvPr id="139" name="Rectangle 138"/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61 – 18 </a:t>
              </a:r>
              <a:endParaRPr lang="vi-VN" sz="280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830051" y="3918825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53 – 26 </a:t>
              </a:r>
              <a:endParaRPr lang="vi-VN" sz="28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64906" y="3918824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92 – 84 </a:t>
              </a:r>
              <a:endParaRPr lang="vi-VN" sz="28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247952" y="4455375"/>
            <a:ext cx="837249" cy="1312215"/>
            <a:chOff x="1933616" y="4498692"/>
            <a:chExt cx="837249" cy="1312215"/>
          </a:xfrm>
        </p:grpSpPr>
        <p:sp>
          <p:nvSpPr>
            <p:cNvPr id="143" name="TextBox 142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61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18</a:t>
              </a:r>
              <a:endParaRPr lang="vi-VN" sz="28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5317760" y="4448325"/>
            <a:ext cx="837249" cy="1312215"/>
            <a:chOff x="1933616" y="4498692"/>
            <a:chExt cx="837249" cy="1312215"/>
          </a:xfrm>
        </p:grpSpPr>
        <p:sp>
          <p:nvSpPr>
            <p:cNvPr id="147" name="TextBox 146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26</a:t>
              </a:r>
              <a:endParaRPr lang="vi-VN" sz="28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8387573" y="4455375"/>
            <a:ext cx="837249" cy="1312215"/>
            <a:chOff x="1933616" y="4498692"/>
            <a:chExt cx="837249" cy="1312215"/>
          </a:xfrm>
        </p:grpSpPr>
        <p:sp>
          <p:nvSpPr>
            <p:cNvPr id="151" name="TextBox 150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92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84</a:t>
              </a:r>
              <a:endParaRPr lang="vi-VN" sz="28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/>
          <p:cNvSpPr txBox="1"/>
          <p:nvPr/>
        </p:nvSpPr>
        <p:spPr>
          <a:xfrm>
            <a:off x="2445282" y="579646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15090" y="57655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611407" y="579646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65217" y="6516710"/>
            <a:ext cx="1519707" cy="1803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94092" y="605281"/>
            <a:ext cx="980584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8109" y="2637057"/>
            <a:ext cx="10696666" cy="1961257"/>
            <a:chOff x="638109" y="2448371"/>
            <a:chExt cx="10696666" cy="19612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963" t="36268"/>
            <a:stretch>
              <a:fillRect/>
            </a:stretch>
          </p:blipFill>
          <p:spPr>
            <a:xfrm>
              <a:off x="638109" y="2448371"/>
              <a:ext cx="10696666" cy="19612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75431" y="2969409"/>
              <a:ext cx="1595198" cy="584775"/>
            </a:xfrm>
            <a:prstGeom prst="rect">
              <a:avLst/>
            </a:prstGeom>
            <a:solidFill>
              <a:srgbClr val="B1ECF7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37 + 40</a:t>
              </a:r>
              <a:endParaRPr lang="vi-VN" sz="3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82346" y="2969408"/>
              <a:ext cx="1595198" cy="584775"/>
            </a:xfrm>
            <a:prstGeom prst="rect">
              <a:avLst/>
            </a:prstGeom>
            <a:solidFill>
              <a:srgbClr val="FECBDA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88 – 18 </a:t>
              </a:r>
              <a:endParaRPr lang="vi-VN" sz="3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56175" y="2969407"/>
              <a:ext cx="1341197" cy="584775"/>
            </a:xfrm>
            <a:prstGeom prst="rect">
              <a:avLst/>
            </a:prstGeom>
            <a:solidFill>
              <a:srgbClr val="9DED82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70 + 5</a:t>
              </a:r>
              <a:endParaRPr lang="vi-VN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94573" y="2907723"/>
              <a:ext cx="1776627" cy="584775"/>
            </a:xfrm>
            <a:prstGeom prst="rect">
              <a:avLst/>
            </a:prstGeom>
            <a:solidFill>
              <a:srgbClr val="FEEA88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 – 20 </a:t>
              </a:r>
              <a:endParaRPr lang="vi-VN" sz="32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53070" y="221541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9985" y="22142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6900" y="22142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2926" y="221420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82401" y="3967004"/>
            <a:ext cx="1470808" cy="1775136"/>
            <a:chOff x="3782401" y="3967004"/>
            <a:chExt cx="1470808" cy="1775136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82401" y="5218920"/>
              <a:ext cx="1470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47480" y="3933812"/>
            <a:ext cx="1623717" cy="1775136"/>
            <a:chOff x="3782400" y="3967004"/>
            <a:chExt cx="1623717" cy="1775136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782400" y="5218920"/>
              <a:ext cx="1623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Lớn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800823" y="6516710"/>
            <a:ext cx="1674253" cy="2060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851" y="2597502"/>
            <a:ext cx="5500871" cy="35746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2278" y="441841"/>
            <a:ext cx="437322" cy="4873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97744" y="178635"/>
            <a:ext cx="10131978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ngày</a:t>
            </a:r>
            <a:r>
              <a:rPr lang="en-US" sz="2600" dirty="0"/>
              <a:t> </a:t>
            </a:r>
            <a:r>
              <a:rPr lang="en-US" sz="2600" dirty="0" err="1"/>
              <a:t>sinh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</a:t>
            </a:r>
            <a:r>
              <a:rPr lang="en-US" sz="2600" dirty="0" err="1"/>
              <a:t>ông</a:t>
            </a:r>
            <a:r>
              <a:rPr lang="en-US" sz="2600" dirty="0"/>
              <a:t>: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en-US" sz="2600" dirty="0"/>
              <a:t>- Nam </a:t>
            </a:r>
            <a:r>
              <a:rPr lang="en-US" sz="2600" dirty="0" err="1"/>
              <a:t>hỏi</a:t>
            </a:r>
            <a:r>
              <a:rPr lang="en-US" sz="2600" dirty="0"/>
              <a:t>: “</a:t>
            </a:r>
            <a:r>
              <a:rPr lang="en-US" sz="2600" dirty="0" err="1"/>
              <a:t>Ông</a:t>
            </a:r>
            <a:r>
              <a:rPr lang="en-US" sz="2600" dirty="0"/>
              <a:t> </a:t>
            </a:r>
            <a:r>
              <a:rPr lang="en-US" sz="2600" dirty="0" err="1"/>
              <a:t>ơi</a:t>
            </a:r>
            <a:r>
              <a:rPr lang="en-US" sz="2600" dirty="0"/>
              <a:t>, </a:t>
            </a:r>
            <a:r>
              <a:rPr lang="en-US" sz="2600" dirty="0" err="1"/>
              <a:t>năm</a:t>
            </a:r>
            <a:r>
              <a:rPr lang="en-US" sz="2600" dirty="0"/>
              <a:t> nay </a:t>
            </a:r>
            <a:r>
              <a:rPr lang="en-US" sz="2600" dirty="0" err="1"/>
              <a:t>ông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tuổi</a:t>
            </a:r>
            <a:r>
              <a:rPr lang="en-US" sz="2600" dirty="0"/>
              <a:t> ạ?”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en-US" sz="2600" dirty="0"/>
              <a:t>- </a:t>
            </a:r>
            <a:r>
              <a:rPr lang="en-US" sz="2600" dirty="0" err="1"/>
              <a:t>Ông</a:t>
            </a:r>
            <a:r>
              <a:rPr lang="en-US" sz="2600" dirty="0"/>
              <a:t> </a:t>
            </a:r>
            <a:r>
              <a:rPr lang="en-US" sz="2600" dirty="0" err="1"/>
              <a:t>nói</a:t>
            </a:r>
            <a:r>
              <a:rPr lang="en-US" sz="2600" dirty="0"/>
              <a:t>: “</a:t>
            </a:r>
            <a:r>
              <a:rPr lang="en-US" sz="2600" dirty="0" err="1"/>
              <a:t>Cháu</a:t>
            </a:r>
            <a:r>
              <a:rPr lang="en-US" sz="2600" dirty="0"/>
              <a:t> </a:t>
            </a: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nhé</a:t>
            </a:r>
            <a:r>
              <a:rPr lang="en-US" sz="2600" dirty="0"/>
              <a:t>! </a:t>
            </a:r>
            <a:r>
              <a:rPr lang="en-US" sz="2600" dirty="0" err="1"/>
              <a:t>Năm</a:t>
            </a:r>
            <a:r>
              <a:rPr lang="en-US" sz="2600" dirty="0"/>
              <a:t> nay, </a:t>
            </a:r>
            <a:r>
              <a:rPr lang="en-US" sz="2600" dirty="0" err="1"/>
              <a:t>bà</a:t>
            </a:r>
            <a:r>
              <a:rPr lang="en-US" sz="2600" dirty="0"/>
              <a:t> 58 </a:t>
            </a:r>
            <a:r>
              <a:rPr lang="en-US" sz="2600" dirty="0" err="1"/>
              <a:t>tuổi</a:t>
            </a:r>
            <a:r>
              <a:rPr lang="en-US" sz="2600" dirty="0"/>
              <a:t>, </a:t>
            </a:r>
            <a:r>
              <a:rPr lang="en-US" sz="2600" dirty="0" err="1"/>
              <a:t>ông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bà</a:t>
            </a:r>
            <a:r>
              <a:rPr lang="en-US" sz="2600" dirty="0"/>
              <a:t> 5 </a:t>
            </a:r>
            <a:r>
              <a:rPr lang="en-US" sz="2600" dirty="0" err="1"/>
              <a:t>tuổi</a:t>
            </a:r>
            <a:r>
              <a:rPr lang="en-US" sz="2600" dirty="0"/>
              <a:t>.”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hãy</a:t>
            </a:r>
            <a:r>
              <a:rPr lang="en-US" sz="2600" dirty="0"/>
              <a:t> </a:t>
            </a:r>
            <a:r>
              <a:rPr lang="en-US" sz="2600" dirty="0" err="1"/>
              <a:t>cùng</a:t>
            </a:r>
            <a:r>
              <a:rPr lang="en-US" sz="2600" dirty="0"/>
              <a:t> Nam </a:t>
            </a: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tuổi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ông</a:t>
            </a:r>
            <a:r>
              <a:rPr lang="en-US" sz="2600" dirty="0"/>
              <a:t>.</a:t>
            </a:r>
            <a:endParaRPr lang="vi-VN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1199600" y="2795684"/>
            <a:ext cx="3623045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Tuổi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của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ông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  <a:endParaRPr lang="en-US" sz="2800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58 + 5 = 63 (</a:t>
            </a:r>
            <a:r>
              <a:rPr lang="en-US" sz="2800" i="1" dirty="0" err="1">
                <a:solidFill>
                  <a:srgbClr val="002060"/>
                </a:solidFill>
              </a:rPr>
              <a:t>tuổi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63 </a:t>
            </a:r>
            <a:r>
              <a:rPr lang="en-US" sz="2800" i="1" dirty="0" err="1">
                <a:solidFill>
                  <a:srgbClr val="002060"/>
                </a:solidFill>
              </a:rPr>
              <a:t>tuổi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9599" y="5513365"/>
            <a:ext cx="362304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i="1" dirty="0" err="1">
                <a:solidFill>
                  <a:srgbClr val="FF0000"/>
                </a:solidFill>
              </a:rPr>
              <a:t>Vậy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ông</a:t>
            </a:r>
            <a:r>
              <a:rPr lang="en-US" sz="2800" i="1" dirty="0">
                <a:solidFill>
                  <a:srgbClr val="FF0000"/>
                </a:solidFill>
              </a:rPr>
              <a:t> 63 </a:t>
            </a:r>
            <a:r>
              <a:rPr lang="en-US" sz="2800" i="1" dirty="0" err="1">
                <a:solidFill>
                  <a:srgbClr val="FF0000"/>
                </a:solidFill>
              </a:rPr>
              <a:t>tuổi</a:t>
            </a:r>
            <a:r>
              <a:rPr lang="en-US" sz="2800" i="1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7945" y="6529590"/>
            <a:ext cx="1641778" cy="1803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46450" y="2357645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	= 24 + 7</a:t>
            </a:r>
            <a:endParaRPr lang="en-US" sz="32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	=    31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3729" y="2322656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	= 83 – 8 </a:t>
            </a:r>
            <a:endParaRPr lang="en-US" sz="32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	=    75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690716" y="1688599"/>
            <a:ext cx="5083277" cy="973084"/>
            <a:chOff x="690716" y="1557972"/>
            <a:chExt cx="5083277" cy="973084"/>
          </a:xfrm>
        </p:grpSpPr>
        <p:pic>
          <p:nvPicPr>
            <p:cNvPr id="2050" name="Picture 2" descr="Blue Strip Cartoon Title Ribbon, Blue, Blue Ribbon, Blue Title Box PNG  Transparent Clipart Image and PSD File for Free Download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>
              <a:fillRect/>
            </a:stretch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861389" y="1752125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a) 54 + 29 – 8 </a:t>
              </a:r>
              <a:endParaRPr lang="vi-VN" sz="3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96000" y="1374558"/>
            <a:ext cx="5083277" cy="1446016"/>
            <a:chOff x="6096000" y="1243931"/>
            <a:chExt cx="5083277" cy="144601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266673" y="1787093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b) 62 – 38 + 7</a:t>
              </a:r>
              <a:endParaRPr lang="vi-VN" sz="32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683"/>
          <a:stretch>
            <a:fillRect/>
          </a:stretch>
        </p:blipFill>
        <p:spPr>
          <a:xfrm>
            <a:off x="9608457" y="4012034"/>
            <a:ext cx="1890597" cy="2416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13701" y="6529589"/>
            <a:ext cx="1685353" cy="1931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uiExpand="1" build="p"/>
      <p:bldP spid="11" grpId="0" animBg="1" uiExpand="1" build="p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WPS Presentation</Application>
  <PresentationFormat>Widescreen</PresentationFormat>
  <Paragraphs>138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5" baseType="lpstr">
      <vt:lpstr>Arial</vt:lpstr>
      <vt:lpstr>SimSun</vt:lpstr>
      <vt:lpstr>Wingdings</vt:lpstr>
      <vt:lpstr>Arial-Rounded</vt:lpstr>
      <vt:lpstr>Arial</vt:lpstr>
      <vt:lpstr>Calibri</vt:lpstr>
      <vt:lpstr>#9Slide03 NettoOTLight</vt:lpstr>
      <vt:lpstr>等线</vt:lpstr>
      <vt:lpstr>等线</vt:lpstr>
      <vt:lpstr>Arial-Rounded</vt:lpstr>
      <vt:lpstr>Yellowtail</vt:lpstr>
      <vt:lpstr>Times New Roman</vt:lpstr>
      <vt:lpstr>Times New Roman</vt:lpstr>
      <vt:lpstr>Microsoft YaHei</vt:lpstr>
      <vt:lpstr>Arial Unicode MS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</cp:revision>
  <dcterms:created xsi:type="dcterms:W3CDTF">2022-05-06T05:40:00Z</dcterms:created>
  <dcterms:modified xsi:type="dcterms:W3CDTF">2023-07-21T02:48:57Z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91BCB4274DFB4318948412F7ECD05030</vt:lpwstr>
  </property>
  <property fmtid="{D5CDD505-2E9C-101B-9397-08002B2CF9AE}" pid="3" name="KSOProductBuildVer">
    <vt:lpwstr>1033-11.2.0.11537</vt:lpwstr>
  </property>
</Properties>
</file>