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sldIdLst>
    <p:sldId id="262" r:id="rId4"/>
    <p:sldId id="257" r:id="rId5"/>
    <p:sldId id="258" r:id="rId6"/>
    <p:sldId id="259" r:id="rId7"/>
    <p:sldId id="260" r:id="rId8"/>
    <p:sldId id="261" r:id="rId9"/>
    <p:sldId id="265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B64A6-2186-48F4-A084-C3DF22170E7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3CC5D-DFD4-423A-886C-7B340EBFF566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.xml"/><Relationship Id="rId4" Type="http://schemas.openxmlformats.org/officeDocument/2006/relationships/image" Target="../media/image43.png"/><Relationship Id="rId3" Type="http://schemas.microsoft.com/office/2007/relationships/hdphoto" Target="../media/image42.wdp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7.xml"/><Relationship Id="rId2" Type="http://schemas.microsoft.com/office/2007/relationships/hdphoto" Target="../media/image45.wdp"/><Relationship Id="rId1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.xml"/><Relationship Id="rId3" Type="http://schemas.openxmlformats.org/officeDocument/2006/relationships/image" Target="../media/image49.png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01319" y="4975745"/>
            <a:ext cx="11577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hangingPunct="1">
              <a:defRPr/>
            </a:pPr>
            <a:r>
              <a:rPr lang="en-US" sz="3600" b="1">
                <a:solidFill>
                  <a:srgbClr val="7030A0"/>
                </a:solidFill>
                <a:cs typeface="Times New Roman" panose="02020603050405020304" pitchFamily="18" charset="0"/>
              </a:rPr>
              <a:t>BÀI: ÔN TẬP PHÉP CỘNG, PHÉP TRỪ</a:t>
            </a:r>
            <a:endParaRPr lang="en-US" sz="3600" b="1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lvl="0" algn="ctr" eaLnBrk="1" hangingPunct="1">
              <a:defRPr/>
            </a:pPr>
            <a:r>
              <a:rPr lang="en-US" sz="3600" b="1">
                <a:solidFill>
                  <a:srgbClr val="7030A0"/>
                </a:solidFill>
                <a:cs typeface="Times New Roman" panose="02020603050405020304" pitchFamily="18" charset="0"/>
              </a:rPr>
              <a:t>TRONG PHẠM </a:t>
            </a:r>
            <a:r>
              <a:rPr lang="en-US" sz="3600" b="1">
                <a:solidFill>
                  <a:srgbClr val="7030A0"/>
                </a:solidFill>
                <a:cs typeface="Times New Roman" panose="02020603050405020304" pitchFamily="18" charset="0"/>
              </a:rPr>
              <a:t>VI </a:t>
            </a:r>
            <a:r>
              <a:rPr lang="en-US" sz="3600" b="1" smtClean="0">
                <a:solidFill>
                  <a:srgbClr val="7030A0"/>
                </a:solidFill>
                <a:cs typeface="Times New Roman" panose="02020603050405020304" pitchFamily="18" charset="0"/>
              </a:rPr>
              <a:t>100(T1)</a:t>
            </a:r>
            <a:endParaRPr lang="en-US" sz="36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7936" y="10470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05258" y="1047015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vi-VN" sz="2800" dirty="0"/>
          </a:p>
        </p:txBody>
      </p:sp>
      <p:pic>
        <p:nvPicPr>
          <p:cNvPr id="27" name="Picture 26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730152" y="1768816"/>
            <a:ext cx="4123814" cy="4609770"/>
            <a:chOff x="730152" y="1562614"/>
            <a:chExt cx="4123814" cy="46097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60977"/>
            <a:stretch>
              <a:fillRect/>
            </a:stretch>
          </p:blipFill>
          <p:spPr>
            <a:xfrm>
              <a:off x="730152" y="1570235"/>
              <a:ext cx="3875314" cy="460214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1963" r="60977"/>
            <a:stretch>
              <a:fillRect/>
            </a:stretch>
          </p:blipFill>
          <p:spPr>
            <a:xfrm>
              <a:off x="4152899" y="1562614"/>
              <a:ext cx="701067" cy="460977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761338" y="389754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70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9404" y="442076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40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4988" y="493637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30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53966" y="1776436"/>
            <a:ext cx="3422746" cy="4433863"/>
            <a:chOff x="4997027" y="1570234"/>
            <a:chExt cx="3422746" cy="44338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8935" t="-570" r="26601" b="4226"/>
            <a:stretch>
              <a:fillRect/>
            </a:stretch>
          </p:blipFill>
          <p:spPr>
            <a:xfrm>
              <a:off x="4997027" y="1570234"/>
              <a:ext cx="3422746" cy="44338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2407" r="9929" b="6931"/>
            <a:stretch>
              <a:fillRect/>
            </a:stretch>
          </p:blipFill>
          <p:spPr>
            <a:xfrm>
              <a:off x="7180488" y="2976563"/>
              <a:ext cx="1239285" cy="2633835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6565555" y="3554643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=100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8721" y="407786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60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24305" y="459347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40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984356" y="1856769"/>
            <a:ext cx="3876176" cy="4433863"/>
            <a:chOff x="7984356" y="1856769"/>
            <a:chExt cx="3876176" cy="44338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7930" t="2450" r="-2394" b="1207"/>
            <a:stretch>
              <a:fillRect/>
            </a:stretch>
          </p:blipFill>
          <p:spPr>
            <a:xfrm>
              <a:off x="7984356" y="1856769"/>
              <a:ext cx="3422746" cy="443386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6573" t="44418" r="-2394" b="1207"/>
            <a:stretch>
              <a:fillRect/>
            </a:stretch>
          </p:blipFill>
          <p:spPr>
            <a:xfrm>
              <a:off x="9988301" y="3788229"/>
              <a:ext cx="1872231" cy="2502403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9592198" y="4016308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90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576680" y="4568556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=100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50948" y="5055138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=50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50948" y="6478073"/>
            <a:ext cx="1656154" cy="2704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8" grpId="0"/>
      <p:bldP spid="19" grpId="0"/>
      <p:bldP spid="20" grpId="0"/>
      <p:bldP spid="26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.</a:t>
            </a:r>
            <a:endParaRPr lang="vi-VN" sz="2800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2148405" y="1016036"/>
            <a:ext cx="7304981" cy="658837"/>
            <a:chOff x="1824226" y="3918824"/>
            <a:chExt cx="7304981" cy="658837"/>
          </a:xfrm>
        </p:grpSpPr>
        <p:sp>
          <p:nvSpPr>
            <p:cNvPr id="118" name="Rectangle 117"/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57 + 28</a:t>
              </a:r>
              <a:endParaRPr lang="vi-VN" sz="2800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859079" y="3918825"/>
              <a:ext cx="1394934" cy="658835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24 + 67</a:t>
              </a:r>
              <a:endParaRPr lang="vi-VN" sz="2800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734273" y="3918824"/>
              <a:ext cx="1394934" cy="658835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49 + 39</a:t>
              </a:r>
              <a:endParaRPr lang="vi-VN" sz="2800" dirty="0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247952" y="1663821"/>
            <a:ext cx="837249" cy="1312215"/>
            <a:chOff x="1933616" y="4498692"/>
            <a:chExt cx="837249" cy="1312215"/>
          </a:xfrm>
        </p:grpSpPr>
        <p:sp>
          <p:nvSpPr>
            <p:cNvPr id="122" name="TextBox 121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57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28</a:t>
              </a:r>
              <a:endParaRPr lang="vi-VN" sz="28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5172620" y="1656771"/>
            <a:ext cx="837249" cy="1312215"/>
            <a:chOff x="1933616" y="4498692"/>
            <a:chExt cx="837249" cy="1312215"/>
          </a:xfrm>
        </p:grpSpPr>
        <p:sp>
          <p:nvSpPr>
            <p:cNvPr id="126" name="TextBox 125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24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67</a:t>
              </a:r>
              <a:endParaRPr lang="vi-VN" sz="28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8285975" y="1663821"/>
            <a:ext cx="837249" cy="1312215"/>
            <a:chOff x="1933616" y="4498692"/>
            <a:chExt cx="837249" cy="1312215"/>
          </a:xfrm>
        </p:grpSpPr>
        <p:sp>
          <p:nvSpPr>
            <p:cNvPr id="130" name="TextBox 129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39</a:t>
              </a:r>
              <a:endParaRPr lang="vi-VN" sz="28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132" name="Straight Connector 131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/>
          <p:cNvSpPr txBox="1"/>
          <p:nvPr/>
        </p:nvSpPr>
        <p:spPr>
          <a:xfrm>
            <a:off x="2445282" y="300491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369950" y="29740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509809" y="300491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239014" y="12597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  <a:endParaRPr lang="vi-VN" sz="2800" dirty="0"/>
          </a:p>
        </p:txBody>
      </p:sp>
      <p:sp>
        <p:nvSpPr>
          <p:cNvPr id="137" name="TextBox 136"/>
          <p:cNvSpPr txBox="1"/>
          <p:nvPr/>
        </p:nvSpPr>
        <p:spPr>
          <a:xfrm>
            <a:off x="1239014" y="395273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  <a:endParaRPr lang="vi-VN" sz="2800" dirty="0"/>
          </a:p>
        </p:txBody>
      </p:sp>
      <p:grpSp>
        <p:nvGrpSpPr>
          <p:cNvPr id="138" name="Group 137"/>
          <p:cNvGrpSpPr/>
          <p:nvPr/>
        </p:nvGrpSpPr>
        <p:grpSpPr>
          <a:xfrm>
            <a:off x="2148405" y="3807591"/>
            <a:ext cx="7525382" cy="658837"/>
            <a:chOff x="1824226" y="3918824"/>
            <a:chExt cx="7525382" cy="658838"/>
          </a:xfrm>
        </p:grpSpPr>
        <p:sp>
          <p:nvSpPr>
            <p:cNvPr id="139" name="Rectangle 138"/>
            <p:cNvSpPr/>
            <p:nvPr/>
          </p:nvSpPr>
          <p:spPr>
            <a:xfrm>
              <a:off x="1824226" y="3918826"/>
              <a:ext cx="1484702" cy="658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83 – 19 </a:t>
              </a:r>
              <a:endParaRPr lang="vi-VN" sz="2800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830051" y="3918825"/>
              <a:ext cx="1484702" cy="658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42 – 38 </a:t>
              </a:r>
              <a:endParaRPr lang="vi-VN" sz="2800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64906" y="3918824"/>
              <a:ext cx="1484702" cy="658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90 – 76 </a:t>
              </a:r>
              <a:endParaRPr lang="vi-VN" sz="280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2247952" y="4455375"/>
            <a:ext cx="837249" cy="1312215"/>
            <a:chOff x="1933616" y="4498692"/>
            <a:chExt cx="837249" cy="1312215"/>
          </a:xfrm>
        </p:grpSpPr>
        <p:sp>
          <p:nvSpPr>
            <p:cNvPr id="143" name="TextBox 142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83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19</a:t>
              </a:r>
              <a:endParaRPr lang="vi-VN" sz="2800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  <a:endParaRPr lang="vi-VN" sz="2800" dirty="0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/>
          <p:cNvGrpSpPr/>
          <p:nvPr/>
        </p:nvGrpSpPr>
        <p:grpSpPr>
          <a:xfrm>
            <a:off x="5172620" y="4448325"/>
            <a:ext cx="837249" cy="1312215"/>
            <a:chOff x="1933616" y="4498692"/>
            <a:chExt cx="837249" cy="1312215"/>
          </a:xfrm>
        </p:grpSpPr>
        <p:sp>
          <p:nvSpPr>
            <p:cNvPr id="147" name="TextBox 146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42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38</a:t>
              </a:r>
              <a:endParaRPr lang="vi-VN" sz="2800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  <a:endParaRPr lang="vi-VN" sz="2800" dirty="0"/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/>
          <p:cNvGrpSpPr/>
          <p:nvPr/>
        </p:nvGrpSpPr>
        <p:grpSpPr>
          <a:xfrm>
            <a:off x="8285975" y="4455375"/>
            <a:ext cx="837249" cy="1312215"/>
            <a:chOff x="1933616" y="4498692"/>
            <a:chExt cx="837249" cy="1312215"/>
          </a:xfrm>
        </p:grpSpPr>
        <p:sp>
          <p:nvSpPr>
            <p:cNvPr id="151" name="TextBox 150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90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76</a:t>
              </a:r>
              <a:endParaRPr lang="vi-VN" sz="28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  <a:endParaRPr lang="vi-VN" sz="2800" dirty="0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/>
          <p:cNvSpPr txBox="1"/>
          <p:nvPr/>
        </p:nvSpPr>
        <p:spPr>
          <a:xfrm>
            <a:off x="2445282" y="579646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369950" y="57655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8509809" y="579646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73787" y="6478073"/>
            <a:ext cx="1724016" cy="25757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3" grpId="0"/>
      <p:bldP spid="134" grpId="0"/>
      <p:bldP spid="135" grpId="0"/>
      <p:bldP spid="136" grpId="0"/>
      <p:bldP spid="137" grpId="0"/>
      <p:bldP spid="154" grpId="0"/>
      <p:bldP spid="155" grpId="0"/>
      <p:bldP spid="1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0" t="19048" r="1246" b="2594"/>
          <a:stretch>
            <a:fillRect/>
          </a:stretch>
        </p:blipFill>
        <p:spPr>
          <a:xfrm>
            <a:off x="1192152" y="2034873"/>
            <a:ext cx="9807695" cy="37272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17557" y="7297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54879" y="295786"/>
            <a:ext cx="980769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45,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63?</a:t>
            </a:r>
            <a:endParaRPr lang="vi-VN" sz="2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999538" y="1526834"/>
            <a:ext cx="1687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9008878" y="1504788"/>
            <a:ext cx="1816965" cy="2204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903601" y="2376361"/>
            <a:ext cx="1549643" cy="718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48482" y="193535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6656" y="193535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77441" y="187580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28522" y="474639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39074" y="487449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28851" y="459872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62571" y="4234407"/>
            <a:ext cx="1549643" cy="718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136986" y="2429651"/>
            <a:ext cx="1549643" cy="7181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941042" y="4078967"/>
            <a:ext cx="1549643" cy="7181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762186" y="6503831"/>
            <a:ext cx="1738648" cy="218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artoon Vietnam Map Icon Comic Style Vietnam Sign Illustration ⬇  Vector Image by © sanek13744 | Vector Stock 221198580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16766" r="14023" b="20635"/>
          <a:stretch>
            <a:fillRect/>
          </a:stretch>
        </p:blipFill>
        <p:spPr bwMode="auto">
          <a:xfrm>
            <a:off x="8003890" y="3221096"/>
            <a:ext cx="3186626" cy="29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52195" y="9432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57532" y="186200"/>
            <a:ext cx="10163612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 err="1"/>
              <a:t>Quãng</a:t>
            </a:r>
            <a:r>
              <a:rPr lang="en-US" sz="2700" dirty="0"/>
              <a:t> </a:t>
            </a:r>
            <a:r>
              <a:rPr lang="en-US" sz="2700" dirty="0" err="1"/>
              <a:t>đường</a:t>
            </a:r>
            <a:r>
              <a:rPr lang="en-US" sz="2700" dirty="0"/>
              <a:t> </a:t>
            </a:r>
            <a:r>
              <a:rPr lang="en-US" sz="2700" dirty="0" err="1"/>
              <a:t>Hà</a:t>
            </a:r>
            <a:r>
              <a:rPr lang="en-US" sz="2700" dirty="0"/>
              <a:t> </a:t>
            </a:r>
            <a:r>
              <a:rPr lang="en-US" sz="2700" dirty="0" err="1"/>
              <a:t>Nội</a:t>
            </a:r>
            <a:r>
              <a:rPr lang="en-US" sz="2700" dirty="0"/>
              <a:t> – Nam </a:t>
            </a:r>
            <a:r>
              <a:rPr lang="en-US" sz="2700" dirty="0" err="1"/>
              <a:t>Định</a:t>
            </a:r>
            <a:r>
              <a:rPr lang="en-US" sz="2700" dirty="0"/>
              <a:t> </a:t>
            </a:r>
            <a:r>
              <a:rPr lang="en-US" sz="2700" dirty="0" err="1"/>
              <a:t>dài</a:t>
            </a:r>
            <a:r>
              <a:rPr lang="en-US" sz="2700" dirty="0"/>
              <a:t> 90 km. </a:t>
            </a:r>
            <a:r>
              <a:rPr lang="en-US" sz="2700" dirty="0" err="1"/>
              <a:t>Quãng</a:t>
            </a:r>
            <a:r>
              <a:rPr lang="en-US" sz="2700" dirty="0"/>
              <a:t> </a:t>
            </a:r>
            <a:r>
              <a:rPr lang="en-US" sz="2700" dirty="0" err="1"/>
              <a:t>đường</a:t>
            </a:r>
            <a:r>
              <a:rPr lang="en-US" sz="2700" dirty="0"/>
              <a:t> </a:t>
            </a:r>
            <a:r>
              <a:rPr lang="en-US" sz="2700" dirty="0" err="1"/>
              <a:t>Hà</a:t>
            </a:r>
            <a:r>
              <a:rPr lang="en-US" sz="2700" dirty="0"/>
              <a:t> </a:t>
            </a:r>
            <a:r>
              <a:rPr lang="en-US" sz="2700" dirty="0" err="1"/>
              <a:t>Nội</a:t>
            </a:r>
            <a:r>
              <a:rPr lang="en-US" sz="2700" dirty="0"/>
              <a:t> – </a:t>
            </a:r>
            <a:r>
              <a:rPr lang="en-US" sz="2700" dirty="0" err="1"/>
              <a:t>Hòa</a:t>
            </a:r>
            <a:r>
              <a:rPr lang="en-US" sz="2700" dirty="0"/>
              <a:t> </a:t>
            </a:r>
            <a:r>
              <a:rPr lang="en-US" sz="2700" dirty="0" err="1"/>
              <a:t>Bình</a:t>
            </a:r>
            <a:r>
              <a:rPr lang="en-US" sz="2700" dirty="0"/>
              <a:t> </a:t>
            </a:r>
            <a:r>
              <a:rPr lang="en-US" sz="2700" dirty="0" err="1"/>
              <a:t>dài</a:t>
            </a:r>
            <a:r>
              <a:rPr lang="en-US" sz="2700" dirty="0"/>
              <a:t> 76 km. </a:t>
            </a:r>
            <a:r>
              <a:rPr lang="en-US" sz="2700" dirty="0" err="1"/>
              <a:t>Hỏi</a:t>
            </a:r>
            <a:r>
              <a:rPr lang="en-US" sz="2700" dirty="0"/>
              <a:t> </a:t>
            </a:r>
            <a:r>
              <a:rPr lang="en-US" sz="2700" dirty="0" err="1"/>
              <a:t>quãng</a:t>
            </a:r>
            <a:r>
              <a:rPr lang="en-US" sz="2700" dirty="0"/>
              <a:t> </a:t>
            </a:r>
            <a:r>
              <a:rPr lang="en-US" sz="2700" dirty="0" err="1"/>
              <a:t>đường</a:t>
            </a:r>
            <a:r>
              <a:rPr lang="en-US" sz="2700" dirty="0"/>
              <a:t> </a:t>
            </a:r>
            <a:r>
              <a:rPr lang="en-US" sz="2700" dirty="0" err="1"/>
              <a:t>Hà</a:t>
            </a:r>
            <a:r>
              <a:rPr lang="en-US" sz="2700" dirty="0"/>
              <a:t> </a:t>
            </a:r>
            <a:r>
              <a:rPr lang="en-US" sz="2700" dirty="0" err="1"/>
              <a:t>Nội</a:t>
            </a:r>
            <a:r>
              <a:rPr lang="en-US" sz="2700" dirty="0"/>
              <a:t> – Nam </a:t>
            </a:r>
            <a:r>
              <a:rPr lang="en-US" sz="2700" dirty="0" err="1"/>
              <a:t>Định</a:t>
            </a:r>
            <a:r>
              <a:rPr lang="en-US" sz="2700" dirty="0"/>
              <a:t> </a:t>
            </a:r>
            <a:r>
              <a:rPr lang="en-US" sz="2700" dirty="0" err="1"/>
              <a:t>dài</a:t>
            </a:r>
            <a:r>
              <a:rPr lang="en-US" sz="2700" dirty="0"/>
              <a:t> </a:t>
            </a:r>
            <a:r>
              <a:rPr lang="en-US" sz="2700" dirty="0" err="1"/>
              <a:t>hơn</a:t>
            </a:r>
            <a:r>
              <a:rPr lang="en-US" sz="2700" dirty="0"/>
              <a:t> </a:t>
            </a:r>
            <a:r>
              <a:rPr lang="en-US" sz="2700" dirty="0" err="1"/>
              <a:t>quãng</a:t>
            </a:r>
            <a:r>
              <a:rPr lang="en-US" sz="2700" dirty="0"/>
              <a:t> </a:t>
            </a:r>
            <a:r>
              <a:rPr lang="en-US" sz="2700" dirty="0" err="1"/>
              <a:t>đường</a:t>
            </a:r>
            <a:r>
              <a:rPr lang="en-US" sz="2700" dirty="0"/>
              <a:t> </a:t>
            </a:r>
            <a:r>
              <a:rPr lang="en-US" sz="2700" dirty="0" err="1"/>
              <a:t>Hà</a:t>
            </a:r>
            <a:r>
              <a:rPr lang="en-US" sz="2700" dirty="0"/>
              <a:t> </a:t>
            </a:r>
            <a:r>
              <a:rPr lang="en-US" sz="2700" dirty="0" err="1"/>
              <a:t>Nội</a:t>
            </a:r>
            <a:r>
              <a:rPr lang="en-US" sz="2700" dirty="0"/>
              <a:t> – </a:t>
            </a:r>
            <a:r>
              <a:rPr lang="en-US" sz="2700" dirty="0" err="1"/>
              <a:t>Hòa</a:t>
            </a:r>
            <a:r>
              <a:rPr lang="en-US" sz="2700" dirty="0"/>
              <a:t> </a:t>
            </a:r>
            <a:r>
              <a:rPr lang="en-US" sz="2700" dirty="0" err="1"/>
              <a:t>Bình</a:t>
            </a:r>
            <a:r>
              <a:rPr lang="en-US" sz="2700" dirty="0"/>
              <a:t> bao </a:t>
            </a:r>
            <a:r>
              <a:rPr lang="en-US" sz="2700" dirty="0" err="1"/>
              <a:t>nhiêu</a:t>
            </a:r>
            <a:r>
              <a:rPr lang="en-US" sz="2700" dirty="0"/>
              <a:t> ki-</a:t>
            </a:r>
            <a:r>
              <a:rPr lang="en-US" sz="2700" dirty="0" err="1"/>
              <a:t>lô</a:t>
            </a:r>
            <a:r>
              <a:rPr lang="en-US" sz="2700" dirty="0"/>
              <a:t>-</a:t>
            </a:r>
            <a:r>
              <a:rPr lang="en-US" sz="2700" dirty="0" err="1"/>
              <a:t>mét</a:t>
            </a:r>
            <a:r>
              <a:rPr lang="en-US" sz="2700" dirty="0"/>
              <a:t>?</a:t>
            </a:r>
            <a:endParaRPr lang="vi-VN" sz="2700" dirty="0"/>
          </a:p>
        </p:txBody>
      </p:sp>
      <p:sp>
        <p:nvSpPr>
          <p:cNvPr id="6" name="TextBox 5"/>
          <p:cNvSpPr txBox="1"/>
          <p:nvPr/>
        </p:nvSpPr>
        <p:spPr>
          <a:xfrm>
            <a:off x="1001484" y="2260809"/>
            <a:ext cx="9609405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</a:rPr>
              <a:t>Quãng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đường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Hà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Nội</a:t>
            </a:r>
            <a:r>
              <a:rPr lang="en-US" sz="2800" dirty="0">
                <a:solidFill>
                  <a:schemeClr val="tx2"/>
                </a:solidFill>
              </a:rPr>
              <a:t> – Nam </a:t>
            </a:r>
            <a:r>
              <a:rPr lang="en-US" sz="2800" dirty="0" err="1">
                <a:solidFill>
                  <a:schemeClr val="tx2"/>
                </a:solidFill>
              </a:rPr>
              <a:t>Định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dài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hơn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quãng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đường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Hà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Nội</a:t>
            </a:r>
            <a:r>
              <a:rPr lang="en-US" sz="2800" dirty="0">
                <a:solidFill>
                  <a:schemeClr val="tx2"/>
                </a:solidFill>
              </a:rPr>
              <a:t> – </a:t>
            </a:r>
            <a:r>
              <a:rPr lang="en-US" sz="2800" dirty="0" err="1">
                <a:solidFill>
                  <a:schemeClr val="tx2"/>
                </a:solidFill>
              </a:rPr>
              <a:t>Hòa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Bình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 ki-</a:t>
            </a:r>
            <a:r>
              <a:rPr lang="en-US" sz="2800" dirty="0" err="1">
                <a:solidFill>
                  <a:schemeClr val="tx2"/>
                </a:solidFill>
              </a:rPr>
              <a:t>lô</a:t>
            </a:r>
            <a:r>
              <a:rPr lang="en-US" sz="2800" dirty="0">
                <a:solidFill>
                  <a:schemeClr val="tx2"/>
                </a:solidFill>
              </a:rPr>
              <a:t>-</a:t>
            </a:r>
            <a:r>
              <a:rPr lang="en-US" sz="2800" dirty="0" err="1">
                <a:solidFill>
                  <a:schemeClr val="tx2"/>
                </a:solidFill>
              </a:rPr>
              <a:t>mét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là</a:t>
            </a:r>
            <a:r>
              <a:rPr lang="en-US" sz="2800" dirty="0">
                <a:solidFill>
                  <a:schemeClr val="tx2"/>
                </a:solidFill>
              </a:rPr>
              <a:t>:</a:t>
            </a:r>
            <a:endParaRPr lang="en-US" sz="28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</a:rPr>
              <a:t>90 – 76 = 14 (km)</a:t>
            </a:r>
            <a:endParaRPr lang="en-US" sz="28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</a:rPr>
              <a:t>Đáp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: 14 km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78096" y="6516710"/>
            <a:ext cx="1545465" cy="24469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30167" y="9262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1724807" y="901889"/>
            <a:ext cx="1054112" cy="523220"/>
            <a:chOff x="1931814" y="1440654"/>
            <a:chExt cx="1054112" cy="523220"/>
          </a:xfrm>
        </p:grpSpPr>
        <p:grpSp>
          <p:nvGrpSpPr>
            <p:cNvPr id="38" name="Group 37"/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40" name="Rectangle: Rounded Corners 39"/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  <a:endParaRPr lang="vi-VN" sz="24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683"/>
          <a:stretch>
            <a:fillRect/>
          </a:stretch>
        </p:blipFill>
        <p:spPr>
          <a:xfrm>
            <a:off x="9279236" y="3091769"/>
            <a:ext cx="1979015" cy="252944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87122" y="1846396"/>
            <a:ext cx="7703826" cy="1653614"/>
            <a:chOff x="1724807" y="2149397"/>
            <a:chExt cx="5955241" cy="1278283"/>
          </a:xfrm>
        </p:grpSpPr>
        <p:sp>
          <p:nvSpPr>
            <p:cNvPr id="44" name="Oval 43"/>
            <p:cNvSpPr/>
            <p:nvPr/>
          </p:nvSpPr>
          <p:spPr>
            <a:xfrm>
              <a:off x="1724807" y="2483481"/>
              <a:ext cx="944199" cy="944199"/>
            </a:xfrm>
            <a:prstGeom prst="ellipse">
              <a:avLst/>
            </a:prstGeom>
            <a:solidFill>
              <a:srgbClr val="B46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>
                      <a:lumMod val="95000"/>
                    </a:schemeClr>
                  </a:solidFill>
                </a:rPr>
                <a:t>46</a:t>
              </a:r>
              <a:endParaRPr lang="en-US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45" name="Straight Arrow Connector 44"/>
            <p:cNvCxnSpPr>
              <a:stCxn id="44" idx="6"/>
            </p:cNvCxnSpPr>
            <p:nvPr/>
          </p:nvCxnSpPr>
          <p:spPr>
            <a:xfrm flipV="1">
              <a:off x="2669006" y="2634084"/>
              <a:ext cx="1656837" cy="3214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959919" y="2646643"/>
              <a:ext cx="1944288" cy="19113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 rot="506676">
              <a:off x="5472072" y="2275943"/>
              <a:ext cx="846594" cy="452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– 28 </a:t>
              </a:r>
              <a:endParaRPr lang="en-US" sz="3200" dirty="0"/>
            </a:p>
          </p:txBody>
        </p:sp>
        <p:sp>
          <p:nvSpPr>
            <p:cNvPr id="49" name="TextBox 48"/>
            <p:cNvSpPr txBox="1"/>
            <p:nvPr/>
          </p:nvSpPr>
          <p:spPr>
            <a:xfrm rot="21056098">
              <a:off x="2949824" y="2408061"/>
              <a:ext cx="829724" cy="45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+ 9 </a:t>
              </a:r>
              <a:endParaRPr lang="en-US" sz="3200" dirty="0"/>
            </a:p>
          </p:txBody>
        </p:sp>
        <p:sp>
          <p:nvSpPr>
            <p:cNvPr id="54" name="Rectangle: Rounded Corners 53"/>
            <p:cNvSpPr/>
            <p:nvPr/>
          </p:nvSpPr>
          <p:spPr>
            <a:xfrm>
              <a:off x="6904207" y="2417796"/>
              <a:ext cx="775841" cy="7758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4096470" y="2149397"/>
              <a:ext cx="1096933" cy="923040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030167" y="3921297"/>
            <a:ext cx="2346530" cy="2355809"/>
            <a:chOff x="604444" y="3268487"/>
            <a:chExt cx="1826440" cy="1826440"/>
          </a:xfrm>
        </p:grpSpPr>
        <p:sp>
          <p:nvSpPr>
            <p:cNvPr id="57" name="Oval 56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sp>
        <p:nvSpPr>
          <p:cNvPr id="59" name="Rectangle: Rounded Corners 58"/>
          <p:cNvSpPr/>
          <p:nvPr/>
        </p:nvSpPr>
        <p:spPr>
          <a:xfrm>
            <a:off x="5385360" y="2510410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0" name="Rectangle: Rounded Corners 59"/>
          <p:cNvSpPr/>
          <p:nvPr/>
        </p:nvSpPr>
        <p:spPr>
          <a:xfrm>
            <a:off x="8814042" y="2497542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78096" y="6490952"/>
            <a:ext cx="1493949" cy="27045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721</Words>
  <Application>WPS Presentation</Application>
  <PresentationFormat>Widescreen</PresentationFormat>
  <Paragraphs>139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25" baseType="lpstr">
      <vt:lpstr>Arial</vt:lpstr>
      <vt:lpstr>SimSun</vt:lpstr>
      <vt:lpstr>Wingdings</vt:lpstr>
      <vt:lpstr>Arial-Rounded</vt:lpstr>
      <vt:lpstr>Arial</vt:lpstr>
      <vt:lpstr>Calibri</vt:lpstr>
      <vt:lpstr>#9Slide03 NettoOTLight</vt:lpstr>
      <vt:lpstr>等线</vt:lpstr>
      <vt:lpstr>等线</vt:lpstr>
      <vt:lpstr>Arial-Rounded</vt:lpstr>
      <vt:lpstr>Yellowtail</vt:lpstr>
      <vt:lpstr>Times New Roman</vt:lpstr>
      <vt:lpstr>Times New Roman</vt:lpstr>
      <vt:lpstr>Microsoft YaHei</vt:lpstr>
      <vt:lpstr>Arial Unicode MS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3</cp:revision>
  <dcterms:created xsi:type="dcterms:W3CDTF">2022-05-06T05:30:00Z</dcterms:created>
  <dcterms:modified xsi:type="dcterms:W3CDTF">2023-07-21T02:47:26Z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150838EA1DF3424C92F2A1329AF8F47C</vt:lpwstr>
  </property>
  <property fmtid="{D5CDD505-2E9C-101B-9397-08002B2CF9AE}" pid="3" name="KSOProductBuildVer">
    <vt:lpwstr>1033-11.2.0.11537</vt:lpwstr>
  </property>
</Properties>
</file>