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sldIdLst>
    <p:sldId id="428" r:id="rId4"/>
    <p:sldId id="375" r:id="rId5"/>
    <p:sldId id="414" r:id="rId6"/>
    <p:sldId id="359" r:id="rId7"/>
    <p:sldId id="417" r:id="rId9"/>
    <p:sldId id="427" r:id="rId10"/>
    <p:sldId id="418" r:id="rId11"/>
    <p:sldId id="360" r:id="rId12"/>
    <p:sldId id="386" r:id="rId13"/>
    <p:sldId id="361" r:id="rId14"/>
    <p:sldId id="41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FF"/>
    <a:srgbClr val="E6CDFF"/>
    <a:srgbClr val="FF66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4660"/>
  </p:normalViewPr>
  <p:slideViewPr>
    <p:cSldViewPr snapToGrid="0">
      <p:cViewPr varScale="1">
        <p:scale>
          <a:sx n="69" d="100"/>
          <a:sy n="69" d="100"/>
        </p:scale>
        <p:origin x="6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C7F6D-BDE7-4A17-A6BD-FA805417538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E3634-292B-4692-AE1A-1F71DC48421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48FE3634-292B-4692-AE1A-1F71DC48421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48FE3634-292B-4692-AE1A-1F71DC48421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pic>
        <p:nvPicPr>
          <p:cNvPr id="7" name="10"/>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p:cNvPicPr>
            <a:picLocks noChangeAspect="1"/>
          </p:cNvPicPr>
          <p:nvPr userDrawn="1"/>
        </p:nvPicPr>
        <p:blipFill>
          <a:blip r:embed="rId2" cstate="screen"/>
          <a:stretch>
            <a:fillRect/>
          </a:stretch>
        </p:blipFill>
        <p:spPr>
          <a:xfrm>
            <a:off x="0" y="4901803"/>
            <a:ext cx="7918522" cy="1956197"/>
          </a:xfrm>
          <a:prstGeom prst="rect">
            <a:avLst/>
          </a:prstGeom>
        </p:spPr>
      </p:pic>
    </p:spTree>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transition spd="slow">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showMasterSp="0">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showMasterSp="0">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showMasterSp="0">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showMasterSp="0">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sp>
        <p:nvSpPr>
          <p:cNvPr id="12" name="Freeform 17"/>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nvGrpSpPr>
          <p:cNvPr id="13" name="Group 12"/>
          <p:cNvGrpSpPr/>
          <p:nvPr userDrawn="1"/>
        </p:nvGrpSpPr>
        <p:grpSpPr>
          <a:xfrm>
            <a:off x="377049" y="255821"/>
            <a:ext cx="2619178" cy="2075610"/>
            <a:chOff x="237072" y="234585"/>
            <a:chExt cx="1448294" cy="1448294"/>
          </a:xfrm>
        </p:grpSpPr>
        <p:sp>
          <p:nvSpPr>
            <p:cNvPr id="14" name="Oval 13"/>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5" name="Oval 14"/>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6" name="Oval 15"/>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spTree>
  </p:cSld>
  <p:clrMapOvr>
    <a:masterClrMapping/>
  </p:clrMapOvr>
  <p:transition spd="slow">
    <p:cover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srgbClr val="4BACC6">
                  <a:lumMod val="50000"/>
                </a:srgbClr>
              </a:solidFill>
              <a:effectLst/>
              <a:uLnTx/>
              <a:uFillTx/>
              <a:latin typeface="Calibri" panose="020F0502020204030204"/>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panose="020F0502020204030204"/>
              <a:ea typeface="Arial-Rounded"/>
            </a:endParaRPr>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grpSp>
        <p:nvGrpSpPr>
          <p:cNvPr id="10" name="Group 9"/>
          <p:cNvGrpSpPr/>
          <p:nvPr userDrawn="1"/>
        </p:nvGrpSpPr>
        <p:grpSpPr>
          <a:xfrm>
            <a:off x="2222205" y="2224564"/>
            <a:ext cx="9845748" cy="1783150"/>
            <a:chOff x="9566064" y="964372"/>
            <a:chExt cx="5446164" cy="698253"/>
          </a:xfrm>
        </p:grpSpPr>
        <p:sp>
          <p:nvSpPr>
            <p:cNvPr id="11"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panose="020F0502020204030204"/>
                <a:ea typeface="Arial-Rounded"/>
              </a:endParaRPr>
            </a:p>
          </p:txBody>
        </p:sp>
        <p:sp>
          <p:nvSpPr>
            <p:cNvPr id="12"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panose="020F0502020204030204"/>
                <a:ea typeface="Arial-Rounded"/>
              </a:endParaRPr>
            </a:p>
          </p:txBody>
        </p:sp>
        <p:sp>
          <p:nvSpPr>
            <p:cNvPr id="13"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panose="020F0502020204030204"/>
                <a:ea typeface="Arial-Rounded"/>
              </a:endParaRPr>
            </a:p>
          </p:txBody>
        </p:sp>
      </p:grpSp>
      <p:sp>
        <p:nvSpPr>
          <p:cNvPr id="17" name="Rectangle 17"/>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Arial-Rounded"/>
              <a:cs typeface="+mn-cs"/>
              <a:sym typeface="Arial" panose="020B0604020202020204"/>
            </a:endParaRPr>
          </a:p>
        </p:txBody>
      </p:sp>
      <p:sp>
        <p:nvSpPr>
          <p:cNvPr id="14" name="Rectangle 16"/>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a typeface="Arial-Rounded"/>
            </a:endParaRPr>
          </a:p>
        </p:txBody>
      </p:sp>
      <p:grpSp>
        <p:nvGrpSpPr>
          <p:cNvPr id="24" name="Group 23"/>
          <p:cNvGrpSpPr/>
          <p:nvPr userDrawn="1"/>
        </p:nvGrpSpPr>
        <p:grpSpPr>
          <a:xfrm>
            <a:off x="825316" y="2087841"/>
            <a:ext cx="1861680" cy="1924493"/>
            <a:chOff x="1149549" y="1066515"/>
            <a:chExt cx="992332" cy="992332"/>
          </a:xfrm>
          <a:solidFill>
            <a:srgbClr val="F79646">
              <a:lumMod val="75000"/>
            </a:srgbClr>
          </a:solidFill>
        </p:grpSpPr>
        <p:sp>
          <p:nvSpPr>
            <p:cNvPr id="25" name="Oval 24"/>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0" cap="none" spc="0" normalizeH="0" baseline="0" noProof="0">
                <a:ln>
                  <a:noFill/>
                </a:ln>
                <a:solidFill>
                  <a:prstClr val="white"/>
                </a:solidFill>
                <a:effectLst/>
                <a:uLnTx/>
                <a:uFillTx/>
                <a:latin typeface="Calibri" panose="020F0502020204030204"/>
                <a:ea typeface="Arial-Rounded"/>
                <a:cs typeface="+mn-cs"/>
                <a:sym typeface="Arial" panose="020B0604020202020204"/>
              </a:endParaRPr>
            </a:p>
          </p:txBody>
        </p:sp>
        <p:sp>
          <p:nvSpPr>
            <p:cNvPr id="26" name="Oval 25"/>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0" cap="none" spc="0" normalizeH="0" baseline="0" noProof="0">
                <a:ln>
                  <a:noFill/>
                </a:ln>
                <a:solidFill>
                  <a:prstClr val="white"/>
                </a:solidFill>
                <a:effectLst/>
                <a:uLnTx/>
                <a:uFillTx/>
                <a:latin typeface="Calibri" panose="020F0502020204030204"/>
                <a:ea typeface="Arial-Rounded"/>
                <a:cs typeface="+mn-cs"/>
                <a:sym typeface="Arial" panose="020B0604020202020204"/>
              </a:endParaRPr>
            </a:p>
          </p:txBody>
        </p:sp>
      </p:grpSp>
    </p:spTree>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nvGrpSpPr>
          <p:cNvPr id="14" name="Group 13"/>
          <p:cNvGrpSpPr/>
          <p:nvPr userDrawn="1"/>
        </p:nvGrpSpPr>
        <p:grpSpPr>
          <a:xfrm>
            <a:off x="377049" y="255821"/>
            <a:ext cx="2630602" cy="2047390"/>
            <a:chOff x="237072" y="234585"/>
            <a:chExt cx="1448294" cy="1448294"/>
          </a:xfrm>
        </p:grpSpPr>
        <p:sp>
          <p:nvSpPr>
            <p:cNvPr id="15" name="Oval 14"/>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6" name="Oval 15"/>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7" name="Oval 16"/>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spTree>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 name="Freeform 17"/>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panose="020B0604020202020204"/>
            </a:endParaRPr>
          </a:p>
        </p:txBody>
      </p:sp>
      <p:sp>
        <p:nvSpPr>
          <p:cNvPr id="3" name="Date Placeholder 2"/>
          <p:cNvSpPr>
            <a:spLocks noGrp="1"/>
          </p:cNvSpPr>
          <p:nvPr>
            <p:ph type="dt" sz="half" idx="10"/>
          </p:nvPr>
        </p:nvSpPr>
        <p:spPr/>
        <p:txBody>
          <a:bodyPr/>
          <a:lstStyle/>
          <a:p>
            <a:fld id="{11EBD0CC-E3E2-4331-AA06-EBB8ADD603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nvGrpSpPr>
          <p:cNvPr id="14" name="Group 13"/>
          <p:cNvGrpSpPr/>
          <p:nvPr userDrawn="1"/>
        </p:nvGrpSpPr>
        <p:grpSpPr>
          <a:xfrm>
            <a:off x="377049" y="255820"/>
            <a:ext cx="2637181" cy="2062663"/>
            <a:chOff x="237072" y="234585"/>
            <a:chExt cx="1448294" cy="1448294"/>
          </a:xfrm>
        </p:grpSpPr>
        <p:sp>
          <p:nvSpPr>
            <p:cNvPr id="15" name="Oval 14"/>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6" name="Oval 15"/>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7" name="Oval 16"/>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spTree>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1EBD0CC-E3E2-4331-AA06-EBB8ADD603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4BACC6">
                    <a:lumMod val="50000"/>
                  </a:srgbClr>
                </a:solidFill>
                <a:effectLst/>
                <a:uLnTx/>
                <a:uFillTx/>
                <a:latin typeface="Calibri" panose="020F0502020204030204"/>
                <a:ea typeface="+mn-ea"/>
                <a:cs typeface="+mn-cs"/>
              </a:rPr>
              <a:t>Design by: </a:t>
            </a:r>
            <a:r>
              <a:rPr kumimoji="0" lang="en-US" sz="1200" b="0" i="0" u="none" strike="noStrike" kern="1200" cap="none" spc="0" normalizeH="0" baseline="0" noProof="0" dirty="0" err="1">
                <a:ln>
                  <a:noFill/>
                </a:ln>
                <a:solidFill>
                  <a:srgbClr val="4BACC6">
                    <a:lumMod val="50000"/>
                  </a:srgbClr>
                </a:solidFill>
                <a:effectLst/>
                <a:uLnTx/>
                <a:uFillTx/>
                <a:latin typeface="Calibri" panose="020F0502020204030204"/>
                <a:ea typeface="+mn-ea"/>
                <a:cs typeface="+mn-cs"/>
              </a:rPr>
              <a:t>Hương</a:t>
            </a:r>
            <a:r>
              <a:rPr kumimoji="0" lang="en-US" sz="1200" b="0" i="0" u="none" strike="noStrike" kern="1200" cap="none" spc="0" normalizeH="0" baseline="0" noProof="0" dirty="0">
                <a:ln>
                  <a:noFill/>
                </a:ln>
                <a:solidFill>
                  <a:srgbClr val="4BACC6">
                    <a:lumMod val="50000"/>
                  </a:srgbClr>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srgbClr val="4BACC6">
                    <a:lumMod val="50000"/>
                  </a:srgbClr>
                </a:solidFill>
                <a:effectLst/>
                <a:uLnTx/>
                <a:uFillTx/>
                <a:latin typeface="Calibri" panose="020F0502020204030204"/>
                <a:ea typeface="+mn-ea"/>
                <a:cs typeface="+mn-cs"/>
              </a:rPr>
              <a:t>Thảo</a:t>
            </a:r>
            <a:endParaRPr kumimoji="0" lang="en-US" sz="1200" b="0" i="0" u="none" strike="noStrike" kern="1200" cap="none" spc="0" normalizeH="0" baseline="0" noProof="0" dirty="0">
              <a:ln>
                <a:noFill/>
              </a:ln>
              <a:solidFill>
                <a:srgbClr val="4BACC6">
                  <a:lumMod val="50000"/>
                </a:srgb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GIF"/></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6.xml"/><Relationship Id="rId6" Type="http://schemas.openxmlformats.org/officeDocument/2006/relationships/tags" Target="../tags/tag8.xml"/><Relationship Id="rId5" Type="http://schemas.microsoft.com/office/2007/relationships/hdphoto" Target="../media/image24.wdp"/><Relationship Id="rId4" Type="http://schemas.openxmlformats.org/officeDocument/2006/relationships/image" Target="../media/image23.png"/><Relationship Id="rId3" Type="http://schemas.microsoft.com/office/2007/relationships/hdphoto" Target="../media/image22.wdp"/><Relationship Id="rId2" Type="http://schemas.openxmlformats.org/officeDocument/2006/relationships/image" Target="../media/image21.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6.xml"/><Relationship Id="rId5" Type="http://schemas.openxmlformats.org/officeDocument/2006/relationships/tags" Target="../tags/tag9.xml"/><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xml"/><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9" Type="http://schemas.openxmlformats.org/officeDocument/2006/relationships/tags" Target="../tags/tag2.xml"/><Relationship Id="rId8" Type="http://schemas.microsoft.com/office/2007/relationships/hdphoto" Target="../media/image10.wdp"/><Relationship Id="rId7" Type="http://schemas.openxmlformats.org/officeDocument/2006/relationships/image" Target="../media/image9.png"/><Relationship Id="rId6" Type="http://schemas.openxmlformats.org/officeDocument/2006/relationships/image" Target="../media/image14.png"/><Relationship Id="rId5" Type="http://schemas.microsoft.com/office/2007/relationships/hdphoto" Target="../media/image13.wdp"/><Relationship Id="rId4" Type="http://schemas.openxmlformats.org/officeDocument/2006/relationships/image" Target="../media/image12.png"/><Relationship Id="rId3" Type="http://schemas.openxmlformats.org/officeDocument/2006/relationships/image" Target="../media/image11.png"/><Relationship Id="rId2" Type="http://schemas.microsoft.com/office/2007/relationships/hdphoto" Target="../media/image8.wdp"/><Relationship Id="rId10" Type="http://schemas.openxmlformats.org/officeDocument/2006/relationships/slideLayout" Target="../slideLayouts/slideLayout6.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5.xml"/><Relationship Id="rId6" Type="http://schemas.openxmlformats.org/officeDocument/2006/relationships/tags" Target="../tags/tag3.xml"/><Relationship Id="rId5" Type="http://schemas.openxmlformats.org/officeDocument/2006/relationships/image" Target="../media/image17.jpeg"/><Relationship Id="rId4" Type="http://schemas.openxmlformats.org/officeDocument/2006/relationships/image" Target="../media/image16.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9" Type="http://schemas.openxmlformats.org/officeDocument/2006/relationships/tags" Target="../tags/tag4.xml"/><Relationship Id="rId8" Type="http://schemas.microsoft.com/office/2007/relationships/hdphoto" Target="../media/image10.wdp"/><Relationship Id="rId7" Type="http://schemas.openxmlformats.org/officeDocument/2006/relationships/image" Target="../media/image9.png"/><Relationship Id="rId6" Type="http://schemas.openxmlformats.org/officeDocument/2006/relationships/image" Target="../media/image14.png"/><Relationship Id="rId5" Type="http://schemas.microsoft.com/office/2007/relationships/hdphoto" Target="../media/image13.wdp"/><Relationship Id="rId4" Type="http://schemas.openxmlformats.org/officeDocument/2006/relationships/image" Target="../media/image12.png"/><Relationship Id="rId3" Type="http://schemas.openxmlformats.org/officeDocument/2006/relationships/image" Target="../media/image11.png"/><Relationship Id="rId2" Type="http://schemas.microsoft.com/office/2007/relationships/hdphoto" Target="../media/image8.wdp"/><Relationship Id="rId10" Type="http://schemas.openxmlformats.org/officeDocument/2006/relationships/slideLayout" Target="../slideLayouts/slideLayout6.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9" Type="http://schemas.openxmlformats.org/officeDocument/2006/relationships/tags" Target="../tags/tag5.xml"/><Relationship Id="rId8" Type="http://schemas.microsoft.com/office/2007/relationships/hdphoto" Target="../media/image10.wdp"/><Relationship Id="rId7" Type="http://schemas.openxmlformats.org/officeDocument/2006/relationships/image" Target="../media/image9.png"/><Relationship Id="rId6" Type="http://schemas.openxmlformats.org/officeDocument/2006/relationships/image" Target="../media/image14.png"/><Relationship Id="rId5" Type="http://schemas.microsoft.com/office/2007/relationships/hdphoto" Target="../media/image13.wdp"/><Relationship Id="rId4" Type="http://schemas.openxmlformats.org/officeDocument/2006/relationships/image" Target="../media/image12.png"/><Relationship Id="rId3" Type="http://schemas.openxmlformats.org/officeDocument/2006/relationships/image" Target="../media/image11.png"/><Relationship Id="rId2" Type="http://schemas.microsoft.com/office/2007/relationships/hdphoto" Target="../media/image8.wdp"/><Relationship Id="rId10" Type="http://schemas.openxmlformats.org/officeDocument/2006/relationships/slideLayout" Target="../slideLayouts/slideLayout6.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6.xml"/><Relationship Id="rId4" Type="http://schemas.microsoft.com/office/2007/relationships/hdphoto" Target="../media/image10.wdp"/><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xml"/><Relationship Id="rId5" Type="http://schemas.openxmlformats.org/officeDocument/2006/relationships/tags" Target="../tags/tag7.xml"/><Relationship Id="rId4" Type="http://schemas.openxmlformats.org/officeDocument/2006/relationships/image" Target="../media/image19.jpeg"/><Relationship Id="rId3" Type="http://schemas.openxmlformats.org/officeDocument/2006/relationships/image" Target="../media/image18.jpeg"/><Relationship Id="rId2" Type="http://schemas.microsoft.com/office/2007/relationships/hdphoto" Target="../media/image10.wdp"/><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100" b="1" i="0" u="none" strike="noStrike" kern="10" cap="none" spc="0" normalizeH="0" baseline="0" noProof="0">
              <a:ln w="9525">
                <a:rou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uLnTx/>
              <a:uFillTx/>
              <a:latin typeface="Times New Roman" panose="02020603050405020304"/>
              <a:ea typeface="+mn-ea"/>
              <a:cs typeface="Times New Roman" panose="02020603050405020304"/>
            </a:endParaRPr>
          </a:p>
        </p:txBody>
      </p:sp>
      <p:sp>
        <p:nvSpPr>
          <p:cNvPr id="14348" name="WordArt 12"/>
          <p:cNvSpPr>
            <a:spLocks noChangeArrowheads="1" noChangeShapeType="1" noTextEdit="1"/>
          </p:cNvSpPr>
          <p:nvPr/>
        </p:nvSpPr>
        <p:spPr bwMode="auto">
          <a:xfrm>
            <a:off x="2818340" y="2262481"/>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ea typeface="+mn-ea"/>
                <a:cs typeface="Times New Roman" panose="02020603050405020304" pitchFamily="18" charset="0"/>
              </a:rPr>
              <a:t>MÔN: TIẾNG VIỆT</a:t>
            </a:r>
            <a:endParaRPr kumimoji="0" lang="en-US" sz="36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ea typeface="+mn-ea"/>
              <a:cs typeface="Times New Roman" panose="02020603050405020304" pitchFamily="18" charset="0"/>
            </a:endParaRPr>
          </a:p>
        </p:txBody>
      </p:sp>
      <p:grpSp>
        <p:nvGrpSpPr>
          <p:cNvPr id="2053" name="Group 13"/>
          <p:cNvGrpSpPr/>
          <p:nvPr/>
        </p:nvGrpSpPr>
        <p:grpSpPr bwMode="auto">
          <a:xfrm>
            <a:off x="2" y="-14288"/>
            <a:ext cx="12256654" cy="6837363"/>
            <a:chOff x="14" y="-9"/>
            <a:chExt cx="5781" cy="4329"/>
          </a:xfrm>
        </p:grpSpPr>
        <p:pic>
          <p:nvPicPr>
            <p:cNvPr id="2057" name="Picture 14"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1"/>
            <a:ext cx="9331036"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ỦY BAN NHÂN DÂN QUẬN LONG BIÊN</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PHÚC LỢI</a:t>
            </a:r>
            <a:endPar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055" name="TextBox 13"/>
          <p:cNvSpPr txBox="1">
            <a:spLocks noChangeArrowheads="1"/>
          </p:cNvSpPr>
          <p:nvPr/>
        </p:nvSpPr>
        <p:spPr bwMode="auto">
          <a:xfrm>
            <a:off x="1738476" y="33209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PHÂN MÔN : ĐỌC</a:t>
            </a:r>
            <a:endParaRPr kumimoji="0" lang="en-US" sz="40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056" name="TextBox 14"/>
          <p:cNvSpPr txBox="1">
            <a:spLocks noChangeArrowheads="1"/>
          </p:cNvSpPr>
          <p:nvPr/>
        </p:nvSpPr>
        <p:spPr bwMode="auto">
          <a:xfrm>
            <a:off x="1977476" y="4145456"/>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LỚP 2</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TextBox 14"/>
          <p:cNvSpPr txBox="1">
            <a:spLocks noChangeArrowheads="1"/>
          </p:cNvSpPr>
          <p:nvPr/>
        </p:nvSpPr>
        <p:spPr bwMode="auto">
          <a:xfrm>
            <a:off x="1969029" y="5045759"/>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Bài</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Khám</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phá</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đáy</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biển</a:t>
            </a:r>
            <a:r>
              <a:rPr kumimoji="0" lang="en-US"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Trường</a:t>
            </a:r>
            <a:r>
              <a:rPr kumimoji="0" lang="en-US" sz="3600" b="1" i="0" u="none" strike="noStrike" kern="1200" cap="none" spc="0" normalizeH="0" noProof="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Sa.</a:t>
            </a:r>
            <a:endPar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2" name="Picture 4" descr="San Hô Hình ảnh | Định dạng hình ảnh PNG 400216462| vn.lovepik.com"/>
          <p:cNvPicPr>
            <a:picLocks noChangeAspect="1" noChangeArrowheads="1"/>
          </p:cNvPicPr>
          <p:nvPr/>
        </p:nvPicPr>
        <p:blipFill>
          <a:blip r:embed="rId1">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763988" y="3690855"/>
            <a:ext cx="10778828" cy="2961300"/>
          </a:xfrm>
          <a:prstGeom prst="roundRect">
            <a:avLst>
              <a:gd name="adj" fmla="val 31638"/>
            </a:avLst>
          </a:prstGeom>
          <a:noFill/>
          <a:effectLst>
            <a:softEdge rad="31750"/>
          </a:effectLst>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3761099" y="382459"/>
            <a:ext cx="3814950" cy="799385"/>
            <a:chOff x="568135" y="421233"/>
            <a:chExt cx="2214335" cy="599539"/>
          </a:xfrm>
        </p:grpSpPr>
        <p:pic>
          <p:nvPicPr>
            <p:cNvPr id="13" name="Picture 12"/>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brightnessContrast contrast="1000"/>
                      </a14:imgEffect>
                      <a14:imgEffect>
                        <a14:sharpenSoften amount="33000"/>
                      </a14:imgEffect>
                    </a14:imgLayer>
                  </a14:imgProps>
                </a:ext>
              </a:extLst>
            </a:blip>
            <a:stretch>
              <a:fillRect/>
            </a:stretch>
          </p:blipFill>
          <p:spPr>
            <a:xfrm>
              <a:off x="568135" y="421233"/>
              <a:ext cx="649967" cy="599539"/>
            </a:xfrm>
            <a:prstGeom prst="rect">
              <a:avLst/>
            </a:prstGeom>
          </p:spPr>
        </p:pic>
        <p:sp>
          <p:nvSpPr>
            <p:cNvPr id="15" name="TextBox 14"/>
            <p:cNvSpPr txBox="1"/>
            <p:nvPr/>
          </p:nvSpPr>
          <p:spPr>
            <a:xfrm>
              <a:off x="1218102" y="460493"/>
              <a:ext cx="1564368" cy="392415"/>
            </a:xfrm>
            <a:prstGeom prst="rect">
              <a:avLst/>
            </a:prstGeom>
            <a:noFill/>
          </p:spPr>
          <p:txBody>
            <a:bodyPr wrap="square" rtlCol="0">
              <a:spAutoFit/>
            </a:bodyPr>
            <a:lstStyle/>
            <a:p>
              <a:pPr algn="ctr"/>
              <a:r>
                <a:rPr lang="vi-VN" sz="2800" b="1" dirty="0">
                  <a:solidFill>
                    <a:srgbClr val="17479D"/>
                  </a:solidFill>
                  <a:latin typeface="+mj-lt"/>
                </a:rPr>
                <a:t> LUYỆN TẬP</a:t>
              </a:r>
              <a:endParaRPr lang="en-US" sz="2800" b="1" dirty="0">
                <a:solidFill>
                  <a:srgbClr val="17479D"/>
                </a:solidFill>
                <a:latin typeface="+mj-lt"/>
              </a:endParaRPr>
            </a:p>
          </p:txBody>
        </p:sp>
      </p:grpSp>
      <p:sp>
        <p:nvSpPr>
          <p:cNvPr id="16" name="TextBox 15"/>
          <p:cNvSpPr txBox="1"/>
          <p:nvPr/>
        </p:nvSpPr>
        <p:spPr>
          <a:xfrm>
            <a:off x="959794" y="1049865"/>
            <a:ext cx="10092782" cy="523220"/>
          </a:xfrm>
          <a:prstGeom prst="rect">
            <a:avLst/>
          </a:prstGeom>
          <a:noFill/>
        </p:spPr>
        <p:txBody>
          <a:bodyPr wrap="square" rtlCol="0">
            <a:spAutoFit/>
          </a:bodyPr>
          <a:lstStyle/>
          <a:p>
            <a:pPr algn="just"/>
            <a:r>
              <a:rPr lang="vi-VN" sz="2800" b="1" dirty="0">
                <a:solidFill>
                  <a:schemeClr val="accent6">
                    <a:lumMod val="75000"/>
                  </a:schemeClr>
                </a:solidFill>
                <a:latin typeface="+mj-lt"/>
              </a:rPr>
              <a:t>1. </a:t>
            </a:r>
            <a:r>
              <a:rPr lang="vi-VN" sz="2800" dirty="0">
                <a:latin typeface="+mj-lt"/>
              </a:rPr>
              <a:t>Tìm những từ chỉ đặc điểm trong các từ dưới đây.</a:t>
            </a:r>
            <a:endParaRPr lang="vi-VN" sz="2800" dirty="0">
              <a:latin typeface="+mj-lt"/>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Lst>
          </a:blip>
          <a:stretch>
            <a:fillRect/>
          </a:stretch>
        </p:blipFill>
        <p:spPr>
          <a:xfrm>
            <a:off x="934299" y="1775047"/>
            <a:ext cx="10318529" cy="531336"/>
          </a:xfrm>
          <a:prstGeom prst="rect">
            <a:avLst/>
          </a:prstGeom>
        </p:spPr>
      </p:pic>
      <p:sp>
        <p:nvSpPr>
          <p:cNvPr id="4" name="Oval 3"/>
          <p:cNvSpPr/>
          <p:nvPr/>
        </p:nvSpPr>
        <p:spPr>
          <a:xfrm>
            <a:off x="4355713" y="1767615"/>
            <a:ext cx="1683565" cy="538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36" name="Oval 35"/>
          <p:cNvSpPr/>
          <p:nvPr/>
        </p:nvSpPr>
        <p:spPr>
          <a:xfrm>
            <a:off x="6093563" y="1767615"/>
            <a:ext cx="1683565" cy="538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39" name="Oval 38"/>
          <p:cNvSpPr/>
          <p:nvPr/>
        </p:nvSpPr>
        <p:spPr>
          <a:xfrm>
            <a:off x="9569263" y="1767615"/>
            <a:ext cx="1683565" cy="538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41" name="TextBox 40"/>
          <p:cNvSpPr txBox="1"/>
          <p:nvPr/>
        </p:nvSpPr>
        <p:spPr>
          <a:xfrm>
            <a:off x="959794" y="2500229"/>
            <a:ext cx="10092782" cy="523220"/>
          </a:xfrm>
          <a:prstGeom prst="rect">
            <a:avLst/>
          </a:prstGeom>
          <a:noFill/>
        </p:spPr>
        <p:txBody>
          <a:bodyPr wrap="square" rtlCol="0">
            <a:spAutoFit/>
          </a:bodyPr>
          <a:lstStyle/>
          <a:p>
            <a:pPr algn="just"/>
            <a:r>
              <a:rPr lang="vi-VN" sz="2800" b="1" dirty="0">
                <a:solidFill>
                  <a:schemeClr val="accent6">
                    <a:lumMod val="75000"/>
                  </a:schemeClr>
                </a:solidFill>
                <a:latin typeface="+mj-lt"/>
              </a:rPr>
              <a:t>2. </a:t>
            </a:r>
            <a:r>
              <a:rPr lang="vi-VN" sz="2800" dirty="0">
                <a:latin typeface="+mj-lt"/>
              </a:rPr>
              <a:t>Đặt một câu với từ vừa tìm được.</a:t>
            </a:r>
            <a:endParaRPr lang="vi-VN" sz="2800" dirty="0">
              <a:latin typeface="+mj-lt"/>
            </a:endParaRPr>
          </a:p>
        </p:txBody>
      </p:sp>
      <p:sp>
        <p:nvSpPr>
          <p:cNvPr id="5" name="TextBox 4"/>
          <p:cNvSpPr txBox="1"/>
          <p:nvPr/>
        </p:nvSpPr>
        <p:spPr>
          <a:xfrm>
            <a:off x="1116281" y="3024134"/>
            <a:ext cx="10318528" cy="1815882"/>
          </a:xfrm>
          <a:prstGeom prst="rect">
            <a:avLst/>
          </a:prstGeom>
          <a:noFill/>
        </p:spPr>
        <p:txBody>
          <a:bodyPr wrap="square" rtlCol="0">
            <a:spAutoFit/>
          </a:bodyPr>
          <a:lstStyle/>
          <a:p>
            <a:r>
              <a:rPr lang="vi-VN" sz="2800" dirty="0">
                <a:solidFill>
                  <a:srgbClr val="FF0000"/>
                </a:solidFill>
                <a:latin typeface="+mj-lt"/>
              </a:rPr>
              <a:t>G:</a:t>
            </a:r>
            <a:endParaRPr lang="vi-VN" sz="2800" dirty="0">
              <a:solidFill>
                <a:srgbClr val="FF0000"/>
              </a:solidFill>
              <a:latin typeface="+mj-lt"/>
            </a:endParaRPr>
          </a:p>
          <a:p>
            <a:pPr marL="381000" indent="-381000">
              <a:buFontTx/>
              <a:buChar char="-"/>
            </a:pPr>
            <a:r>
              <a:rPr lang="vi-VN" sz="2800" dirty="0">
                <a:solidFill>
                  <a:srgbClr val="002060"/>
                </a:solidFill>
                <a:latin typeface="+mj-lt"/>
              </a:rPr>
              <a:t>Những đàn cá biển có màu sắc rực rỡ.</a:t>
            </a:r>
            <a:endParaRPr lang="vi-VN" sz="2800" dirty="0">
              <a:solidFill>
                <a:srgbClr val="002060"/>
              </a:solidFill>
              <a:latin typeface="+mj-lt"/>
            </a:endParaRPr>
          </a:p>
          <a:p>
            <a:pPr marL="381000" indent="-381000">
              <a:buFontTx/>
              <a:buChar char="-"/>
            </a:pPr>
            <a:r>
              <a:rPr lang="vi-VN" sz="2800" dirty="0">
                <a:solidFill>
                  <a:srgbClr val="002060"/>
                </a:solidFill>
                <a:latin typeface="+mj-lt"/>
              </a:rPr>
              <a:t>Rặng san hô khổng lồ như tòa lâu đài trong truyện cổ tích.</a:t>
            </a:r>
            <a:endParaRPr lang="vi-VN" sz="2800" dirty="0">
              <a:solidFill>
                <a:srgbClr val="002060"/>
              </a:solidFill>
              <a:latin typeface="+mj-lt"/>
            </a:endParaRPr>
          </a:p>
          <a:p>
            <a:pPr marL="381000" indent="-381000">
              <a:buFontTx/>
              <a:buChar char="-"/>
            </a:pPr>
            <a:r>
              <a:rPr lang="vi-VN" sz="2800" dirty="0">
                <a:solidFill>
                  <a:srgbClr val="002060"/>
                </a:solidFill>
                <a:latin typeface="+mj-lt"/>
              </a:rPr>
              <a:t>Biển Trường Sa rất đẹp.</a:t>
            </a:r>
            <a:endParaRPr lang="vi-VN" sz="2800" dirty="0">
              <a:solidFill>
                <a:srgbClr val="002060"/>
              </a:solidFill>
              <a:latin typeface="+mj-lt"/>
            </a:endParaRPr>
          </a:p>
        </p:txBody>
      </p:sp>
    </p:spTree>
    <p:custDataLst>
      <p:tags r:id="rId6"/>
    </p:custData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heel(1)">
                                      <p:cBhvr>
                                        <p:cTn id="17" dur="1000"/>
                                        <p:tgtEl>
                                          <p:spTgt spid="3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heel(1)">
                                      <p:cBhvr>
                                        <p:cTn id="20" dur="1000"/>
                                        <p:tgtEl>
                                          <p:spTgt spid="36"/>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ipe(left)">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left)">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wipe(left)">
                                      <p:cBhvr>
                                        <p:cTn id="4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36" grpId="0" animBg="1"/>
      <p:bldP spid="39" grpId="0" animBg="1"/>
      <p:bldP spid="41"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CDFF"/>
        </a:solidFill>
        <a:effectLst/>
      </p:bgPr>
    </p:bg>
    <p:spTree>
      <p:nvGrpSpPr>
        <p:cNvPr id="1" name=""/>
        <p:cNvGrpSpPr/>
        <p:nvPr/>
      </p:nvGrpSpPr>
      <p:grpSpPr>
        <a:xfrm>
          <a:off x="0" y="0"/>
          <a:ext cx="0" cy="0"/>
          <a:chOff x="0" y="0"/>
          <a:chExt cx="0" cy="0"/>
        </a:xfrm>
      </p:grpSpPr>
      <p:sp>
        <p:nvSpPr>
          <p:cNvPr id="2" name="TextBox 1"/>
          <p:cNvSpPr txBox="1"/>
          <p:nvPr/>
        </p:nvSpPr>
        <p:spPr>
          <a:xfrm>
            <a:off x="723014" y="1094846"/>
            <a:ext cx="10855841" cy="5632311"/>
          </a:xfrm>
          <a:prstGeom prst="rect">
            <a:avLst/>
          </a:prstGeom>
          <a:noFill/>
        </p:spPr>
        <p:txBody>
          <a:bodyPr wrap="square" rtlCol="0">
            <a:spAutoFit/>
          </a:bodyPr>
          <a:lstStyle/>
          <a:p>
            <a:pPr indent="274320" algn="just"/>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endParaRPr lang="vi-VN" sz="2400" dirty="0">
              <a:latin typeface="+mj-lt"/>
            </a:endParaRPr>
          </a:p>
          <a:p>
            <a:pPr indent="274320" algn="just"/>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r>
              <a:rPr lang="vi-VN" sz="2400" dirty="0">
                <a:latin typeface="+mj-lt"/>
              </a:rPr>
              <a:t>Trường Sa là vùng biển thân yêu của Tổ quốc, có cảnh đẹp kì thú và hàng nghìn loài vật sống dưới biển.</a:t>
            </a:r>
            <a:endParaRPr lang="vi-VN" sz="2400" dirty="0">
              <a:latin typeface="+mj-lt"/>
            </a:endParaRPr>
          </a:p>
          <a:p>
            <a:pPr indent="274320" algn="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pic>
        <p:nvPicPr>
          <p:cNvPr id="5" name="Picture 4"/>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462600" y="366072"/>
            <a:ext cx="822747" cy="728774"/>
          </a:xfrm>
          <a:prstGeom prst="rect">
            <a:avLst/>
          </a:prstGeom>
        </p:spPr>
      </p:pic>
      <p:sp>
        <p:nvSpPr>
          <p:cNvPr id="6" name="TextBox 5"/>
          <p:cNvSpPr txBox="1"/>
          <p:nvPr/>
        </p:nvSpPr>
        <p:spPr>
          <a:xfrm>
            <a:off x="2553817" y="646350"/>
            <a:ext cx="7194234" cy="584775"/>
          </a:xfrm>
          <a:prstGeom prst="rect">
            <a:avLst/>
          </a:prstGeom>
          <a:noFill/>
        </p:spPr>
        <p:txBody>
          <a:bodyPr wrap="square" rtlCol="0">
            <a:spAutoFit/>
          </a:bodyPr>
          <a:lstStyle/>
          <a:p>
            <a:pPr algn="ctr"/>
            <a:r>
              <a:rPr lang="vi-VN" sz="3200" b="1" dirty="0">
                <a:solidFill>
                  <a:srgbClr val="00B050"/>
                </a:solidFill>
                <a:latin typeface="+mj-lt"/>
              </a:rPr>
              <a:t>KHÁM PHÁ ĐÁY BIỂN Ở TRƯỜNG SA</a:t>
            </a:r>
            <a:endParaRPr lang="en-US" sz="3200" b="1" dirty="0">
              <a:solidFill>
                <a:srgbClr val="00B050"/>
              </a:solidFill>
              <a:latin typeface="+mj-lt"/>
            </a:endParaRPr>
          </a:p>
        </p:txBody>
      </p:sp>
      <p:pic>
        <p:nvPicPr>
          <p:cNvPr id="17" name="Picture 16"/>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23875" t="32810" b="15124"/>
          <a:stretch>
            <a:fillRect/>
          </a:stretch>
        </p:blipFill>
        <p:spPr>
          <a:xfrm>
            <a:off x="966621" y="3766338"/>
            <a:ext cx="10258758" cy="1894603"/>
          </a:xfrm>
          <a:prstGeom prst="rect">
            <a:avLst/>
          </a:prstGeom>
          <a:ln>
            <a:noFill/>
          </a:ln>
          <a:effectLst>
            <a:softEdge rad="112500"/>
          </a:effectLst>
        </p:spPr>
      </p:pic>
      <p:sp>
        <p:nvSpPr>
          <p:cNvPr id="7" name="Speech Bubble: Rectangle with Corners Rounded 6"/>
          <p:cNvSpPr/>
          <p:nvPr/>
        </p:nvSpPr>
        <p:spPr>
          <a:xfrm>
            <a:off x="9601244" y="268347"/>
            <a:ext cx="2347894" cy="826499"/>
          </a:xfrm>
          <a:prstGeom prst="wedgeRoundRectCallout">
            <a:avLst>
              <a:gd name="adj1" fmla="val -63319"/>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38183" y="415517"/>
            <a:ext cx="2347894" cy="523220"/>
          </a:xfrm>
          <a:prstGeom prst="rect">
            <a:avLst/>
          </a:prstGeom>
          <a:noFill/>
        </p:spPr>
        <p:txBody>
          <a:bodyPr wrap="square" rtlCol="0">
            <a:spAutoFit/>
          </a:bodyPr>
          <a:lstStyle/>
          <a:p>
            <a:pPr algn="ctr"/>
            <a:r>
              <a:rPr lang="en-US" sz="2800" b="1" dirty="0" err="1">
                <a:solidFill>
                  <a:srgbClr val="17479D"/>
                </a:solidFill>
                <a:latin typeface="+mj-lt"/>
              </a:rPr>
              <a:t>Luyện</a:t>
            </a:r>
            <a:r>
              <a:rPr lang="en-US" sz="2800" b="1" dirty="0">
                <a:solidFill>
                  <a:srgbClr val="17479D"/>
                </a:solidFill>
                <a:latin typeface="+mj-lt"/>
              </a:rPr>
              <a:t> </a:t>
            </a:r>
            <a:r>
              <a:rPr lang="en-US" sz="2800" b="1" dirty="0" err="1">
                <a:solidFill>
                  <a:srgbClr val="17479D"/>
                </a:solidFill>
                <a:latin typeface="+mj-lt"/>
              </a:rPr>
              <a:t>đọc</a:t>
            </a:r>
            <a:r>
              <a:rPr lang="en-US" sz="2800" b="1" dirty="0">
                <a:solidFill>
                  <a:srgbClr val="17479D"/>
                </a:solidFill>
                <a:latin typeface="+mj-lt"/>
              </a:rPr>
              <a:t> </a:t>
            </a:r>
            <a:r>
              <a:rPr lang="en-US" sz="2800" b="1" dirty="0" err="1">
                <a:solidFill>
                  <a:srgbClr val="17479D"/>
                </a:solidFill>
                <a:latin typeface="+mj-lt"/>
              </a:rPr>
              <a:t>lại</a:t>
            </a:r>
            <a:endParaRPr lang="en-US" sz="2800" b="1" dirty="0">
              <a:solidFill>
                <a:srgbClr val="17479D"/>
              </a:solidFill>
              <a:latin typeface="+mj-lt"/>
            </a:endParaRPr>
          </a:p>
        </p:txBody>
      </p:sp>
    </p:spTree>
    <p:custDataLst>
      <p:tags r:id="rId5"/>
    </p:custDataLst>
  </p:cSld>
  <p:clrMapOvr>
    <a:masterClrMapping/>
  </p:clrMapOvr>
  <p:transition spd="slow">
    <p:cover dir="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23014" y="1094846"/>
            <a:ext cx="10855841" cy="5632311"/>
          </a:xfrm>
          <a:prstGeom prst="rect">
            <a:avLst/>
          </a:prstGeom>
          <a:noFill/>
        </p:spPr>
        <p:txBody>
          <a:bodyPr wrap="square" rtlCol="0">
            <a:spAutoFit/>
          </a:bodyPr>
          <a:lstStyle/>
          <a:p>
            <a:pPr indent="274320" algn="just"/>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endParaRPr lang="vi-VN" sz="2400" dirty="0">
              <a:latin typeface="+mj-lt"/>
            </a:endParaRPr>
          </a:p>
          <a:p>
            <a:pPr indent="274320" algn="just"/>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r>
              <a:rPr lang="vi-VN" sz="2400" dirty="0">
                <a:latin typeface="+mj-lt"/>
              </a:rPr>
              <a:t>Trường Sa là vùng biển thân yêu của Tổ quốc, có cảnh đẹp kì thú và hàng nghìn loài vật sống dưới biển.</a:t>
            </a:r>
            <a:endParaRPr lang="vi-VN" sz="2400" dirty="0">
              <a:latin typeface="+mj-lt"/>
            </a:endParaRPr>
          </a:p>
          <a:p>
            <a:pPr indent="274320" algn="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pic>
        <p:nvPicPr>
          <p:cNvPr id="5" name="Picture 4"/>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462600" y="366072"/>
            <a:ext cx="822747" cy="728774"/>
          </a:xfrm>
          <a:prstGeom prst="rect">
            <a:avLst/>
          </a:prstGeom>
        </p:spPr>
      </p:pic>
      <p:sp>
        <p:nvSpPr>
          <p:cNvPr id="6" name="TextBox 5"/>
          <p:cNvSpPr txBox="1"/>
          <p:nvPr/>
        </p:nvSpPr>
        <p:spPr>
          <a:xfrm>
            <a:off x="2553817" y="646350"/>
            <a:ext cx="7194234" cy="584775"/>
          </a:xfrm>
          <a:prstGeom prst="rect">
            <a:avLst/>
          </a:prstGeom>
          <a:noFill/>
        </p:spPr>
        <p:txBody>
          <a:bodyPr wrap="square" rtlCol="0">
            <a:spAutoFit/>
          </a:bodyPr>
          <a:lstStyle/>
          <a:p>
            <a:pPr algn="ctr"/>
            <a:r>
              <a:rPr lang="vi-VN" sz="3200" b="1" dirty="0">
                <a:solidFill>
                  <a:srgbClr val="00B050"/>
                </a:solidFill>
                <a:latin typeface="+mj-lt"/>
              </a:rPr>
              <a:t>KHÁM PHÁ ĐÁY BIỂN Ở TRƯỜNG SA</a:t>
            </a:r>
            <a:endParaRPr lang="en-US" sz="3200" b="1" dirty="0">
              <a:solidFill>
                <a:srgbClr val="00B050"/>
              </a:solidFill>
              <a:latin typeface="+mj-lt"/>
            </a:endParaRPr>
          </a:p>
        </p:txBody>
      </p:sp>
      <p:pic>
        <p:nvPicPr>
          <p:cNvPr id="17" name="Picture 16"/>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23875" t="32810" b="15124"/>
          <a:stretch>
            <a:fillRect/>
          </a:stretch>
        </p:blipFill>
        <p:spPr>
          <a:xfrm>
            <a:off x="966621" y="3766338"/>
            <a:ext cx="10258758" cy="1894603"/>
          </a:xfrm>
          <a:prstGeom prst="rect">
            <a:avLst/>
          </a:prstGeom>
          <a:ln>
            <a:noFill/>
          </a:ln>
          <a:effectLst>
            <a:softEdge rad="112500"/>
          </a:effectLst>
        </p:spPr>
      </p:pic>
      <p:sp>
        <p:nvSpPr>
          <p:cNvPr id="7" name="Speech Bubble: Rectangle with Corners Rounded 6"/>
          <p:cNvSpPr/>
          <p:nvPr/>
        </p:nvSpPr>
        <p:spPr>
          <a:xfrm>
            <a:off x="9601244" y="268347"/>
            <a:ext cx="2347894" cy="826499"/>
          </a:xfrm>
          <a:prstGeom prst="wedgeRoundRectCallout">
            <a:avLst>
              <a:gd name="adj1" fmla="val -63319"/>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38183" y="415517"/>
            <a:ext cx="2347894" cy="523220"/>
          </a:xfrm>
          <a:prstGeom prst="rect">
            <a:avLst/>
          </a:prstGeom>
          <a:noFill/>
        </p:spPr>
        <p:txBody>
          <a:bodyPr wrap="square" rtlCol="0">
            <a:spAutoFit/>
          </a:bodyPr>
          <a:lstStyle/>
          <a:p>
            <a:pPr algn="ctr"/>
            <a:r>
              <a:rPr lang="vi-VN" sz="2800" b="1" dirty="0">
                <a:solidFill>
                  <a:srgbClr val="17479D"/>
                </a:solidFill>
                <a:latin typeface="+mj-lt"/>
              </a:rPr>
              <a:t>ĐỌC</a:t>
            </a:r>
            <a:r>
              <a:rPr lang="en-US" sz="2800" b="1" dirty="0">
                <a:solidFill>
                  <a:srgbClr val="17479D"/>
                </a:solidFill>
                <a:latin typeface="+mj-lt"/>
              </a:rPr>
              <a:t> MẪU</a:t>
            </a:r>
            <a:endParaRPr lang="en-US" sz="2800" b="1" dirty="0">
              <a:solidFill>
                <a:srgbClr val="17479D"/>
              </a:solidFill>
              <a:latin typeface="+mj-lt"/>
            </a:endParaRPr>
          </a:p>
        </p:txBody>
      </p:sp>
    </p:spTree>
    <p:custDataLst>
      <p:tags r:id="rId5"/>
    </p:custDataLst>
  </p:cSld>
  <p:clrMapOvr>
    <a:masterClrMapping/>
  </p:clrMapOvr>
  <p:transition spd="slow">
    <p:cover dir="rd"/>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23014" y="1094846"/>
            <a:ext cx="10855841" cy="5632311"/>
          </a:xfrm>
          <a:prstGeom prst="rect">
            <a:avLst/>
          </a:prstGeom>
          <a:noFill/>
        </p:spPr>
        <p:txBody>
          <a:bodyPr wrap="square" rtlCol="0">
            <a:spAutoFit/>
          </a:bodyPr>
          <a:lstStyle/>
          <a:p>
            <a:pPr indent="274320" algn="just"/>
            <a:r>
              <a:rPr lang="vi-VN" sz="2400" dirty="0">
                <a:latin typeface="+mj-lt"/>
              </a:rPr>
              <a:t>Nhắc đến Trường Sa, ngoài các đảo, người ta nhắc đến biển. Mà biển thì có </a:t>
            </a:r>
            <a:r>
              <a:rPr lang="vi-VN" sz="2400" b="1" dirty="0">
                <a:solidFill>
                  <a:srgbClr val="FF0000"/>
                </a:solidFill>
                <a:latin typeface="+mj-lt"/>
              </a:rPr>
              <a:t>muôn vàn </a:t>
            </a:r>
            <a:r>
              <a:rPr lang="vi-VN" sz="2400" dirty="0">
                <a:latin typeface="+mj-lt"/>
              </a:rPr>
              <a:t>điều kì thú. </a:t>
            </a:r>
            <a:r>
              <a:rPr lang="vi-VN" sz="2400" b="1" dirty="0">
                <a:solidFill>
                  <a:srgbClr val="FF0000"/>
                </a:solidFill>
                <a:latin typeface="+mj-lt"/>
              </a:rPr>
              <a:t>Thám hiểm </a:t>
            </a:r>
            <a:r>
              <a:rPr lang="vi-VN" sz="2400" dirty="0">
                <a:latin typeface="+mj-lt"/>
              </a:rPr>
              <a:t>đáy biển ở Trường Sa của nước ta sẽ thấy bao nhiều thú vị.</a:t>
            </a:r>
            <a:endParaRPr lang="vi-VN" sz="2400" dirty="0">
              <a:latin typeface="+mj-lt"/>
            </a:endParaRPr>
          </a:p>
          <a:p>
            <a:pPr indent="274320" algn="just"/>
            <a:r>
              <a:rPr lang="vi-VN" sz="2400" dirty="0">
                <a:latin typeface="+mj-lt"/>
              </a:rPr>
              <a:t>Biển ở Trường Sa có những loài cá đẹp </a:t>
            </a:r>
            <a:r>
              <a:rPr lang="vi-VN" sz="2400" b="1" dirty="0">
                <a:solidFill>
                  <a:srgbClr val="FF0000"/>
                </a:solidFill>
                <a:latin typeface="+mj-lt"/>
              </a:rPr>
              <a:t>rực rỡ </a:t>
            </a:r>
            <a:r>
              <a:rPr lang="vi-VN" sz="2400" dirty="0">
                <a:latin typeface="+mj-lt"/>
              </a:rPr>
              <a:t>và lạ mắt. Từng đàn cá đủ màu sắc, dày đặc đến hàng trăm con tạo nên một tấm thảm hoa di động. Những </a:t>
            </a:r>
            <a:r>
              <a:rPr lang="vi-VN" sz="2400" b="1" dirty="0">
                <a:solidFill>
                  <a:srgbClr val="FF0000"/>
                </a:solidFill>
                <a:latin typeface="+mj-lt"/>
              </a:rPr>
              <a:t>vỉa san hô </a:t>
            </a:r>
            <a:r>
              <a:rPr lang="vi-VN" sz="2400" dirty="0">
                <a:latin typeface="+mj-lt"/>
              </a:rPr>
              <a:t>chạy dài từ chân mỗi đảo xuống sâu dần dưới đáy biển. San hô làm cho đáy biển trông như một bức tranh khổng lồ, đẹp như những tòa lâu đài trong truyện cổ tích.</a:t>
            </a:r>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r>
              <a:rPr lang="vi-VN" sz="2400" dirty="0">
                <a:latin typeface="+mj-lt"/>
              </a:rPr>
              <a:t>Trường Sa là vùng biển thân yêu của Tổ quốc, có cảnh đẹp kì thú và hàng nghìn loài vật sống dưới biển.</a:t>
            </a:r>
            <a:endParaRPr lang="vi-VN" sz="2400" dirty="0">
              <a:latin typeface="+mj-lt"/>
            </a:endParaRPr>
          </a:p>
          <a:p>
            <a:pPr indent="274320" algn="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pic>
        <p:nvPicPr>
          <p:cNvPr id="5" name="Picture 4"/>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462600" y="366072"/>
            <a:ext cx="822747" cy="728774"/>
          </a:xfrm>
          <a:prstGeom prst="rect">
            <a:avLst/>
          </a:prstGeom>
        </p:spPr>
      </p:pic>
      <p:sp>
        <p:nvSpPr>
          <p:cNvPr id="6" name="TextBox 5"/>
          <p:cNvSpPr txBox="1"/>
          <p:nvPr/>
        </p:nvSpPr>
        <p:spPr>
          <a:xfrm>
            <a:off x="2498883" y="540792"/>
            <a:ext cx="7194234" cy="584775"/>
          </a:xfrm>
          <a:prstGeom prst="rect">
            <a:avLst/>
          </a:prstGeom>
          <a:noFill/>
        </p:spPr>
        <p:txBody>
          <a:bodyPr wrap="square" rtlCol="0">
            <a:spAutoFit/>
          </a:bodyPr>
          <a:lstStyle/>
          <a:p>
            <a:pPr algn="ctr"/>
            <a:r>
              <a:rPr lang="vi-VN" sz="3200" b="1" dirty="0">
                <a:solidFill>
                  <a:srgbClr val="00B050"/>
                </a:solidFill>
                <a:latin typeface="+mj-lt"/>
              </a:rPr>
              <a:t>KHÁM PHÁ ĐÁY BIỂN Ở TRƯỜNG SA</a:t>
            </a:r>
            <a:endParaRPr lang="en-US" sz="3200" b="1" dirty="0">
              <a:solidFill>
                <a:srgbClr val="00B050"/>
              </a:solidFill>
              <a:latin typeface="+mj-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04" y="1252960"/>
            <a:ext cx="551155" cy="384000"/>
          </a:xfrm>
          <a:prstGeom prst="rect">
            <a:avLst/>
          </a:prstGeom>
        </p:spPr>
      </p:pic>
      <p:pic>
        <p:nvPicPr>
          <p:cNvPr id="13" name="Picture 12"/>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52731" y="2356089"/>
            <a:ext cx="520828" cy="3840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600" y="5588597"/>
            <a:ext cx="520828" cy="384000"/>
          </a:xfrm>
          <a:prstGeom prst="rect">
            <a:avLst/>
          </a:prstGeom>
        </p:spPr>
      </p:pic>
      <p:pic>
        <p:nvPicPr>
          <p:cNvPr id="17" name="Picture 16"/>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200000"/>
                    </a14:imgEffect>
                    <a14:imgEffect>
                      <a14:sharpenSoften amount="25000"/>
                    </a14:imgEffect>
                  </a14:imgLayer>
                </a14:imgProps>
              </a:ext>
            </a:extLst>
          </a:blip>
          <a:srcRect l="23875" t="32810" b="15124"/>
          <a:stretch>
            <a:fillRect/>
          </a:stretch>
        </p:blipFill>
        <p:spPr>
          <a:xfrm>
            <a:off x="966621" y="3766338"/>
            <a:ext cx="10258758" cy="1894603"/>
          </a:xfrm>
          <a:prstGeom prst="rect">
            <a:avLst/>
          </a:prstGeom>
          <a:ln>
            <a:noFill/>
          </a:ln>
          <a:effectLst>
            <a:softEdge rad="112500"/>
          </a:effectLst>
        </p:spPr>
      </p:pic>
      <p:sp>
        <p:nvSpPr>
          <p:cNvPr id="7" name="Speech Bubble: Rectangle with Corners Rounded 6"/>
          <p:cNvSpPr/>
          <p:nvPr/>
        </p:nvSpPr>
        <p:spPr>
          <a:xfrm>
            <a:off x="9381507" y="268347"/>
            <a:ext cx="2567632" cy="826499"/>
          </a:xfrm>
          <a:prstGeom prst="wedgeRoundRectCallout">
            <a:avLst>
              <a:gd name="adj1" fmla="val -56102"/>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297723" y="419986"/>
            <a:ext cx="2735199" cy="523220"/>
          </a:xfrm>
          <a:prstGeom prst="rect">
            <a:avLst/>
          </a:prstGeom>
          <a:noFill/>
        </p:spPr>
        <p:txBody>
          <a:bodyPr wrap="square" rtlCol="0">
            <a:spAutoFit/>
          </a:bodyPr>
          <a:lstStyle/>
          <a:p>
            <a:pPr algn="ctr"/>
            <a:r>
              <a:rPr lang="en-US" sz="2800" b="1" dirty="0" err="1">
                <a:solidFill>
                  <a:srgbClr val="17479D"/>
                </a:solidFill>
                <a:latin typeface="+mj-lt"/>
              </a:rPr>
              <a:t>Luyện</a:t>
            </a:r>
            <a:r>
              <a:rPr lang="en-US" sz="2800" b="1" dirty="0">
                <a:solidFill>
                  <a:srgbClr val="17479D"/>
                </a:solidFill>
                <a:latin typeface="+mj-lt"/>
              </a:rPr>
              <a:t> </a:t>
            </a:r>
            <a:r>
              <a:rPr lang="en-US" sz="2800" b="1" dirty="0" err="1">
                <a:solidFill>
                  <a:srgbClr val="17479D"/>
                </a:solidFill>
                <a:latin typeface="+mj-lt"/>
              </a:rPr>
              <a:t>đọc</a:t>
            </a:r>
            <a:r>
              <a:rPr lang="en-US" sz="2800" b="1" dirty="0">
                <a:solidFill>
                  <a:srgbClr val="17479D"/>
                </a:solidFill>
                <a:latin typeface="+mj-lt"/>
              </a:rPr>
              <a:t> </a:t>
            </a:r>
            <a:r>
              <a:rPr lang="en-US" sz="2800" b="1" dirty="0" err="1">
                <a:solidFill>
                  <a:srgbClr val="17479D"/>
                </a:solidFill>
                <a:latin typeface="+mj-lt"/>
              </a:rPr>
              <a:t>từ</a:t>
            </a:r>
            <a:r>
              <a:rPr lang="en-US" sz="2800" b="1" dirty="0">
                <a:solidFill>
                  <a:srgbClr val="17479D"/>
                </a:solidFill>
                <a:latin typeface="+mj-lt"/>
              </a:rPr>
              <a:t> </a:t>
            </a:r>
            <a:r>
              <a:rPr lang="en-US" sz="2800" b="1" dirty="0" err="1">
                <a:solidFill>
                  <a:srgbClr val="17479D"/>
                </a:solidFill>
                <a:latin typeface="+mj-lt"/>
              </a:rPr>
              <a:t>khó</a:t>
            </a:r>
            <a:endParaRPr lang="en-US" sz="2800" b="1" dirty="0">
              <a:solidFill>
                <a:srgbClr val="17479D"/>
              </a:solidFill>
              <a:latin typeface="+mj-lt"/>
            </a:endParaRPr>
          </a:p>
        </p:txBody>
      </p:sp>
    </p:spTree>
    <p:custDataLst>
      <p:tags r:id="rId9"/>
    </p:custData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San Hô Hình ảnh | Định dạng hình ảnh PNG 400216462| vn.lovepik.com"/>
          <p:cNvPicPr>
            <a:picLocks noChangeAspect="1" noChangeArrowheads="1"/>
          </p:cNvPicPr>
          <p:nvPr/>
        </p:nvPicPr>
        <p:blipFill>
          <a:blip r:embed="rId1">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3843404" y="3856511"/>
            <a:ext cx="7103423" cy="2521653"/>
          </a:xfrm>
          <a:prstGeom prst="roundRect">
            <a:avLst>
              <a:gd name="adj" fmla="val 31638"/>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l="1772" t="2351" r="1"/>
          <a:stretch>
            <a:fillRect/>
          </a:stretch>
        </p:blipFill>
        <p:spPr>
          <a:xfrm>
            <a:off x="1121862" y="243465"/>
            <a:ext cx="776411" cy="700229"/>
          </a:xfrm>
          <a:prstGeom prst="rect">
            <a:avLst/>
          </a:prstGeom>
        </p:spPr>
      </p:pic>
      <p:sp>
        <p:nvSpPr>
          <p:cNvPr id="4" name="TextBox 3"/>
          <p:cNvSpPr txBox="1"/>
          <p:nvPr/>
        </p:nvSpPr>
        <p:spPr>
          <a:xfrm>
            <a:off x="2354622" y="51622"/>
            <a:ext cx="7154436" cy="889667"/>
          </a:xfrm>
          <a:prstGeom prst="rect">
            <a:avLst/>
          </a:prstGeom>
          <a:noFill/>
        </p:spPr>
        <p:txBody>
          <a:bodyPr wrap="square" rtlCol="0">
            <a:spAutoFit/>
          </a:bodyPr>
          <a:lstStyle/>
          <a:p>
            <a:pPr algn="ctr">
              <a:lnSpc>
                <a:spcPct val="150000"/>
              </a:lnSpc>
            </a:pPr>
            <a:r>
              <a:rPr lang="en-US" sz="4000" b="1" dirty="0" err="1">
                <a:solidFill>
                  <a:srgbClr val="FF0000"/>
                </a:solidFill>
                <a:latin typeface="+mj-lt"/>
              </a:rPr>
              <a:t>Giải</a:t>
            </a:r>
            <a:r>
              <a:rPr lang="en-US" sz="4000" b="1" dirty="0">
                <a:solidFill>
                  <a:srgbClr val="FF0000"/>
                </a:solidFill>
                <a:latin typeface="+mj-lt"/>
              </a:rPr>
              <a:t> </a:t>
            </a:r>
            <a:r>
              <a:rPr lang="en-US" sz="4000" b="1" dirty="0" err="1">
                <a:solidFill>
                  <a:srgbClr val="FF0000"/>
                </a:solidFill>
                <a:latin typeface="+mj-lt"/>
              </a:rPr>
              <a:t>nghĩa</a:t>
            </a:r>
            <a:r>
              <a:rPr lang="en-US" sz="4000" b="1" dirty="0">
                <a:solidFill>
                  <a:srgbClr val="FF0000"/>
                </a:solidFill>
                <a:latin typeface="+mj-lt"/>
              </a:rPr>
              <a:t> </a:t>
            </a:r>
            <a:r>
              <a:rPr lang="en-US" sz="4000" b="1" dirty="0" err="1">
                <a:solidFill>
                  <a:srgbClr val="FF0000"/>
                </a:solidFill>
                <a:latin typeface="+mj-lt"/>
              </a:rPr>
              <a:t>từ</a:t>
            </a:r>
            <a:endParaRPr lang="en-US" sz="4000" b="1" dirty="0">
              <a:solidFill>
                <a:srgbClr val="FF0000"/>
              </a:solidFill>
              <a:latin typeface="+mj-lt"/>
            </a:endParaRPr>
          </a:p>
        </p:txBody>
      </p:sp>
      <p:sp>
        <p:nvSpPr>
          <p:cNvPr id="5" name="Rectangle 4"/>
          <p:cNvSpPr/>
          <p:nvPr/>
        </p:nvSpPr>
        <p:spPr>
          <a:xfrm>
            <a:off x="1933998" y="754240"/>
            <a:ext cx="7995683" cy="650499"/>
          </a:xfrm>
          <a:prstGeom prst="rect">
            <a:avLst/>
          </a:prstGeom>
        </p:spPr>
        <p:txBody>
          <a:bodyPr wrap="square">
            <a:spAutoFit/>
          </a:bodyPr>
          <a:lstStyle/>
          <a:p>
            <a:pPr algn="just">
              <a:lnSpc>
                <a:spcPct val="150000"/>
              </a:lnSpc>
            </a:pPr>
            <a:r>
              <a:rPr lang="vi-VN" sz="2800" dirty="0">
                <a:latin typeface="+mj-lt"/>
              </a:rPr>
              <a:t>     Thám hiểm</a:t>
            </a:r>
            <a:endParaRPr lang="vi-VN" sz="2800" dirty="0">
              <a:latin typeface="+mj-lt"/>
            </a:endParaRPr>
          </a:p>
        </p:txBody>
      </p:sp>
      <p:sp>
        <p:nvSpPr>
          <p:cNvPr id="6" name="Oval 5"/>
          <p:cNvSpPr/>
          <p:nvPr/>
        </p:nvSpPr>
        <p:spPr>
          <a:xfrm>
            <a:off x="2153556" y="1018431"/>
            <a:ext cx="240000" cy="240000"/>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sp>
        <p:nvSpPr>
          <p:cNvPr id="11" name="TextBox 10"/>
          <p:cNvSpPr txBox="1"/>
          <p:nvPr/>
        </p:nvSpPr>
        <p:spPr>
          <a:xfrm>
            <a:off x="4105422" y="820618"/>
            <a:ext cx="5216708" cy="954107"/>
          </a:xfrm>
          <a:prstGeom prst="rect">
            <a:avLst/>
          </a:prstGeom>
          <a:noFill/>
        </p:spPr>
        <p:txBody>
          <a:bodyPr wrap="square" rtlCol="0">
            <a:spAutoFit/>
          </a:bodyPr>
          <a:lstStyle/>
          <a:p>
            <a:pPr algn="just"/>
            <a:r>
              <a:rPr lang="vi-VN" sz="2800" dirty="0">
                <a:solidFill>
                  <a:schemeClr val="accent6">
                    <a:lumMod val="50000"/>
                  </a:schemeClr>
                </a:solidFill>
                <a:latin typeface="+mj-lt"/>
              </a:rPr>
              <a:t>: đi vào vùng xa lạ, hiểm trở để khám phá những điều mới lạ.</a:t>
            </a:r>
            <a:endParaRPr lang="en-US" sz="2800" dirty="0">
              <a:solidFill>
                <a:schemeClr val="accent6">
                  <a:lumMod val="50000"/>
                </a:schemeClr>
              </a:solidFill>
              <a:latin typeface="+mj-lt"/>
            </a:endParaRPr>
          </a:p>
        </p:txBody>
      </p:sp>
      <p:sp>
        <p:nvSpPr>
          <p:cNvPr id="15" name="Rectangle 14"/>
          <p:cNvSpPr/>
          <p:nvPr/>
        </p:nvSpPr>
        <p:spPr>
          <a:xfrm>
            <a:off x="1933998" y="1789429"/>
            <a:ext cx="7995683" cy="650499"/>
          </a:xfrm>
          <a:prstGeom prst="rect">
            <a:avLst/>
          </a:prstGeom>
        </p:spPr>
        <p:txBody>
          <a:bodyPr wrap="square">
            <a:spAutoFit/>
          </a:bodyPr>
          <a:lstStyle/>
          <a:p>
            <a:pPr algn="just">
              <a:lnSpc>
                <a:spcPct val="150000"/>
              </a:lnSpc>
            </a:pPr>
            <a:r>
              <a:rPr lang="vi-VN" sz="2800" dirty="0">
                <a:latin typeface="+mj-lt"/>
              </a:rPr>
              <a:t>     San hô</a:t>
            </a:r>
            <a:endParaRPr lang="vi-VN" sz="2800" dirty="0">
              <a:latin typeface="+mj-lt"/>
            </a:endParaRPr>
          </a:p>
        </p:txBody>
      </p:sp>
      <p:sp>
        <p:nvSpPr>
          <p:cNvPr id="16" name="Oval 15"/>
          <p:cNvSpPr/>
          <p:nvPr/>
        </p:nvSpPr>
        <p:spPr>
          <a:xfrm>
            <a:off x="2153556" y="2106736"/>
            <a:ext cx="240000" cy="240000"/>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sp>
        <p:nvSpPr>
          <p:cNvPr id="17" name="Rectangle 16"/>
          <p:cNvSpPr/>
          <p:nvPr/>
        </p:nvSpPr>
        <p:spPr>
          <a:xfrm>
            <a:off x="1898273" y="2618694"/>
            <a:ext cx="7995683" cy="650499"/>
          </a:xfrm>
          <a:prstGeom prst="rect">
            <a:avLst/>
          </a:prstGeom>
        </p:spPr>
        <p:txBody>
          <a:bodyPr wrap="square">
            <a:spAutoFit/>
          </a:bodyPr>
          <a:lstStyle/>
          <a:p>
            <a:pPr algn="just">
              <a:lnSpc>
                <a:spcPct val="150000"/>
              </a:lnSpc>
            </a:pPr>
            <a:r>
              <a:rPr lang="vi-VN" sz="2800" dirty="0">
                <a:latin typeface="+mj-lt"/>
              </a:rPr>
              <a:t>     Vỉa san hô</a:t>
            </a:r>
            <a:endParaRPr lang="vi-VN" sz="2800" dirty="0">
              <a:latin typeface="+mj-lt"/>
            </a:endParaRPr>
          </a:p>
        </p:txBody>
      </p:sp>
      <p:sp>
        <p:nvSpPr>
          <p:cNvPr id="18" name="Oval 17"/>
          <p:cNvSpPr/>
          <p:nvPr/>
        </p:nvSpPr>
        <p:spPr>
          <a:xfrm>
            <a:off x="2153556" y="2943943"/>
            <a:ext cx="240000" cy="240000"/>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sp>
        <p:nvSpPr>
          <p:cNvPr id="13" name="TextBox 12"/>
          <p:cNvSpPr txBox="1"/>
          <p:nvPr/>
        </p:nvSpPr>
        <p:spPr>
          <a:xfrm>
            <a:off x="4102826" y="1908300"/>
            <a:ext cx="5826855" cy="954107"/>
          </a:xfrm>
          <a:prstGeom prst="rect">
            <a:avLst/>
          </a:prstGeom>
          <a:noFill/>
        </p:spPr>
        <p:txBody>
          <a:bodyPr wrap="square" rtlCol="0">
            <a:spAutoFit/>
          </a:bodyPr>
          <a:lstStyle/>
          <a:p>
            <a:r>
              <a:rPr lang="vi-VN" sz="2800" dirty="0">
                <a:solidFill>
                  <a:schemeClr val="accent6">
                    <a:lumMod val="50000"/>
                  </a:schemeClr>
                </a:solidFill>
                <a:latin typeface="+mj-lt"/>
              </a:rPr>
              <a:t>: động vật biển, có xương dạng cánh hoa, nhiều màu sắc.</a:t>
            </a:r>
            <a:endParaRPr lang="en-US" sz="2800" dirty="0">
              <a:solidFill>
                <a:schemeClr val="accent6">
                  <a:lumMod val="50000"/>
                </a:schemeClr>
              </a:solidFill>
              <a:latin typeface="+mj-lt"/>
            </a:endParaRPr>
          </a:p>
        </p:txBody>
      </p:sp>
      <p:sp>
        <p:nvSpPr>
          <p:cNvPr id="19" name="TextBox 18"/>
          <p:cNvSpPr txBox="1"/>
          <p:nvPr/>
        </p:nvSpPr>
        <p:spPr>
          <a:xfrm>
            <a:off x="4102826" y="2792361"/>
            <a:ext cx="7516522" cy="523220"/>
          </a:xfrm>
          <a:prstGeom prst="rect">
            <a:avLst/>
          </a:prstGeom>
          <a:noFill/>
        </p:spPr>
        <p:txBody>
          <a:bodyPr wrap="square" rtlCol="0">
            <a:spAutoFit/>
          </a:bodyPr>
          <a:lstStyle/>
          <a:p>
            <a:r>
              <a:rPr lang="vi-VN" sz="2800" dirty="0">
                <a:solidFill>
                  <a:schemeClr val="accent6">
                    <a:lumMod val="50000"/>
                  </a:schemeClr>
                </a:solidFill>
                <a:latin typeface="+mj-lt"/>
              </a:rPr>
              <a:t>: san hô tập trung thành bờ như bức tường đá.</a:t>
            </a:r>
            <a:endParaRPr lang="en-US" sz="2800" dirty="0">
              <a:solidFill>
                <a:schemeClr val="accent6">
                  <a:lumMod val="50000"/>
                </a:schemeClr>
              </a:solidFill>
              <a:latin typeface="+mj-lt"/>
            </a:endParaRPr>
          </a:p>
        </p:txBody>
      </p:sp>
      <p:pic>
        <p:nvPicPr>
          <p:cNvPr id="8194" name="Picture 2"/>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19831" y="453298"/>
            <a:ext cx="1660472" cy="17282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ạn san hô Great Barrier - Hệ thống đá ngầm lớn nhất hành tinh | VOV.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26" y="3969235"/>
            <a:ext cx="4654904" cy="22962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6"/>
    </p:custData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8194"/>
                                        </p:tgtEl>
                                        <p:attrNameLst>
                                          <p:attrName>style.visibility</p:attrName>
                                        </p:attrNameLst>
                                      </p:cBhvr>
                                      <p:to>
                                        <p:strVal val="visible"/>
                                      </p:to>
                                    </p:set>
                                    <p:animEffect transition="in" filter="fade">
                                      <p:cBhvr>
                                        <p:cTn id="34" dur="1000"/>
                                        <p:tgtEl>
                                          <p:spTgt spid="8194"/>
                                        </p:tgtEl>
                                      </p:cBhvr>
                                    </p:animEffect>
                                    <p:anim calcmode="lin" valueType="num">
                                      <p:cBhvr>
                                        <p:cTn id="35" dur="1000" fill="hold"/>
                                        <p:tgtEl>
                                          <p:spTgt spid="8194"/>
                                        </p:tgtEl>
                                        <p:attrNameLst>
                                          <p:attrName>ppt_x</p:attrName>
                                        </p:attrNameLst>
                                      </p:cBhvr>
                                      <p:tavLst>
                                        <p:tav tm="0">
                                          <p:val>
                                            <p:strVal val="#ppt_x"/>
                                          </p:val>
                                        </p:tav>
                                        <p:tav tm="100000">
                                          <p:val>
                                            <p:strVal val="#ppt_x"/>
                                          </p:val>
                                        </p:tav>
                                      </p:tavLst>
                                    </p:anim>
                                    <p:anim calcmode="lin" valueType="num">
                                      <p:cBhvr>
                                        <p:cTn id="3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500"/>
                            </p:stCondLst>
                            <p:childTnLst>
                              <p:par>
                                <p:cTn id="43" presetID="42" presetClass="entr" presetSubtype="0" fill="hold" nodeType="afterEffect">
                                  <p:stCondLst>
                                    <p:cond delay="0"/>
                                  </p:stCondLst>
                                  <p:childTnLst>
                                    <p:set>
                                      <p:cBhvr>
                                        <p:cTn id="44" dur="1" fill="hold">
                                          <p:stCondLst>
                                            <p:cond delay="0"/>
                                          </p:stCondLst>
                                        </p:cTn>
                                        <p:tgtEl>
                                          <p:spTgt spid="8196"/>
                                        </p:tgtEl>
                                        <p:attrNameLst>
                                          <p:attrName>style.visibility</p:attrName>
                                        </p:attrNameLst>
                                      </p:cBhvr>
                                      <p:to>
                                        <p:strVal val="visible"/>
                                      </p:to>
                                    </p:set>
                                    <p:animEffect transition="in" filter="fade">
                                      <p:cBhvr>
                                        <p:cTn id="45" dur="1000"/>
                                        <p:tgtEl>
                                          <p:spTgt spid="8196"/>
                                        </p:tgtEl>
                                      </p:cBhvr>
                                    </p:animEffect>
                                    <p:anim calcmode="lin" valueType="num">
                                      <p:cBhvr>
                                        <p:cTn id="46" dur="1000" fill="hold"/>
                                        <p:tgtEl>
                                          <p:spTgt spid="8196"/>
                                        </p:tgtEl>
                                        <p:attrNameLst>
                                          <p:attrName>ppt_x</p:attrName>
                                        </p:attrNameLst>
                                      </p:cBhvr>
                                      <p:tavLst>
                                        <p:tav tm="0">
                                          <p:val>
                                            <p:strVal val="#ppt_x"/>
                                          </p:val>
                                        </p:tav>
                                        <p:tav tm="100000">
                                          <p:val>
                                            <p:strVal val="#ppt_x"/>
                                          </p:val>
                                        </p:tav>
                                      </p:tavLst>
                                    </p:anim>
                                    <p:anim calcmode="lin" valueType="num">
                                      <p:cBhvr>
                                        <p:cTn id="47"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8198"/>
                                        </p:tgtEl>
                                        <p:attrNameLst>
                                          <p:attrName>style.visibility</p:attrName>
                                        </p:attrNameLst>
                                      </p:cBhvr>
                                      <p:to>
                                        <p:strVal val="visible"/>
                                      </p:to>
                                    </p:set>
                                    <p:animEffect transition="in" filter="fade">
                                      <p:cBhvr>
                                        <p:cTn id="56"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P spid="15" grpId="0"/>
      <p:bldP spid="16" grpId="0" animBg="1"/>
      <p:bldP spid="17" grpId="0"/>
      <p:bldP spid="18" grpId="0" animBg="1"/>
      <p:bldP spid="1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23014" y="1094846"/>
            <a:ext cx="10855841" cy="5632311"/>
          </a:xfrm>
          <a:prstGeom prst="rect">
            <a:avLst/>
          </a:prstGeom>
          <a:noFill/>
        </p:spPr>
        <p:txBody>
          <a:bodyPr wrap="square" rtlCol="0">
            <a:spAutoFit/>
          </a:bodyPr>
          <a:lstStyle/>
          <a:p>
            <a:pPr indent="274320" algn="just"/>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endParaRPr lang="vi-VN" sz="2400" dirty="0">
              <a:latin typeface="+mj-lt"/>
            </a:endParaRPr>
          </a:p>
          <a:p>
            <a:pPr indent="274320" algn="just"/>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r>
              <a:rPr lang="vi-VN" sz="2400" dirty="0">
                <a:latin typeface="+mj-lt"/>
              </a:rPr>
              <a:t>Trường Sa là vùng biển thân yêu của Tổ quốc, có cảnh đẹp kì thú và hàng nghìn loài vật sống dưới biển.</a:t>
            </a:r>
            <a:endParaRPr lang="vi-VN" sz="2400" dirty="0">
              <a:latin typeface="+mj-lt"/>
            </a:endParaRPr>
          </a:p>
          <a:p>
            <a:pPr indent="274320" algn="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pic>
        <p:nvPicPr>
          <p:cNvPr id="5" name="Picture 4"/>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462600" y="366072"/>
            <a:ext cx="822747" cy="728774"/>
          </a:xfrm>
          <a:prstGeom prst="rect">
            <a:avLst/>
          </a:prstGeom>
        </p:spPr>
      </p:pic>
      <p:sp>
        <p:nvSpPr>
          <p:cNvPr id="6" name="TextBox 5"/>
          <p:cNvSpPr txBox="1"/>
          <p:nvPr/>
        </p:nvSpPr>
        <p:spPr>
          <a:xfrm>
            <a:off x="2553817" y="646350"/>
            <a:ext cx="7194234" cy="584775"/>
          </a:xfrm>
          <a:prstGeom prst="rect">
            <a:avLst/>
          </a:prstGeom>
          <a:noFill/>
        </p:spPr>
        <p:txBody>
          <a:bodyPr wrap="square" rtlCol="0">
            <a:spAutoFit/>
          </a:bodyPr>
          <a:lstStyle/>
          <a:p>
            <a:pPr algn="ctr"/>
            <a:r>
              <a:rPr lang="vi-VN" sz="3200" b="1" dirty="0">
                <a:solidFill>
                  <a:srgbClr val="00B050"/>
                </a:solidFill>
                <a:latin typeface="+mj-lt"/>
              </a:rPr>
              <a:t>KHÁM PHÁ ĐÁY BIỂN Ở TRƯỜNG SA</a:t>
            </a:r>
            <a:endParaRPr lang="en-US" sz="3200" b="1" dirty="0">
              <a:solidFill>
                <a:srgbClr val="00B050"/>
              </a:solidFill>
              <a:latin typeface="+mj-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04" y="1252960"/>
            <a:ext cx="551155" cy="384000"/>
          </a:xfrm>
          <a:prstGeom prst="rect">
            <a:avLst/>
          </a:prstGeom>
        </p:spPr>
      </p:pic>
      <p:pic>
        <p:nvPicPr>
          <p:cNvPr id="13" name="Picture 12"/>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52731" y="2356089"/>
            <a:ext cx="520828" cy="3840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600" y="5588597"/>
            <a:ext cx="520828" cy="384000"/>
          </a:xfrm>
          <a:prstGeom prst="rect">
            <a:avLst/>
          </a:prstGeom>
        </p:spPr>
      </p:pic>
      <p:pic>
        <p:nvPicPr>
          <p:cNvPr id="17" name="Picture 16"/>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200000"/>
                    </a14:imgEffect>
                    <a14:imgEffect>
                      <a14:sharpenSoften amount="25000"/>
                    </a14:imgEffect>
                  </a14:imgLayer>
                </a14:imgProps>
              </a:ext>
            </a:extLst>
          </a:blip>
          <a:srcRect l="23875" t="32810" b="15124"/>
          <a:stretch>
            <a:fillRect/>
          </a:stretch>
        </p:blipFill>
        <p:spPr>
          <a:xfrm>
            <a:off x="966621" y="3766338"/>
            <a:ext cx="10258758" cy="1894603"/>
          </a:xfrm>
          <a:prstGeom prst="rect">
            <a:avLst/>
          </a:prstGeom>
          <a:ln>
            <a:noFill/>
          </a:ln>
          <a:effectLst>
            <a:softEdge rad="112500"/>
          </a:effectLst>
        </p:spPr>
      </p:pic>
      <p:sp>
        <p:nvSpPr>
          <p:cNvPr id="7" name="Speech Bubble: Rectangle with Corners Rounded 6"/>
          <p:cNvSpPr/>
          <p:nvPr/>
        </p:nvSpPr>
        <p:spPr>
          <a:xfrm>
            <a:off x="9601244" y="268347"/>
            <a:ext cx="2347894" cy="826499"/>
          </a:xfrm>
          <a:prstGeom prst="wedgeRoundRectCallout">
            <a:avLst>
              <a:gd name="adj1" fmla="val -63319"/>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38183" y="415517"/>
            <a:ext cx="2347894" cy="523220"/>
          </a:xfrm>
          <a:prstGeom prst="rect">
            <a:avLst/>
          </a:prstGeom>
          <a:noFill/>
        </p:spPr>
        <p:txBody>
          <a:bodyPr wrap="square" rtlCol="0">
            <a:spAutoFit/>
          </a:bodyPr>
          <a:lstStyle/>
          <a:p>
            <a:pPr algn="ctr"/>
            <a:r>
              <a:rPr lang="en-US" sz="2800" b="1" dirty="0" err="1">
                <a:solidFill>
                  <a:srgbClr val="17479D"/>
                </a:solidFill>
                <a:latin typeface="+mj-lt"/>
              </a:rPr>
              <a:t>Đọc</a:t>
            </a:r>
            <a:r>
              <a:rPr lang="en-US" sz="2800" b="1" dirty="0">
                <a:solidFill>
                  <a:srgbClr val="17479D"/>
                </a:solidFill>
                <a:latin typeface="+mj-lt"/>
              </a:rPr>
              <a:t> </a:t>
            </a:r>
            <a:r>
              <a:rPr lang="en-US" sz="2800" b="1" dirty="0" err="1">
                <a:solidFill>
                  <a:srgbClr val="17479D"/>
                </a:solidFill>
                <a:latin typeface="+mj-lt"/>
              </a:rPr>
              <a:t>nối</a:t>
            </a:r>
            <a:r>
              <a:rPr lang="en-US" sz="2800" b="1" dirty="0">
                <a:solidFill>
                  <a:srgbClr val="17479D"/>
                </a:solidFill>
                <a:latin typeface="+mj-lt"/>
              </a:rPr>
              <a:t> </a:t>
            </a:r>
            <a:r>
              <a:rPr lang="en-US" sz="2800" b="1" dirty="0" err="1">
                <a:solidFill>
                  <a:srgbClr val="17479D"/>
                </a:solidFill>
                <a:latin typeface="+mj-lt"/>
              </a:rPr>
              <a:t>đoạn</a:t>
            </a:r>
            <a:endParaRPr lang="en-US" sz="2800" b="1" dirty="0">
              <a:solidFill>
                <a:srgbClr val="17479D"/>
              </a:solidFill>
              <a:latin typeface="+mj-lt"/>
            </a:endParaRPr>
          </a:p>
        </p:txBody>
      </p:sp>
    </p:spTree>
    <p:custDataLst>
      <p:tags r:id="rId9"/>
    </p:custData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23014" y="1094846"/>
            <a:ext cx="10855841" cy="5632311"/>
          </a:xfrm>
          <a:prstGeom prst="rect">
            <a:avLst/>
          </a:prstGeom>
          <a:noFill/>
        </p:spPr>
        <p:txBody>
          <a:bodyPr wrap="square" rtlCol="0">
            <a:spAutoFit/>
          </a:bodyPr>
          <a:lstStyle/>
          <a:p>
            <a:pPr marL="0" marR="0" lvl="0" indent="27432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Arial-Rounded"/>
                <a:ea typeface="Arial-Rounded"/>
                <a:cs typeface="+mn-cs"/>
              </a:rPr>
              <a:t>Nhắc đến Trường Sa, ngoài các đảo, người ta nhắc đến biển. Mà biển thì có muôn vàn điều kì thú. Thám hiểm đáy biển ở Trường Sa của nước ta sẽ thấy bao nhiều thú vị.</a:t>
            </a: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27432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Arial-Rounded"/>
                <a:ea typeface="Arial-Rounded"/>
                <a:cs typeface="+mn-cs"/>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274320" algn="just" defTabSz="914400" rtl="0" eaLnBrk="1" fontAlgn="auto" latinLnBrk="0" hangingPunct="1">
              <a:lnSpc>
                <a:spcPct val="100000"/>
              </a:lnSpc>
              <a:spcBef>
                <a:spcPts val="0"/>
              </a:spcBef>
              <a:spcAft>
                <a:spcPts val="0"/>
              </a:spcAft>
              <a:buClrTx/>
              <a:buSzTx/>
              <a:buFontTx/>
              <a:buNone/>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274320" algn="just" defTabSz="914400" rtl="0" eaLnBrk="1" fontAlgn="auto" latinLnBrk="0" hangingPunct="1">
              <a:lnSpc>
                <a:spcPct val="100000"/>
              </a:lnSpc>
              <a:spcBef>
                <a:spcPts val="0"/>
              </a:spcBef>
              <a:spcAft>
                <a:spcPts val="0"/>
              </a:spcAft>
              <a:buClrTx/>
              <a:buSzTx/>
              <a:buFontTx/>
              <a:buNone/>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274320" algn="just" defTabSz="914400" rtl="0" eaLnBrk="1" fontAlgn="auto" latinLnBrk="0" hangingPunct="1">
              <a:lnSpc>
                <a:spcPct val="100000"/>
              </a:lnSpc>
              <a:spcBef>
                <a:spcPts val="0"/>
              </a:spcBef>
              <a:spcAft>
                <a:spcPts val="0"/>
              </a:spcAft>
              <a:buClrTx/>
              <a:buSzTx/>
              <a:buFontTx/>
              <a:buNone/>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274320" algn="just" defTabSz="914400" rtl="0" eaLnBrk="1" fontAlgn="auto" latinLnBrk="0" hangingPunct="1">
              <a:lnSpc>
                <a:spcPct val="100000"/>
              </a:lnSpc>
              <a:spcBef>
                <a:spcPts val="0"/>
              </a:spcBef>
              <a:spcAft>
                <a:spcPts val="0"/>
              </a:spcAft>
              <a:buClrTx/>
              <a:buSzTx/>
              <a:buFontTx/>
              <a:buNone/>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274320" algn="just" defTabSz="914400" rtl="0" eaLnBrk="1" fontAlgn="auto" latinLnBrk="0" hangingPunct="1">
              <a:lnSpc>
                <a:spcPct val="100000"/>
              </a:lnSpc>
              <a:spcBef>
                <a:spcPts val="0"/>
              </a:spcBef>
              <a:spcAft>
                <a:spcPts val="0"/>
              </a:spcAft>
              <a:buClrTx/>
              <a:buSzTx/>
              <a:buFontTx/>
              <a:buNone/>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27432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Arial-Rounded"/>
                <a:ea typeface="Arial-Rounded"/>
                <a:cs typeface="+mn-cs"/>
              </a:rPr>
              <a:t>Trường Sa là vùng biển thân yêu của Tổ quốc, có cảnh đẹp kì thú và hàng nghìn loài vật sống dưới biển.</a:t>
            </a: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274320" algn="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Arial-Rounded"/>
                <a:ea typeface="Arial-Rounded"/>
                <a:cs typeface="+mn-cs"/>
              </a:rPr>
              <a:t>(</a:t>
            </a:r>
            <a:r>
              <a:rPr kumimoji="0" lang="vi-VN" sz="2400" b="0" i="1" u="none" strike="noStrike" kern="1200" cap="none" spc="0" normalizeH="0" baseline="0" noProof="0" dirty="0">
                <a:ln>
                  <a:noFill/>
                </a:ln>
                <a:solidFill>
                  <a:prstClr val="black"/>
                </a:solidFill>
                <a:effectLst/>
                <a:uLnTx/>
                <a:uFillTx/>
                <a:latin typeface="Arial-Rounded"/>
                <a:ea typeface="Arial-Rounded"/>
                <a:cs typeface="+mn-cs"/>
              </a:rPr>
              <a:t>Theo </a:t>
            </a:r>
            <a:r>
              <a:rPr kumimoji="0" lang="vi-VN" sz="2400" b="0" i="0" u="none" strike="noStrike" kern="1200" cap="none" spc="0" normalizeH="0" baseline="0" noProof="0" dirty="0">
                <a:ln>
                  <a:noFill/>
                </a:ln>
                <a:solidFill>
                  <a:prstClr val="black"/>
                </a:solidFill>
                <a:effectLst/>
                <a:uLnTx/>
                <a:uFillTx/>
                <a:latin typeface="Arial-Rounded"/>
                <a:ea typeface="Arial-Rounded"/>
                <a:cs typeface="+mn-cs"/>
              </a:rPr>
              <a:t>Nguyễn Xuân Thủy)</a:t>
            </a:r>
            <a:endParaRPr kumimoji="0" lang="vi-VN" sz="2400" b="0" i="0" u="none" strike="noStrike" kern="1200" cap="none" spc="0" normalizeH="0" baseline="0" noProof="0" dirty="0">
              <a:ln>
                <a:noFill/>
              </a:ln>
              <a:solidFill>
                <a:srgbClr val="ED7D31"/>
              </a:solidFill>
              <a:effectLst/>
              <a:uLnTx/>
              <a:uFillTx/>
              <a:latin typeface="Arial-Rounded"/>
              <a:ea typeface="Arial-Rounded"/>
              <a:cs typeface="+mn-cs"/>
            </a:endParaRPr>
          </a:p>
        </p:txBody>
      </p:sp>
      <p:pic>
        <p:nvPicPr>
          <p:cNvPr id="5" name="Picture 4"/>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462600" y="366072"/>
            <a:ext cx="822747" cy="728774"/>
          </a:xfrm>
          <a:prstGeom prst="rect">
            <a:avLst/>
          </a:prstGeom>
        </p:spPr>
      </p:pic>
      <p:sp>
        <p:nvSpPr>
          <p:cNvPr id="6" name="TextBox 5"/>
          <p:cNvSpPr txBox="1"/>
          <p:nvPr/>
        </p:nvSpPr>
        <p:spPr>
          <a:xfrm>
            <a:off x="2553817" y="646350"/>
            <a:ext cx="71942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B050"/>
                </a:solidFill>
                <a:effectLst/>
                <a:uLnTx/>
                <a:uFillTx/>
                <a:latin typeface="Arial-Rounded"/>
                <a:ea typeface="Arial-Rounded"/>
                <a:cs typeface="+mn-cs"/>
              </a:rPr>
              <a:t>KHÁM PHÁ ĐÁY BIỂN Ở TRƯỜNG SA</a:t>
            </a:r>
            <a:endParaRPr kumimoji="0" lang="en-US" sz="3200" b="1" i="0" u="none" strike="noStrike" kern="1200" cap="none" spc="0" normalizeH="0" baseline="0" noProof="0" dirty="0">
              <a:ln>
                <a:noFill/>
              </a:ln>
              <a:solidFill>
                <a:srgbClr val="00B050"/>
              </a:solidFill>
              <a:effectLst/>
              <a:uLnTx/>
              <a:uFillTx/>
              <a:latin typeface="Arial-Rounded"/>
              <a:ea typeface="Arial-Rounded"/>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04" y="1252960"/>
            <a:ext cx="551155" cy="384000"/>
          </a:xfrm>
          <a:prstGeom prst="rect">
            <a:avLst/>
          </a:prstGeom>
        </p:spPr>
      </p:pic>
      <p:pic>
        <p:nvPicPr>
          <p:cNvPr id="13" name="Picture 12"/>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52731" y="2356089"/>
            <a:ext cx="520828" cy="3840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600" y="5588597"/>
            <a:ext cx="520828" cy="384000"/>
          </a:xfrm>
          <a:prstGeom prst="rect">
            <a:avLst/>
          </a:prstGeom>
        </p:spPr>
      </p:pic>
      <p:pic>
        <p:nvPicPr>
          <p:cNvPr id="17" name="Picture 16"/>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200000"/>
                    </a14:imgEffect>
                    <a14:imgEffect>
                      <a14:sharpenSoften amount="25000"/>
                    </a14:imgEffect>
                  </a14:imgLayer>
                </a14:imgProps>
              </a:ext>
            </a:extLst>
          </a:blip>
          <a:srcRect l="23875" t="32810" b="15124"/>
          <a:stretch>
            <a:fillRect/>
          </a:stretch>
        </p:blipFill>
        <p:spPr>
          <a:xfrm>
            <a:off x="966621" y="3766338"/>
            <a:ext cx="10258758" cy="1894603"/>
          </a:xfrm>
          <a:prstGeom prst="rect">
            <a:avLst/>
          </a:prstGeom>
          <a:ln>
            <a:noFill/>
          </a:ln>
          <a:effectLst>
            <a:softEdge rad="112500"/>
          </a:effectLst>
        </p:spPr>
      </p:pic>
      <p:sp>
        <p:nvSpPr>
          <p:cNvPr id="7" name="Speech Bubble: Rectangle with Corners Rounded 6"/>
          <p:cNvSpPr/>
          <p:nvPr/>
        </p:nvSpPr>
        <p:spPr>
          <a:xfrm>
            <a:off x="9601244" y="268347"/>
            <a:ext cx="2347894" cy="826499"/>
          </a:xfrm>
          <a:prstGeom prst="wedgeRoundRectCallout">
            <a:avLst>
              <a:gd name="adj1" fmla="val -63319"/>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15" name="TextBox 14"/>
          <p:cNvSpPr txBox="1"/>
          <p:nvPr/>
        </p:nvSpPr>
        <p:spPr>
          <a:xfrm>
            <a:off x="9521702" y="242952"/>
            <a:ext cx="234789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dirty="0" err="1">
                <a:solidFill>
                  <a:srgbClr val="17479D"/>
                </a:solidFill>
                <a:latin typeface="Arial-Rounded"/>
                <a:ea typeface="Arial-Rounded"/>
              </a:rPr>
              <a:t>Đọc</a:t>
            </a:r>
            <a:r>
              <a:rPr lang="en-US" sz="2800" b="1" dirty="0">
                <a:solidFill>
                  <a:srgbClr val="17479D"/>
                </a:solidFill>
                <a:latin typeface="Arial-Rounded"/>
                <a:ea typeface="Arial-Rounded"/>
              </a:rPr>
              <a:t> </a:t>
            </a:r>
            <a:r>
              <a:rPr lang="en-US" sz="2800" b="1" dirty="0" err="1">
                <a:solidFill>
                  <a:srgbClr val="17479D"/>
                </a:solidFill>
                <a:latin typeface="Arial-Rounded"/>
                <a:ea typeface="Arial-Rounded"/>
              </a:rPr>
              <a:t>theo</a:t>
            </a:r>
            <a:r>
              <a:rPr lang="en-US" sz="2800" b="1" dirty="0">
                <a:solidFill>
                  <a:srgbClr val="17479D"/>
                </a:solidFill>
                <a:latin typeface="Arial-Rounded"/>
                <a:ea typeface="Arial-Rounded"/>
              </a:rPr>
              <a:t> </a:t>
            </a:r>
            <a:r>
              <a:rPr lang="en-US" sz="2800" b="1" dirty="0" err="1">
                <a:solidFill>
                  <a:srgbClr val="17479D"/>
                </a:solidFill>
                <a:latin typeface="Arial-Rounded"/>
                <a:ea typeface="Arial-Rounded"/>
              </a:rPr>
              <a:t>nhóm</a:t>
            </a:r>
            <a:endParaRPr kumimoji="0" lang="en-US" sz="2800" b="1" i="0" u="none" strike="noStrike" kern="1200" cap="none" spc="0" normalizeH="0" baseline="0" noProof="0" dirty="0">
              <a:ln>
                <a:noFill/>
              </a:ln>
              <a:solidFill>
                <a:srgbClr val="17479D"/>
              </a:solidFill>
              <a:effectLst/>
              <a:uLnTx/>
              <a:uFillTx/>
              <a:latin typeface="Arial-Rounded"/>
              <a:ea typeface="Arial-Rounded"/>
              <a:cs typeface="+mn-cs"/>
            </a:endParaRPr>
          </a:p>
        </p:txBody>
      </p:sp>
    </p:spTree>
    <p:custDataLst>
      <p:tags r:id="rId9"/>
    </p:custData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014" y="1094846"/>
            <a:ext cx="10855841" cy="5632311"/>
          </a:xfrm>
          <a:prstGeom prst="rect">
            <a:avLst/>
          </a:prstGeom>
          <a:noFill/>
        </p:spPr>
        <p:txBody>
          <a:bodyPr wrap="square" rtlCol="0">
            <a:spAutoFit/>
          </a:bodyPr>
          <a:lstStyle/>
          <a:p>
            <a:pPr indent="274320" algn="just"/>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endParaRPr lang="vi-VN" sz="2400" dirty="0">
              <a:latin typeface="+mj-lt"/>
            </a:endParaRPr>
          </a:p>
          <a:p>
            <a:pPr indent="274320" algn="just"/>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r>
              <a:rPr lang="vi-VN" sz="2400" dirty="0">
                <a:latin typeface="+mj-lt"/>
              </a:rPr>
              <a:t>Trường Sa là vùng biển thân yêu của Tổ quốc, có cảnh đẹp kì thú và hàng nghìn loài vật sống dưới biển.</a:t>
            </a:r>
            <a:endParaRPr lang="vi-VN" sz="2400" dirty="0">
              <a:latin typeface="+mj-lt"/>
            </a:endParaRPr>
          </a:p>
          <a:p>
            <a:pPr indent="274320" algn="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pic>
        <p:nvPicPr>
          <p:cNvPr id="5" name="Picture 4"/>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462600" y="366072"/>
            <a:ext cx="822747" cy="728774"/>
          </a:xfrm>
          <a:prstGeom prst="rect">
            <a:avLst/>
          </a:prstGeom>
        </p:spPr>
      </p:pic>
      <p:sp>
        <p:nvSpPr>
          <p:cNvPr id="6" name="TextBox 5"/>
          <p:cNvSpPr txBox="1"/>
          <p:nvPr/>
        </p:nvSpPr>
        <p:spPr>
          <a:xfrm>
            <a:off x="2553817" y="646350"/>
            <a:ext cx="7194234" cy="584775"/>
          </a:xfrm>
          <a:prstGeom prst="rect">
            <a:avLst/>
          </a:prstGeom>
          <a:noFill/>
        </p:spPr>
        <p:txBody>
          <a:bodyPr wrap="square" rtlCol="0">
            <a:spAutoFit/>
          </a:bodyPr>
          <a:lstStyle/>
          <a:p>
            <a:pPr algn="ctr"/>
            <a:r>
              <a:rPr lang="vi-VN" sz="3200" b="1" dirty="0">
                <a:solidFill>
                  <a:srgbClr val="00B050"/>
                </a:solidFill>
                <a:latin typeface="+mj-lt"/>
              </a:rPr>
              <a:t>KHÁM PHÁ ĐÁY BIỂN Ở TRƯỜNG SA</a:t>
            </a:r>
            <a:endParaRPr lang="en-US" sz="3200" b="1" dirty="0">
              <a:solidFill>
                <a:srgbClr val="00B050"/>
              </a:solidFill>
              <a:latin typeface="+mj-lt"/>
            </a:endParaRPr>
          </a:p>
        </p:txBody>
      </p:sp>
      <p:pic>
        <p:nvPicPr>
          <p:cNvPr id="17" name="Picture 16"/>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23875" t="32810" b="15124"/>
          <a:stretch>
            <a:fillRect/>
          </a:stretch>
        </p:blipFill>
        <p:spPr>
          <a:xfrm>
            <a:off x="966621" y="3766338"/>
            <a:ext cx="10258758" cy="1894603"/>
          </a:xfrm>
          <a:prstGeom prst="rect">
            <a:avLst/>
          </a:prstGeom>
          <a:ln>
            <a:noFill/>
          </a:ln>
          <a:effectLst>
            <a:softEdge rad="112500"/>
          </a:effectLst>
        </p:spPr>
      </p:pic>
      <p:sp>
        <p:nvSpPr>
          <p:cNvPr id="7" name="Speech Bubble: Rectangle with Corners Rounded 6"/>
          <p:cNvSpPr/>
          <p:nvPr/>
        </p:nvSpPr>
        <p:spPr>
          <a:xfrm>
            <a:off x="9601244" y="268347"/>
            <a:ext cx="2347894" cy="826499"/>
          </a:xfrm>
          <a:prstGeom prst="wedgeRoundRectCallout">
            <a:avLst>
              <a:gd name="adj1" fmla="val -63319"/>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38183" y="415517"/>
            <a:ext cx="2347894" cy="523220"/>
          </a:xfrm>
          <a:prstGeom prst="rect">
            <a:avLst/>
          </a:prstGeom>
          <a:noFill/>
        </p:spPr>
        <p:txBody>
          <a:bodyPr wrap="square" rtlCol="0">
            <a:spAutoFit/>
          </a:bodyPr>
          <a:lstStyle/>
          <a:p>
            <a:pPr algn="ctr"/>
            <a:r>
              <a:rPr lang="en-US" sz="2800" b="1" dirty="0" err="1">
                <a:solidFill>
                  <a:srgbClr val="17479D"/>
                </a:solidFill>
                <a:latin typeface="+mj-lt"/>
              </a:rPr>
              <a:t>Đọc</a:t>
            </a:r>
            <a:r>
              <a:rPr lang="en-US" sz="2800" b="1" dirty="0">
                <a:solidFill>
                  <a:srgbClr val="17479D"/>
                </a:solidFill>
                <a:latin typeface="+mj-lt"/>
              </a:rPr>
              <a:t> </a:t>
            </a:r>
            <a:r>
              <a:rPr lang="en-US" sz="2800" b="1" dirty="0" err="1">
                <a:solidFill>
                  <a:srgbClr val="17479D"/>
                </a:solidFill>
                <a:latin typeface="+mj-lt"/>
              </a:rPr>
              <a:t>toàn</a:t>
            </a:r>
            <a:r>
              <a:rPr lang="en-US" sz="2800" b="1" dirty="0">
                <a:solidFill>
                  <a:srgbClr val="17479D"/>
                </a:solidFill>
                <a:latin typeface="+mj-lt"/>
              </a:rPr>
              <a:t> </a:t>
            </a:r>
            <a:r>
              <a:rPr lang="en-US" sz="2800" b="1" dirty="0" err="1">
                <a:solidFill>
                  <a:srgbClr val="17479D"/>
                </a:solidFill>
                <a:latin typeface="+mj-lt"/>
              </a:rPr>
              <a:t>bài</a:t>
            </a:r>
            <a:endParaRPr lang="en-US" sz="2800" b="1" dirty="0">
              <a:solidFill>
                <a:srgbClr val="17479D"/>
              </a:solidFill>
              <a:latin typeface="+mj-lt"/>
            </a:endParaRPr>
          </a:p>
        </p:txBody>
      </p:sp>
    </p:spTree>
    <p:custDataLst>
      <p:tags r:id="rId5"/>
    </p:custDataLst>
  </p:cSld>
  <p:clrMapOvr>
    <a:masterClrMapping/>
  </p:clrMapOvr>
  <p:transition spd="slow">
    <p:cover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8018" y="264779"/>
            <a:ext cx="7591660" cy="830997"/>
          </a:xfrm>
          <a:prstGeom prst="rect">
            <a:avLst/>
          </a:prstGeom>
          <a:noFill/>
        </p:spPr>
        <p:txBody>
          <a:bodyPr wrap="square" rtlCol="0">
            <a:spAutoFit/>
          </a:bodyPr>
          <a:lstStyle/>
          <a:p>
            <a:r>
              <a:rPr lang="vi-VN" sz="4800" dirty="0">
                <a:latin typeface="+mj-lt"/>
              </a:rPr>
              <a:t>TRẢ LỜI CÂU HỎI</a:t>
            </a:r>
            <a:endParaRPr lang="en-US" sz="4800" dirty="0">
              <a:latin typeface="+mj-lt"/>
            </a:endParaRPr>
          </a:p>
        </p:txBody>
      </p:sp>
      <p:sp>
        <p:nvSpPr>
          <p:cNvPr id="4" name="TextBox 3"/>
          <p:cNvSpPr txBox="1"/>
          <p:nvPr/>
        </p:nvSpPr>
        <p:spPr>
          <a:xfrm>
            <a:off x="3075602" y="1127331"/>
            <a:ext cx="8942227" cy="650499"/>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Nhắc đến Trường Sa, người ta nhắc đến những gì?</a:t>
            </a:r>
            <a:endParaRPr lang="vi-VN" sz="2800" dirty="0">
              <a:latin typeface="+mj-lt"/>
            </a:endParaRPr>
          </a:p>
        </p:txBody>
      </p:sp>
      <p:pic>
        <p:nvPicPr>
          <p:cNvPr id="18" name="Picture 17"/>
          <p:cNvPicPr>
            <a:picLocks noChangeAspect="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73539" t="27967" r="-1" b="7721"/>
          <a:stretch>
            <a:fillRect/>
          </a:stretch>
        </p:blipFill>
        <p:spPr>
          <a:xfrm>
            <a:off x="424539" y="264779"/>
            <a:ext cx="2547259" cy="2015411"/>
          </a:xfrm>
          <a:prstGeom prst="ellipse">
            <a:avLst/>
          </a:prstGeom>
          <a:ln>
            <a:noFill/>
          </a:ln>
          <a:effectLst>
            <a:softEdge rad="112500"/>
          </a:effectLst>
        </p:spPr>
      </p:pic>
      <p:sp>
        <p:nvSpPr>
          <p:cNvPr id="19" name="TextBox 18"/>
          <p:cNvSpPr txBox="1"/>
          <p:nvPr/>
        </p:nvSpPr>
        <p:spPr>
          <a:xfrm>
            <a:off x="2971798" y="1777958"/>
            <a:ext cx="8295892" cy="954107"/>
          </a:xfrm>
          <a:prstGeom prst="rect">
            <a:avLst/>
          </a:prstGeom>
          <a:noFill/>
        </p:spPr>
        <p:txBody>
          <a:bodyPr wrap="square" rtlCol="0">
            <a:spAutoFit/>
          </a:bodyPr>
          <a:lstStyle/>
          <a:p>
            <a:r>
              <a:rPr lang="vi-VN" sz="2800" dirty="0">
                <a:solidFill>
                  <a:srgbClr val="FF0000"/>
                </a:solidFill>
                <a:latin typeface="+mj-lt"/>
                <a:sym typeface="Wingdings" panose="05000000000000000000" pitchFamily="2" charset="2"/>
              </a:rPr>
              <a:t> Nhắc đến Trường Sa, người ta nhắc đến các đảo và biển.</a:t>
            </a:r>
            <a:endParaRPr lang="vi-VN" sz="2800" dirty="0">
              <a:solidFill>
                <a:srgbClr val="FF0000"/>
              </a:solidFill>
              <a:latin typeface="+mj-lt"/>
            </a:endParaRPr>
          </a:p>
        </p:txBody>
      </p:sp>
      <p:pic>
        <p:nvPicPr>
          <p:cNvPr id="9218" name="Picture 2" descr="Quần đảo Hoàng Sa và Trường Sa có bao nhiêu đảo? | Thời Đ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271" y="3049098"/>
            <a:ext cx="3713580" cy="305613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ác bài viết về Hải đăng Đại Lãnh - Mytour.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687" y="3049098"/>
            <a:ext cx="4076565" cy="30574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5"/>
    </p:custData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circle(in)">
                                      <p:cBhvr>
                                        <p:cTn id="17" dur="2000"/>
                                        <p:tgtEl>
                                          <p:spTgt spid="9218"/>
                                        </p:tgtEl>
                                      </p:cBhvr>
                                    </p:animEffect>
                                  </p:childTnLst>
                                </p:cTn>
                              </p:par>
                              <p:par>
                                <p:cTn id="18" presetID="6" presetClass="entr" presetSubtype="16" fill="hold" nodeType="withEffect">
                                  <p:stCondLst>
                                    <p:cond delay="0"/>
                                  </p:stCondLst>
                                  <p:childTnLst>
                                    <p:set>
                                      <p:cBhvr>
                                        <p:cTn id="19" dur="1" fill="hold">
                                          <p:stCondLst>
                                            <p:cond delay="0"/>
                                          </p:stCondLst>
                                        </p:cTn>
                                        <p:tgtEl>
                                          <p:spTgt spid="9220"/>
                                        </p:tgtEl>
                                        <p:attrNameLst>
                                          <p:attrName>style.visibility</p:attrName>
                                        </p:attrNameLst>
                                      </p:cBhvr>
                                      <p:to>
                                        <p:strVal val="visible"/>
                                      </p:to>
                                    </p:set>
                                    <p:animEffect transition="in" filter="circle(in)">
                                      <p:cBhvr>
                                        <p:cTn id="20"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0775" y="402176"/>
            <a:ext cx="8822576"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rPr>
              <a:t>2. </a:t>
            </a:r>
            <a:r>
              <a:rPr lang="vi-VN" sz="2800" dirty="0"/>
              <a:t>Vẻ đẹp của những loài cá được miêu tả như thế nào?</a:t>
            </a:r>
            <a:endParaRPr lang="vi-VN" sz="2800" dirty="0"/>
          </a:p>
        </p:txBody>
      </p:sp>
      <p:sp>
        <p:nvSpPr>
          <p:cNvPr id="22" name="TextBox 21"/>
          <p:cNvSpPr txBox="1"/>
          <p:nvPr/>
        </p:nvSpPr>
        <p:spPr>
          <a:xfrm>
            <a:off x="1128156" y="1052675"/>
            <a:ext cx="9868395" cy="523220"/>
          </a:xfrm>
          <a:prstGeom prst="rect">
            <a:avLst/>
          </a:prstGeom>
          <a:noFill/>
        </p:spPr>
        <p:txBody>
          <a:bodyPr wrap="square" rtlCol="0">
            <a:spAutoFit/>
          </a:bodyPr>
          <a:lstStyle/>
          <a:p>
            <a:r>
              <a:rPr lang="vi-VN" sz="2800" dirty="0">
                <a:solidFill>
                  <a:srgbClr val="FF0000"/>
                </a:solidFill>
                <a:sym typeface="Wingdings" panose="05000000000000000000" pitchFamily="2" charset="2"/>
              </a:rPr>
              <a:t> đẹp rực rỡ và lạ mắt.</a:t>
            </a:r>
            <a:endParaRPr lang="vi-VN" sz="2800" dirty="0">
              <a:solidFill>
                <a:srgbClr val="FF0000"/>
              </a:solidFill>
            </a:endParaRPr>
          </a:p>
        </p:txBody>
      </p:sp>
      <p:sp>
        <p:nvSpPr>
          <p:cNvPr id="24" name="TextBox 23"/>
          <p:cNvSpPr txBox="1"/>
          <p:nvPr/>
        </p:nvSpPr>
        <p:spPr>
          <a:xfrm>
            <a:off x="1128156" y="1552144"/>
            <a:ext cx="9868395" cy="954107"/>
          </a:xfrm>
          <a:prstGeom prst="rect">
            <a:avLst/>
          </a:prstGeom>
          <a:noFill/>
        </p:spPr>
        <p:txBody>
          <a:bodyPr wrap="square" rtlCol="0">
            <a:spAutoFit/>
          </a:bodyPr>
          <a:lstStyle/>
          <a:p>
            <a:r>
              <a:rPr lang="vi-VN" sz="2800" dirty="0">
                <a:solidFill>
                  <a:srgbClr val="FF0000"/>
                </a:solidFill>
                <a:sym typeface="Wingdings" panose="05000000000000000000" pitchFamily="2" charset="2"/>
              </a:rPr>
              <a:t> đủ màu sắc, dày đặc đến hàng trăm con tạo nên một tấm thảm hoa di động.</a:t>
            </a:r>
            <a:endParaRPr lang="vi-VN" sz="2800" dirty="0">
              <a:solidFill>
                <a:srgbClr val="FF0000"/>
              </a:solidFill>
            </a:endParaRPr>
          </a:p>
        </p:txBody>
      </p:sp>
      <p:pic>
        <p:nvPicPr>
          <p:cNvPr id="10242" name="Picture 2" descr="HD wallpaper: Ocean Underwater World Marine Life Dolphin Sea Turtle  Colorful Tropical Fish, Coral Wallpaper For Pc, Tablet And Mobile Download  1920×1200 | Wallpaper Flar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60098" y="2579977"/>
            <a:ext cx="7004510" cy="38758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 calcmode="lin" valueType="num">
                                      <p:cBhvr>
                                        <p:cTn id="22" dur="500" fill="hold"/>
                                        <p:tgtEl>
                                          <p:spTgt spid="10242"/>
                                        </p:tgtEl>
                                        <p:attrNameLst>
                                          <p:attrName>ppt_w</p:attrName>
                                        </p:attrNameLst>
                                      </p:cBhvr>
                                      <p:tavLst>
                                        <p:tav tm="0">
                                          <p:val>
                                            <p:fltVal val="0"/>
                                          </p:val>
                                        </p:tav>
                                        <p:tav tm="100000">
                                          <p:val>
                                            <p:strVal val="#ppt_w"/>
                                          </p:val>
                                        </p:tav>
                                      </p:tavLst>
                                    </p:anim>
                                    <p:anim calcmode="lin" valueType="num">
                                      <p:cBhvr>
                                        <p:cTn id="23" dur="500" fill="hold"/>
                                        <p:tgtEl>
                                          <p:spTgt spid="10242"/>
                                        </p:tgtEl>
                                        <p:attrNameLst>
                                          <p:attrName>ppt_h</p:attrName>
                                        </p:attrNameLst>
                                      </p:cBhvr>
                                      <p:tavLst>
                                        <p:tav tm="0">
                                          <p:val>
                                            <p:fltVal val="0"/>
                                          </p:val>
                                        </p:tav>
                                        <p:tav tm="100000">
                                          <p:val>
                                            <p:strVal val="#ppt_h"/>
                                          </p:val>
                                        </p:tav>
                                      </p:tavLst>
                                    </p:anim>
                                    <p:animEffect transition="in" filter="fade">
                                      <p:cBhvr>
                                        <p:cTn id="24"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4" grpId="0"/>
    </p:bldLst>
  </p:timing>
</p:sld>
</file>

<file path=ppt/tags/tag1.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4696</Words>
  <Application>WPS Presentation</Application>
  <PresentationFormat>Widescreen</PresentationFormat>
  <Paragraphs>133</Paragraphs>
  <Slides>11</Slides>
  <Notes>4</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11</vt:i4>
      </vt:variant>
    </vt:vector>
  </HeadingPairs>
  <TitlesOfParts>
    <vt:vector size="24" baseType="lpstr">
      <vt:lpstr>Arial</vt:lpstr>
      <vt:lpstr>SimSun</vt:lpstr>
      <vt:lpstr>Wingdings</vt:lpstr>
      <vt:lpstr>Arial</vt:lpstr>
      <vt:lpstr>Arial-Rounded</vt:lpstr>
      <vt:lpstr>Calibri</vt:lpstr>
      <vt:lpstr>Times New Roman</vt:lpstr>
      <vt:lpstr>Times New Roman</vt:lpstr>
      <vt:lpstr>#9Slide03 NettoOTLight</vt:lpstr>
      <vt:lpstr>Microsoft YaHei</vt:lpstr>
      <vt:lpstr>Arial Unicode MS</vt:lpstr>
      <vt:lpstr>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30</cp:revision>
  <dcterms:created xsi:type="dcterms:W3CDTF">2021-07-20T01:55:00Z</dcterms:created>
  <dcterms:modified xsi:type="dcterms:W3CDTF">2023-07-21T03:19:23Z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D5A4E64A9D6E4319B2E52C175F7D8904</vt:lpwstr>
  </property>
  <property fmtid="{D5CDD505-2E9C-101B-9397-08002B2CF9AE}" pid="3" name="KSOProductBuildVer">
    <vt:lpwstr>1033-11.2.0.11537</vt:lpwstr>
  </property>
</Properties>
</file>