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8" r:id="rId3"/>
    <p:sldId id="256" r:id="rId4"/>
    <p:sldId id="284" r:id="rId5"/>
    <p:sldId id="285" r:id="rId6"/>
    <p:sldId id="288" r:id="rId7"/>
    <p:sldId id="299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>
        <p:scale>
          <a:sx n="66" d="100"/>
          <a:sy n="66" d="100"/>
        </p:scale>
        <p:origin x="-564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commentAuthors" Target="commentAuthors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5" name="TextBox 234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  <a:endParaRPr lang="vi-VN" sz="115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7" Type="http://schemas.openxmlformats.org/officeDocument/2006/relationships/theme" Target="../theme/theme1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microsoft.com/office/2007/relationships/hdphoto" Target="../media/image15.wdp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microsoft.com/office/2007/relationships/hdphoto" Target="../media/image12.wdp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microsoft.com/office/2007/relationships/hdphoto" Target="../media/image9.wdp"/><Relationship Id="rId13" Type="http://schemas.openxmlformats.org/officeDocument/2006/relationships/slideLayout" Target="../slideLayouts/slideLayout5.xml"/><Relationship Id="rId12" Type="http://schemas.openxmlformats.org/officeDocument/2006/relationships/image" Target="../media/image19.png"/><Relationship Id="rId11" Type="http://schemas.microsoft.com/office/2007/relationships/hdphoto" Target="../media/image18.wdp"/><Relationship Id="rId10" Type="http://schemas.openxmlformats.org/officeDocument/2006/relationships/image" Target="../media/image17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microsoft.com/office/2007/relationships/hdphoto" Target="../media/image22.wdp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microsoft.com/office/2007/relationships/hdphoto" Target="../media/image9.wdp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image" Target="../media/image28.png"/><Relationship Id="rId7" Type="http://schemas.openxmlformats.org/officeDocument/2006/relationships/image" Target="../media/image27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image24.wdp"/><Relationship Id="rId3" Type="http://schemas.openxmlformats.org/officeDocument/2006/relationships/image" Target="../media/image23.png"/><Relationship Id="rId2" Type="http://schemas.microsoft.com/office/2007/relationships/hdphoto" Target="../media/image9.wdp"/><Relationship Id="rId15" Type="http://schemas.openxmlformats.org/officeDocument/2006/relationships/slideLayout" Target="../slideLayouts/slideLayout5.xml"/><Relationship Id="rId14" Type="http://schemas.openxmlformats.org/officeDocument/2006/relationships/image" Target="../media/image34.png"/><Relationship Id="rId13" Type="http://schemas.openxmlformats.org/officeDocument/2006/relationships/image" Target="../media/image33.png"/><Relationship Id="rId12" Type="http://schemas.openxmlformats.org/officeDocument/2006/relationships/image" Target="../media/image32.png"/><Relationship Id="rId11" Type="http://schemas.openxmlformats.org/officeDocument/2006/relationships/image" Target="../media/image31.png"/><Relationship Id="rId10" Type="http://schemas.openxmlformats.org/officeDocument/2006/relationships/image" Target="../media/image30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r="929" b="8206"/>
          <a:stretch>
            <a:fillRect/>
          </a:stretch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46380" y="3215640"/>
            <a:ext cx="113893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spc="10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j-lt"/>
                <a:cs typeface="+mj-lt"/>
                <a:sym typeface="+mn-ea"/>
              </a:rPr>
              <a:t>BẢNG NHÂN 2</a:t>
            </a:r>
            <a:endParaRPr lang="vi-VN" sz="4000" b="1" spc="100" noProof="0" dirty="0">
              <a:ln w="22225">
                <a:solidFill>
                  <a:srgbClr val="FF0000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j-lt"/>
              <a:cs typeface="+mj-lt"/>
              <a:sym typeface="+mn-ea"/>
            </a:endParaRPr>
          </a:p>
        </p:txBody>
      </p:sp>
      <p:sp>
        <p:nvSpPr>
          <p:cNvPr id="343" name="文本框 342"/>
          <p:cNvSpPr txBox="1"/>
          <p:nvPr/>
        </p:nvSpPr>
        <p:spPr>
          <a:xfrm>
            <a:off x="3626985" y="216308"/>
            <a:ext cx="4837430" cy="4140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1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 </a:t>
            </a:r>
            <a:endParaRPr lang="zh-CN" altLang="en-US" sz="21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3626464" y="645391"/>
            <a:ext cx="470408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vi-VN" altLang="zh-CN" sz="24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PHÚC LỢI</a:t>
            </a:r>
            <a:endParaRPr lang="zh-CN" altLang="en-US" sz="24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663790" y="1950384"/>
            <a:ext cx="4629945" cy="5415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kumimoji="0" lang="vi-VN" alt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kumimoji="0" lang="vi-VN" altLang="en-US" sz="27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53143" y="106016"/>
            <a:ext cx="2531519" cy="980661"/>
            <a:chOff x="1523998" y="0"/>
            <a:chExt cx="2190751" cy="980661"/>
          </a:xfrm>
        </p:grpSpPr>
        <p:grpSp>
          <p:nvGrpSpPr>
            <p:cNvPr id="5" name="Group 4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109625" y="42832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3343" y="2191642"/>
            <a:ext cx="6316153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39</a:t>
            </a:r>
            <a:endParaRPr lang="vi-VN" sz="6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NHÂN 2</a:t>
            </a:r>
            <a:endParaRPr lang="vi-VN" sz="8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984712" y="1206607"/>
            <a:ext cx="7762834" cy="1051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/>
          <p:cNvSpPr/>
          <p:nvPr/>
        </p:nvSpPr>
        <p:spPr>
          <a:xfrm>
            <a:off x="1984712" y="2425702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/>
          <p:cNvSpPr/>
          <p:nvPr/>
        </p:nvSpPr>
        <p:spPr>
          <a:xfrm>
            <a:off x="1984712" y="3896370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  <a:endParaRPr lang="vi-VN" sz="28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2669158" y="1259833"/>
            <a:ext cx="504889" cy="504889"/>
            <a:chOff x="1945864" y="1397481"/>
            <a:chExt cx="504889" cy="504889"/>
          </a:xfrm>
        </p:grpSpPr>
        <p:sp>
          <p:nvSpPr>
            <p:cNvPr id="36" name="Rectangle: Rounded Corners 35"/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7" name="Oval 36"/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Oval 37"/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612908" y="2466159"/>
            <a:ext cx="504889" cy="504889"/>
            <a:chOff x="1945864" y="1397481"/>
            <a:chExt cx="504889" cy="504889"/>
          </a:xfrm>
        </p:grpSpPr>
        <p:sp>
          <p:nvSpPr>
            <p:cNvPr id="41" name="Rectangle: Rounded Corners 40"/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2" name="Oval 41"/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3" name="Oval 42"/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258118" y="2470923"/>
            <a:ext cx="504889" cy="504889"/>
            <a:chOff x="1945864" y="1397481"/>
            <a:chExt cx="504889" cy="504889"/>
          </a:xfrm>
        </p:grpSpPr>
        <p:sp>
          <p:nvSpPr>
            <p:cNvPr id="45" name="Rectangle: Rounded Corners 44"/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6" name="Oval 45"/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" name="Oval 46"/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612908" y="3934602"/>
            <a:ext cx="504889" cy="504889"/>
            <a:chOff x="1945864" y="1397481"/>
            <a:chExt cx="504889" cy="504889"/>
          </a:xfrm>
        </p:grpSpPr>
        <p:sp>
          <p:nvSpPr>
            <p:cNvPr id="49" name="Rectangle: Rounded Corners 48"/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50" name="Oval 49"/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Oval 50"/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258118" y="3939366"/>
            <a:ext cx="504889" cy="504889"/>
            <a:chOff x="1945864" y="1397481"/>
            <a:chExt cx="504889" cy="504889"/>
          </a:xfrm>
        </p:grpSpPr>
        <p:sp>
          <p:nvSpPr>
            <p:cNvPr id="53" name="Rectangle: Rounded Corners 52"/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4" name="Oval 53"/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5" name="Oval 54"/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903752" y="3934602"/>
            <a:ext cx="504889" cy="504889"/>
            <a:chOff x="1945864" y="1397481"/>
            <a:chExt cx="504889" cy="504889"/>
          </a:xfrm>
        </p:grpSpPr>
        <p:sp>
          <p:nvSpPr>
            <p:cNvPr id="57" name="Rectangle: Rounded Corners 56"/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8" name="Oval 57"/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9" name="Oval 58"/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/>
              <p:cNvSpPr txBox="1"/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  1    =   2</a:t>
                </a:r>
                <a:endParaRPr lang="vi-VN" sz="2400" dirty="0"/>
              </a:p>
            </p:txBody>
          </p:sp>
        </mc:Choice>
        <mc:Fallback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8" t="-32" r="25" b="3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/>
          <p:cNvGrpSpPr/>
          <p:nvPr/>
        </p:nvGrpSpPr>
        <p:grpSpPr>
          <a:xfrm>
            <a:off x="6485668" y="289733"/>
            <a:ext cx="4220195" cy="2030256"/>
            <a:chOff x="6485668" y="416733"/>
            <a:chExt cx="4220195" cy="2030256"/>
          </a:xfrm>
        </p:grpSpPr>
        <p:grpSp>
          <p:nvGrpSpPr>
            <p:cNvPr id="29" name="Group 28"/>
            <p:cNvGrpSpPr/>
            <p:nvPr/>
          </p:nvGrpSpPr>
          <p:grpSpPr>
            <a:xfrm>
              <a:off x="6485668" y="416733"/>
              <a:ext cx="4220195" cy="2030256"/>
              <a:chOff x="6414052" y="527396"/>
              <a:chExt cx="4220195" cy="2030256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200000"/>
                        </a14:imgEffect>
                        <a14:imgEffect>
                          <a14:sharpenSoften amount="25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414052" y="527396"/>
                <a:ext cx="4220195" cy="2030256"/>
              </a:xfrm>
              <a:prstGeom prst="rect">
                <a:avLst/>
              </a:prstGeom>
            </p:spPr>
          </p:pic>
          <p:sp>
            <p:nvSpPr>
              <p:cNvPr id="28" name="Oval 27"/>
              <p:cNvSpPr/>
              <p:nvPr/>
            </p:nvSpPr>
            <p:spPr>
              <a:xfrm>
                <a:off x="6548438" y="600076"/>
                <a:ext cx="2476500" cy="179484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6870742" y="659377"/>
              <a:ext cx="197512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được lấy một lần là hai, ta có hai nhân một bằng hai.</a:t>
              </a:r>
              <a:endParaRPr lang="vi-VN" sz="2200" i="1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/>
              <p:cNvSpPr txBox="1"/>
              <p:nvPr/>
            </p:nvSpPr>
            <p:spPr>
              <a:xfrm>
                <a:off x="2612908" y="3331300"/>
                <a:ext cx="23374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2    =   4</a:t>
                </a:r>
                <a:endParaRPr lang="vi-VN" sz="2400" dirty="0"/>
              </a:p>
            </p:txBody>
          </p:sp>
        </mc:Choice>
        <mc:Fallback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908" y="3331300"/>
                <a:ext cx="2337499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22" t="-19" r="25" b="2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/>
          <p:cNvSpPr txBox="1"/>
          <p:nvPr/>
        </p:nvSpPr>
        <p:spPr>
          <a:xfrm>
            <a:off x="2599090" y="2970691"/>
            <a:ext cx="2332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2    +    2    =   4</a:t>
            </a:r>
            <a:endParaRPr lang="vi-VN" sz="2400" dirty="0"/>
          </a:p>
        </p:txBody>
      </p:sp>
      <p:grpSp>
        <p:nvGrpSpPr>
          <p:cNvPr id="66" name="Group 65"/>
          <p:cNvGrpSpPr/>
          <p:nvPr/>
        </p:nvGrpSpPr>
        <p:grpSpPr>
          <a:xfrm>
            <a:off x="6324533" y="2178927"/>
            <a:ext cx="4428435" cy="1790402"/>
            <a:chOff x="6324533" y="2305927"/>
            <a:chExt cx="4428435" cy="1790402"/>
          </a:xfrm>
        </p:grpSpPr>
        <p:grpSp>
          <p:nvGrpSpPr>
            <p:cNvPr id="31" name="Group 30"/>
            <p:cNvGrpSpPr/>
            <p:nvPr/>
          </p:nvGrpSpPr>
          <p:grpSpPr>
            <a:xfrm>
              <a:off x="6324533" y="2305927"/>
              <a:ext cx="4428435" cy="1790402"/>
              <a:chOff x="6803505" y="2539683"/>
              <a:chExt cx="4428435" cy="1790402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200000"/>
                        </a14:imgEffect>
                        <a14:imgEffect>
                          <a14:sharpenSoften amount="25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803505" y="2539683"/>
                <a:ext cx="4428435" cy="1790402"/>
              </a:xfrm>
              <a:prstGeom prst="rect">
                <a:avLst/>
              </a:prstGeom>
            </p:spPr>
          </p:pic>
          <p:sp>
            <p:nvSpPr>
              <p:cNvPr id="30" name="Oval 29"/>
              <p:cNvSpPr/>
              <p:nvPr/>
            </p:nvSpPr>
            <p:spPr>
              <a:xfrm>
                <a:off x="6926676" y="2803399"/>
                <a:ext cx="2610886" cy="10764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6792188" y="2739093"/>
              <a:ext cx="19751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hai bằng bốn.</a:t>
              </a:r>
              <a:endParaRPr lang="vi-VN" sz="2200" i="1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/>
              <p:cNvSpPr txBox="1"/>
              <p:nvPr/>
            </p:nvSpPr>
            <p:spPr>
              <a:xfrm>
                <a:off x="3679051" y="4788769"/>
                <a:ext cx="23374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3    =   6</a:t>
                </a:r>
                <a:endParaRPr lang="vi-VN" sz="2400" dirty="0"/>
              </a:p>
            </p:txBody>
          </p:sp>
        </mc:Choice>
        <mc:Fallback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051" y="4788769"/>
                <a:ext cx="2337499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21" t="-51" r="24" b="5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/>
          <p:cNvSpPr txBox="1"/>
          <p:nvPr/>
        </p:nvSpPr>
        <p:spPr>
          <a:xfrm>
            <a:off x="2659191" y="4434006"/>
            <a:ext cx="3363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2    +    2    +    2    =   6</a:t>
            </a:r>
            <a:endParaRPr lang="vi-VN" sz="2400" dirty="0"/>
          </a:p>
        </p:txBody>
      </p:sp>
      <p:grpSp>
        <p:nvGrpSpPr>
          <p:cNvPr id="70" name="Group 69"/>
          <p:cNvGrpSpPr/>
          <p:nvPr/>
        </p:nvGrpSpPr>
        <p:grpSpPr>
          <a:xfrm>
            <a:off x="6316853" y="3795538"/>
            <a:ext cx="4428435" cy="1964988"/>
            <a:chOff x="6316853" y="3922538"/>
            <a:chExt cx="4428435" cy="1964988"/>
          </a:xfrm>
        </p:grpSpPr>
        <p:grpSp>
          <p:nvGrpSpPr>
            <p:cNvPr id="33" name="Group 32"/>
            <p:cNvGrpSpPr/>
            <p:nvPr/>
          </p:nvGrpSpPr>
          <p:grpSpPr>
            <a:xfrm>
              <a:off x="6316853" y="3922538"/>
              <a:ext cx="4428435" cy="1964988"/>
              <a:chOff x="5976731" y="4305298"/>
              <a:chExt cx="4810125" cy="2238375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aturation sat="200000"/>
                        </a14:imgEffect>
                        <a14:imgEffect>
                          <a14:sharpenSoften amount="25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976731" y="4305298"/>
                <a:ext cx="4810125" cy="2238375"/>
              </a:xfrm>
              <a:prstGeom prst="rect">
                <a:avLst/>
              </a:prstGeom>
            </p:spPr>
          </p:pic>
          <p:sp>
            <p:nvSpPr>
              <p:cNvPr id="32" name="Oval 31"/>
              <p:cNvSpPr/>
              <p:nvPr/>
            </p:nvSpPr>
            <p:spPr>
              <a:xfrm>
                <a:off x="6096000" y="4409115"/>
                <a:ext cx="2895600" cy="12169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>
              <a:off x="6793640" y="4173448"/>
              <a:ext cx="19751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ba bằng sáu.</a:t>
              </a:r>
              <a:endParaRPr lang="vi-VN" sz="2200" i="1" dirty="0"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1021812" y="5217240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Nhận xét:</a:t>
            </a:r>
            <a:endParaRPr lang="vi-VN" sz="2800" dirty="0"/>
          </a:p>
        </p:txBody>
      </p:sp>
      <p:sp>
        <p:nvSpPr>
          <p:cNvPr id="73" name="Rectangle 72"/>
          <p:cNvSpPr/>
          <p:nvPr/>
        </p:nvSpPr>
        <p:spPr>
          <a:xfrm>
            <a:off x="2700579" y="5320932"/>
            <a:ext cx="7008909" cy="1051784"/>
          </a:xfrm>
          <a:prstGeom prst="rect">
            <a:avLst/>
          </a:prstGeom>
          <a:solidFill>
            <a:srgbClr val="FCDFDC"/>
          </a:solidFill>
          <a:ln>
            <a:solidFill>
              <a:srgbClr val="FCDFDC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Box 73"/>
              <p:cNvSpPr txBox="1"/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= 4;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 = 6.</a:t>
                </a:r>
                <a:endParaRPr lang="vi-VN" sz="2000" dirty="0">
                  <a:solidFill>
                    <a:srgbClr val="C00000"/>
                  </a:solidFill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Thêm 2 vào kết quả của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ta được kết quả của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3.</a:t>
                </a:r>
                <a:endParaRPr lang="vi-VN" sz="20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blipFill rotWithShape="1">
                <a:blip r:embed="rId12"/>
                <a:stretch>
                  <a:fillRect t="-63" r="7" b="-89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7" grpId="0" animBg="1"/>
      <p:bldP spid="35" grpId="0"/>
      <p:bldP spid="60" grpId="0"/>
      <p:bldP spid="63" grpId="0"/>
      <p:bldP spid="64" grpId="0"/>
      <p:bldP spid="67" grpId="0"/>
      <p:bldP spid="68" grpId="0"/>
      <p:bldP spid="72" grpId="0"/>
      <p:bldP spid="73" grpId="0" animBg="1"/>
      <p:bldP spid="7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3810" y="1350455"/>
            <a:ext cx="4567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nhân 2</a:t>
            </a:r>
            <a:endParaRPr lang="vi-V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/>
              <p:cNvGraphicFramePr>
                <a:graphicFrameLocks noGrp="1"/>
              </p:cNvGraphicFramePr>
              <p:nvPr/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/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2</a:t>
                          </a:r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2    =  4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3    =  6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4    =  8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5    =  10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6    =  12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7    =  14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8    =  16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9    =  18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 panose="020B0604020202020204"/>
                              <a:ea typeface="+mn-ea"/>
                              <a:cs typeface="+mn-cs"/>
                            </a:rPr>
                            <a:t> 10  =  20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/>
              <p:cNvGraphicFramePr>
                <a:graphicFrameLocks noGrp="1"/>
              </p:cNvGraphicFramePr>
              <p:nvPr/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/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559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</a:tr>
                  <a:tr h="558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</a:tr>
                  <a:tr h="559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</a:tr>
                  <a:tr h="559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</a:tr>
                  <a:tr h="559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</a:tr>
                  <a:tr h="559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</a:tr>
                  <a:tr h="558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</a:tr>
                  <a:tr h="559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</a:tr>
                  <a:tr h="559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</a:tr>
                  <a:tr h="559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0" name="Rectangle: Rounded Corners 29"/>
          <p:cNvSpPr/>
          <p:nvPr/>
        </p:nvSpPr>
        <p:spPr>
          <a:xfrm>
            <a:off x="9237740" y="249075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32" name="Rectangle: Rounded Corners 31"/>
          <p:cNvSpPr/>
          <p:nvPr/>
        </p:nvSpPr>
        <p:spPr>
          <a:xfrm>
            <a:off x="9237740" y="307651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33" name="Rectangle: Rounded Corners 32"/>
          <p:cNvSpPr/>
          <p:nvPr/>
        </p:nvSpPr>
        <p:spPr>
          <a:xfrm>
            <a:off x="9237740" y="361856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34" name="Rectangle: Rounded Corners 33"/>
          <p:cNvSpPr/>
          <p:nvPr/>
        </p:nvSpPr>
        <p:spPr>
          <a:xfrm>
            <a:off x="9237740" y="419708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35" name="Rectangle: Rounded Corners 34"/>
          <p:cNvSpPr/>
          <p:nvPr/>
        </p:nvSpPr>
        <p:spPr>
          <a:xfrm>
            <a:off x="9237740" y="475354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  <a:endParaRPr lang="vi-VN" sz="3600" dirty="0">
              <a:solidFill>
                <a:schemeClr val="tx1"/>
              </a:solidFill>
            </a:endParaRPr>
          </a:p>
        </p:txBody>
      </p:sp>
      <p:sp>
        <p:nvSpPr>
          <p:cNvPr id="36" name="Rectangle: Rounded Corners 35"/>
          <p:cNvSpPr/>
          <p:nvPr/>
        </p:nvSpPr>
        <p:spPr>
          <a:xfrm>
            <a:off x="9237740" y="531000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  <a:endParaRPr lang="vi-VN" sz="3600" dirty="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67997" y="1707541"/>
            <a:ext cx="5159375" cy="4280056"/>
            <a:chOff x="561975" y="1873675"/>
            <a:chExt cx="5159375" cy="428005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3206030" y="2305517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mười bằng hai mươi.</a:t>
              </a:r>
              <a:endParaRPr lang="vi-VN" sz="2200" i="1" dirty="0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7452653" y="807474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/>
          <p:cNvSpPr txBox="1"/>
          <p:nvPr/>
        </p:nvSpPr>
        <p:spPr>
          <a:xfrm>
            <a:off x="3810916" y="3217599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  <a:endParaRPr lang="vi-VN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3810916" y="3724067"/>
            <a:ext cx="3048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nhất đều là số 2.</a:t>
            </a:r>
            <a:endParaRPr lang="vi-VN" sz="20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hai là các số tự nhiên tăng dần từ 1 đến 10.</a:t>
            </a:r>
            <a:endParaRPr lang="vi-VN" sz="2000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Tích là các số tăng dần hơn kém nhau 2 đơn vị từ 2 đến 20.</a:t>
            </a:r>
            <a:endParaRPr lang="vi-VN" sz="2000" dirty="0">
              <a:solidFill>
                <a:srgbClr val="0070C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190951" y="820149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/>
          <p:cNvSpPr/>
          <p:nvPr/>
        </p:nvSpPr>
        <p:spPr>
          <a:xfrm>
            <a:off x="9119922" y="820149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5" grpId="0" animBg="1"/>
      <p:bldP spid="27" grpId="0" animBg="1"/>
      <p:bldP spid="39" grpId="0" uiExpand="1" build="p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3178498" y="76567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615820" y="765677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  <a:endParaRPr lang="vi-VN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84336" y="375576"/>
            <a:ext cx="5281184" cy="366185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1145890" y="1344687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4   =       </a:t>
                </a:r>
                <a:endParaRPr lang="vi-VN" sz="2400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90" y="1344687"/>
                <a:ext cx="1946367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8" t="-85" r="-28361" b="89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1145889" y="1806352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7   =       </a:t>
                </a:r>
                <a:endParaRPr lang="vi-VN" sz="2400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9" y="1806352"/>
                <a:ext cx="1946367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8" t="-89" r="-28361" b="94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1145888" y="2275164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1   =       </a:t>
                </a:r>
                <a:endParaRPr lang="vi-VN" sz="2400" dirty="0"/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8" y="2275164"/>
                <a:ext cx="1946367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18" t="-129" r="-28361" b="13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1145887" y="2743976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5   =       </a:t>
                </a:r>
                <a:endParaRPr lang="vi-VN" sz="2400" dirty="0"/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7" y="2743976"/>
                <a:ext cx="1946367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18" t="-31" r="-28361" b="35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1145886" y="3212788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2   =       </a:t>
                </a:r>
                <a:endParaRPr lang="vi-VN" sz="2400" dirty="0"/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6" y="3212788"/>
                <a:ext cx="1946367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18" t="-70" r="-28361" b="74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3710718" y="1367322"/>
                <a:ext cx="1947969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10 =       </a:t>
                </a:r>
                <a:endParaRPr lang="vi-VN" sz="2400" dirty="0"/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8" y="1367322"/>
                <a:ext cx="1947969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21" t="-36" r="-28285" b="41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3710717" y="1836134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8   =       </a:t>
                </a:r>
                <a:endParaRPr lang="vi-VN" sz="2400" dirty="0"/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7" y="1836134"/>
                <a:ext cx="1946367" cy="461665"/>
              </a:xfrm>
              <a:prstGeom prst="rect">
                <a:avLst/>
              </a:prstGeom>
              <a:blipFill rotWithShape="1">
                <a:blip r:embed="rId11"/>
                <a:stretch>
                  <a:fillRect l="-21" t="-76" r="-28358" b="80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/>
              <p:cNvSpPr/>
              <p:nvPr/>
            </p:nvSpPr>
            <p:spPr>
              <a:xfrm>
                <a:off x="3710716" y="2304946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6   =       </a:t>
                </a:r>
                <a:endParaRPr lang="vi-VN" sz="2400" dirty="0"/>
              </a:p>
            </p:txBody>
          </p:sp>
        </mc:Choice>
        <mc:Fallback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6" y="2304946"/>
                <a:ext cx="1946367" cy="461665"/>
              </a:xfrm>
              <a:prstGeom prst="rect">
                <a:avLst/>
              </a:prstGeom>
              <a:blipFill rotWithShape="1">
                <a:blip r:embed="rId12"/>
                <a:stretch>
                  <a:fillRect l="-21" t="-115" r="-28358" b="119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/>
              <p:cNvSpPr/>
              <p:nvPr/>
            </p:nvSpPr>
            <p:spPr>
              <a:xfrm>
                <a:off x="3710715" y="2773758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9   =       </a:t>
                </a:r>
                <a:endParaRPr lang="vi-VN" sz="2400" dirty="0"/>
              </a:p>
            </p:txBody>
          </p:sp>
        </mc:Choice>
        <mc:Fallback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5" y="2773758"/>
                <a:ext cx="1946367" cy="461665"/>
              </a:xfrm>
              <a:prstGeom prst="rect">
                <a:avLst/>
              </a:prstGeom>
              <a:blipFill rotWithShape="1">
                <a:blip r:embed="rId13"/>
                <a:stretch>
                  <a:fillRect l="-21" t="-17" r="-28358" b="21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Rectangle 28"/>
              <p:cNvSpPr/>
              <p:nvPr/>
            </p:nvSpPr>
            <p:spPr>
              <a:xfrm>
                <a:off x="3710714" y="3242570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3   =       </a:t>
                </a:r>
                <a:endParaRPr lang="vi-VN" sz="2400" dirty="0"/>
              </a:p>
            </p:txBody>
          </p:sp>
        </mc:Choice>
        <mc:Fallback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4" y="3242570"/>
                <a:ext cx="1946367" cy="461665"/>
              </a:xfrm>
              <a:prstGeom prst="rect">
                <a:avLst/>
              </a:prstGeom>
              <a:blipFill rotWithShape="1">
                <a:blip r:embed="rId14"/>
                <a:stretch>
                  <a:fillRect l="-21" t="-56" r="-28358" b="61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2561776" y="1313910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61587" y="1775399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61774" y="222369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61585" y="271693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61772" y="317207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26416" y="134468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26419" y="1784775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26418" y="2278014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12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26417" y="2733153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26604" y="3220042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1145886" y="397883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41" name="Group 40"/>
          <p:cNvGrpSpPr/>
          <p:nvPr/>
        </p:nvGrpSpPr>
        <p:grpSpPr>
          <a:xfrm>
            <a:off x="1763693" y="3999348"/>
            <a:ext cx="1116312" cy="461666"/>
            <a:chOff x="1870518" y="1440653"/>
            <a:chExt cx="1116312" cy="461666"/>
          </a:xfrm>
        </p:grpSpPr>
        <p:grpSp>
          <p:nvGrpSpPr>
            <p:cNvPr id="42" name="Group 41"/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4" name="Rectangle: Rounded Corners 43"/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  <a:endParaRPr lang="vi-VN" sz="2400" dirty="0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  <a:endParaRPr lang="vi-VN" sz="2400" dirty="0"/>
            </a:p>
          </p:txBody>
        </p:sp>
      </p:grpSp>
      <p:graphicFrame>
        <p:nvGraphicFramePr>
          <p:cNvPr id="47" name="Table 17"/>
          <p:cNvGraphicFramePr>
            <a:graphicFrameLocks noGrp="1"/>
          </p:cNvGraphicFramePr>
          <p:nvPr/>
        </p:nvGraphicFramePr>
        <p:xfrm>
          <a:off x="2980251" y="4327566"/>
          <a:ext cx="7936275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1608"/>
                <a:gridCol w="975186"/>
                <a:gridCol w="986151"/>
                <a:gridCol w="1045921"/>
                <a:gridCol w="1075803"/>
                <a:gridCol w="1075803"/>
                <a:gridCol w="1075803"/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5721589" y="557330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74322" y="556832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14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833405" y="556334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905188" y="555835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957921" y="555337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16</a:t>
            </a:r>
            <a:endParaRPr lang="vi-VN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 animBg="1"/>
      <p:bldP spid="16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thầy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cô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mạnh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Arial" panose="020B0604020202020204"/>
                <a:ea typeface="+mn-lt"/>
                <a:cs typeface="Arial" panose="020B0604020202020204"/>
              </a:rPr>
              <a:t>khoẻ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Chúc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các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con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chăm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ngoan</a:t>
            </a:r>
            <a:endParaRPr lang="en-US" altLang="en-US" sz="48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1096</Words>
  <Application>WPS Presentation</Application>
  <PresentationFormat>Custom</PresentationFormat>
  <Paragraphs>188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21" baseType="lpstr">
      <vt:lpstr>Arial</vt:lpstr>
      <vt:lpstr>SimSun</vt:lpstr>
      <vt:lpstr>Wingdings</vt:lpstr>
      <vt:lpstr>Arial</vt:lpstr>
      <vt:lpstr>HP001 4 hàng</vt:lpstr>
      <vt:lpstr>HP001 5 hàng</vt:lpstr>
      <vt:lpstr>Cambria Math</vt:lpstr>
      <vt:lpstr>UTM Cookies</vt:lpstr>
      <vt:lpstr>#9Slide03 NettoOTLight</vt:lpstr>
      <vt:lpstr>Microsoft YaHei</vt:lpstr>
      <vt:lpstr>Arial Unicode MS</vt:lpstr>
      <vt:lpstr>Calibri</vt:lpstr>
      <vt:lpstr>Times New Roman</vt:lpstr>
      <vt:lpstr>字魂36号-正文宋楷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153</cp:revision>
  <dcterms:created xsi:type="dcterms:W3CDTF">2021-06-02T01:34:00Z</dcterms:created>
  <dcterms:modified xsi:type="dcterms:W3CDTF">2023-02-01T14:58:00Z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478151F37A2F40F7B1E8259653809B48</vt:lpwstr>
  </property>
  <property fmtid="{D5CDD505-2E9C-101B-9397-08002B2CF9AE}" pid="3" name="KSOProductBuildVer">
    <vt:lpwstr>1033-11.2.0.11440</vt:lpwstr>
  </property>
</Properties>
</file>