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13"/>
  </p:notesMasterIdLst>
  <p:sldIdLst>
    <p:sldId id="320" r:id="rId2"/>
    <p:sldId id="340" r:id="rId3"/>
    <p:sldId id="364" r:id="rId4"/>
    <p:sldId id="365" r:id="rId5"/>
    <p:sldId id="325" r:id="rId6"/>
    <p:sldId id="323" r:id="rId7"/>
    <p:sldId id="366" r:id="rId8"/>
    <p:sldId id="327" r:id="rId9"/>
    <p:sldId id="328" r:id="rId10"/>
    <p:sldId id="367" r:id="rId11"/>
    <p:sldId id="330" r:id="rId12"/>
  </p:sldIdLst>
  <p:sldSz cx="6858000" cy="5143500"/>
  <p:notesSz cx="6858000" cy="9144000"/>
  <p:embeddedFontLst>
    <p:embeddedFont>
      <p:font typeface="Calibri" panose="020F0502020204030204" pitchFamily="34" charset="0"/>
      <p:regular r:id="rId14"/>
      <p:bold r:id="rId15"/>
      <p:italic r:id="rId16"/>
      <p:boldItalic r:id="rId17"/>
    </p:embeddedFont>
    <p:embeddedFont>
      <p:font typeface="Montserrat" panose="00000500000000000000" pitchFamily="2" charset="0"/>
      <p:regular r:id="rId18"/>
      <p:bold r:id="rId19"/>
      <p:italic r:id="rId20"/>
      <p:boldItalic r:id="rId21"/>
    </p:embeddedFont>
    <p:embeddedFont>
      <p:font typeface="Kalam"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8"/>
    <p:restoredTop sz="95846"/>
  </p:normalViewPr>
  <p:slideViewPr>
    <p:cSldViewPr snapToGrid="0">
      <p:cViewPr varScale="1">
        <p:scale>
          <a:sx n="116" d="100"/>
          <a:sy n="116"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2" name="TextBox 1">
            <a:extLst>
              <a:ext uri="{FF2B5EF4-FFF2-40B4-BE49-F238E27FC236}">
                <a16:creationId xmlns:a16="http://schemas.microsoft.com/office/drawing/2014/main" id="{CE6E3102-0A59-D941-8EFB-F68A7CC0ACCD}"/>
              </a:ext>
            </a:extLst>
          </p:cNvPr>
          <p:cNvSpPr txBox="1"/>
          <p:nvPr/>
        </p:nvSpPr>
        <p:spPr>
          <a:xfrm>
            <a:off x="311376" y="2098098"/>
            <a:ext cx="4128053" cy="1200329"/>
          </a:xfrm>
          <a:prstGeom prst="rect">
            <a:avLst/>
          </a:prstGeom>
          <a:noFill/>
        </p:spPr>
        <p:txBody>
          <a:bodyPr wrap="none" rtlCol="0">
            <a:spAutoFit/>
          </a:bodyPr>
          <a:lstStyle/>
          <a:p>
            <a:pPr>
              <a:lnSpc>
                <a:spcPct val="150000"/>
              </a:lnSpc>
            </a:pPr>
            <a:r>
              <a:rPr lang="vi-VN" sz="1600" dirty="0">
                <a:latin typeface="+mn-lt"/>
                <a:ea typeface="Calibri" panose="020F0502020204030204" pitchFamily="34" charset="0"/>
              </a:rPr>
              <a:t>a.  Tròn như quả bóng màu xanh</a:t>
            </a:r>
            <a:endParaRPr lang="en-VN" sz="1600" dirty="0">
              <a:latin typeface="+mn-lt"/>
              <a:ea typeface="Calibri" panose="020F0502020204030204" pitchFamily="34" charset="0"/>
            </a:endParaRPr>
          </a:p>
          <a:p>
            <a:pPr>
              <a:lnSpc>
                <a:spcPct val="150000"/>
              </a:lnSpc>
            </a:pPr>
            <a:r>
              <a:rPr lang="vi-VN" sz="1600" dirty="0">
                <a:latin typeface="+mn-lt"/>
                <a:ea typeface="Calibri" panose="020F0502020204030204" pitchFamily="34" charset="0"/>
              </a:rPr>
              <a:t>Đung đưa trên cành chờ Tết trung thu.</a:t>
            </a:r>
            <a:endParaRPr lang="en-VN" sz="1600" dirty="0">
              <a:latin typeface="+mn-lt"/>
              <a:ea typeface="Calibri" panose="020F0502020204030204" pitchFamily="34" charset="0"/>
            </a:endParaRPr>
          </a:p>
          <a:p>
            <a:pPr algn="r">
              <a:lnSpc>
                <a:spcPct val="150000"/>
              </a:lnSpc>
            </a:pPr>
            <a:r>
              <a:rPr lang="vi-VN" sz="1600" dirty="0">
                <a:latin typeface="+mn-lt"/>
                <a:ea typeface="Calibri" panose="020F0502020204030204" pitchFamily="34" charset="0"/>
              </a:rPr>
              <a:t>(Là quả gì?)</a:t>
            </a:r>
            <a:endParaRPr lang="en-VN" sz="1600" dirty="0">
              <a:latin typeface="+mn-lt"/>
              <a:ea typeface="Calibri" panose="020F0502020204030204" pitchFamily="34" charset="0"/>
            </a:endParaRPr>
          </a:p>
        </p:txBody>
      </p:sp>
      <p:sp>
        <p:nvSpPr>
          <p:cNvPr id="14" name="TextBox 13">
            <a:extLst>
              <a:ext uri="{FF2B5EF4-FFF2-40B4-BE49-F238E27FC236}">
                <a16:creationId xmlns:a16="http://schemas.microsoft.com/office/drawing/2014/main" id="{60CFD7E7-1A43-474B-94DF-24BC8FAF6EAB}"/>
              </a:ext>
            </a:extLst>
          </p:cNvPr>
          <p:cNvSpPr txBox="1"/>
          <p:nvPr/>
        </p:nvSpPr>
        <p:spPr>
          <a:xfrm>
            <a:off x="304743" y="3358202"/>
            <a:ext cx="4051109" cy="1200329"/>
          </a:xfrm>
          <a:prstGeom prst="rect">
            <a:avLst/>
          </a:prstGeom>
          <a:noFill/>
        </p:spPr>
        <p:txBody>
          <a:bodyPr wrap="none" rtlCol="0">
            <a:spAutoFit/>
          </a:bodyPr>
          <a:lstStyle/>
          <a:p>
            <a:pPr>
              <a:lnSpc>
                <a:spcPct val="150000"/>
              </a:lnSpc>
            </a:pPr>
            <a:r>
              <a:rPr lang="vi-VN" sz="1600" dirty="0">
                <a:latin typeface="+mn-lt"/>
                <a:ea typeface="Calibri" panose="020F0502020204030204" pitchFamily="34" charset="0"/>
              </a:rPr>
              <a:t>b. Quả gì vỏ có gai mềm</a:t>
            </a:r>
          </a:p>
          <a:p>
            <a:pPr>
              <a:lnSpc>
                <a:spcPct val="150000"/>
              </a:lnSpc>
            </a:pPr>
            <a:r>
              <a:rPr lang="vi-VN" sz="1600" dirty="0">
                <a:latin typeface="+mn-lt"/>
                <a:ea typeface="Calibri" panose="020F0502020204030204" pitchFamily="34" charset="0"/>
              </a:rPr>
              <a:t>Đến khi chín đỏ thoạt nhìn tưởng hoa?</a:t>
            </a:r>
          </a:p>
          <a:p>
            <a:pPr algn="r">
              <a:lnSpc>
                <a:spcPct val="150000"/>
              </a:lnSpc>
            </a:pPr>
            <a:r>
              <a:rPr lang="vi-VN" sz="1600" dirty="0">
                <a:latin typeface="+mn-lt"/>
                <a:ea typeface="Calibri" panose="020F0502020204030204" pitchFamily="34" charset="0"/>
              </a:rPr>
              <a:t>(Là quả gì?)</a:t>
            </a:r>
          </a:p>
        </p:txBody>
      </p:sp>
      <p:pic>
        <p:nvPicPr>
          <p:cNvPr id="4" name="Picture 3">
            <a:extLst>
              <a:ext uri="{FF2B5EF4-FFF2-40B4-BE49-F238E27FC236}">
                <a16:creationId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mn-lt"/>
                <a:ea typeface="+mn-ea"/>
                <a:cs typeface="+mn-cs"/>
              </a:rPr>
              <a:t>Quả bưởi</a:t>
            </a:r>
          </a:p>
        </p:txBody>
      </p:sp>
      <p:sp>
        <p:nvSpPr>
          <p:cNvPr id="24" name="Rectangle: Rounded Corners 5">
            <a:extLst>
              <a:ext uri="{FF2B5EF4-FFF2-40B4-BE49-F238E27FC236}">
                <a16:creationId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mn-lt"/>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3817712"/>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j-lt"/>
                <a:sym typeface="Arial"/>
              </a:rPr>
              <a:t>     </a:t>
            </a:r>
            <a:r>
              <a:rPr lang="vi-VN" sz="1450" dirty="0">
                <a:latin typeface="+mj-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j-lt"/>
              </a:rPr>
              <a:t>     Minh ríu rít bên mẹ:</a:t>
            </a:r>
          </a:p>
          <a:p>
            <a:pPr marL="44450" algn="just">
              <a:lnSpc>
                <a:spcPct val="120000"/>
              </a:lnSpc>
              <a:defRPr/>
            </a:pPr>
            <a:r>
              <a:rPr lang="vi-VN" sz="1450" dirty="0">
                <a:latin typeface="+mj-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j-lt"/>
              </a:rPr>
              <a:t>     - Đúng thế con ạ.</a:t>
            </a:r>
          </a:p>
          <a:p>
            <a:pPr marL="44450" algn="just">
              <a:lnSpc>
                <a:spcPct val="120000"/>
              </a:lnSpc>
              <a:defRPr/>
            </a:pPr>
            <a:r>
              <a:rPr lang="vi-VN" sz="1450" dirty="0">
                <a:latin typeface="+mj-lt"/>
              </a:rPr>
              <a:t>     - Nếu mùa nào cũng được thu hoạch thì thích lắm, phải không mẹ?</a:t>
            </a:r>
          </a:p>
          <a:p>
            <a:pPr marL="44450" algn="just">
              <a:lnSpc>
                <a:spcPct val="120000"/>
              </a:lnSpc>
              <a:defRPr/>
            </a:pPr>
            <a:r>
              <a:rPr lang="vi-VN" sz="1450" dirty="0">
                <a:latin typeface="+mj-lt"/>
              </a:rPr>
              <a:t>     Mẹ âu yếm nhìn Minh và bảo:</a:t>
            </a:r>
          </a:p>
          <a:p>
            <a:pPr marL="44450" algn="just">
              <a:lnSpc>
                <a:spcPct val="120000"/>
              </a:lnSpc>
              <a:defRPr/>
            </a:pPr>
            <a:r>
              <a:rPr lang="vi-VN" sz="1450" dirty="0">
                <a:latin typeface="+mj-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j-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096687"/>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44492" y="4213261"/>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mn-lt"/>
              </a:rPr>
              <a:t> LUYỆN TẬP</a:t>
            </a:r>
            <a:endParaRPr lang="en-US" sz="1800" b="1" dirty="0">
              <a:solidFill>
                <a:srgbClr val="17479D"/>
              </a:solidFill>
              <a:latin typeface="+mn-lt"/>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hồng</a:t>
            </a:r>
            <a:endParaRPr lang="en-US" sz="1800" dirty="0">
              <a:solidFill>
                <a:srgbClr val="000000"/>
              </a:solidFill>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Hạt</a:t>
            </a:r>
            <a:r>
              <a:rPr lang="en-US" sz="1800" dirty="0">
                <a:solidFill>
                  <a:srgbClr val="000000"/>
                </a:solidFill>
              </a:rPr>
              <a:t> </a:t>
            </a:r>
            <a:r>
              <a:rPr lang="en-US" sz="1800" dirty="0" err="1">
                <a:solidFill>
                  <a:srgbClr val="000000"/>
                </a:solidFill>
              </a:rPr>
              <a:t>dẻ</a:t>
            </a:r>
            <a:endParaRPr lang="en-US" sz="1800" dirty="0">
              <a:solidFill>
                <a:srgbClr val="000000"/>
              </a:solidFill>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na</a:t>
            </a:r>
            <a:endParaRPr lang="en-US" sz="1800" dirty="0">
              <a:solidFill>
                <a:srgbClr val="000000"/>
              </a:solidFill>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vàng</a:t>
            </a:r>
            <a:r>
              <a:rPr lang="en-US" sz="1800" dirty="0">
                <a:solidFill>
                  <a:srgbClr val="000000"/>
                </a:solidFill>
              </a:rPr>
              <a:t> </a:t>
            </a:r>
            <a:r>
              <a:rPr lang="en-US" sz="1800" dirty="0" err="1">
                <a:solidFill>
                  <a:srgbClr val="000000"/>
                </a:solidFill>
              </a:rPr>
              <a:t>ươm</a:t>
            </a:r>
            <a:r>
              <a:rPr lang="en-US" sz="1800" dirty="0">
                <a:solidFill>
                  <a:srgbClr val="000000"/>
                </a:solidFill>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rPr>
              <a:t>thơm dìu dịu.</a:t>
            </a:r>
            <a:endParaRPr lang="en-US" sz="1800" dirty="0">
              <a:solidFill>
                <a:srgbClr val="000000"/>
              </a:solidFill>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đỏ</a:t>
            </a:r>
            <a:r>
              <a:rPr lang="en-US" sz="1800" dirty="0">
                <a:solidFill>
                  <a:srgbClr val="000000"/>
                </a:solidFill>
              </a:rPr>
              <a:t> </a:t>
            </a:r>
            <a:r>
              <a:rPr lang="en-US" sz="1800" dirty="0" err="1">
                <a:solidFill>
                  <a:srgbClr val="000000"/>
                </a:solidFill>
              </a:rPr>
              <a:t>mọng</a:t>
            </a:r>
            <a:r>
              <a:rPr lang="en-US" sz="1800" dirty="0">
                <a:solidFill>
                  <a:srgbClr val="000000"/>
                </a:solidFill>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mn-lt"/>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Biển</a:t>
            </a:r>
            <a:r>
              <a:rPr lang="en-US" sz="1800" dirty="0">
                <a:solidFill>
                  <a:srgbClr val="000000"/>
                </a:solidFill>
              </a:rPr>
              <a:t> </a:t>
            </a:r>
            <a:r>
              <a:rPr lang="en-US" sz="1800" dirty="0" err="1">
                <a:solidFill>
                  <a:srgbClr val="000000"/>
                </a:solidFill>
              </a:rPr>
              <a:t>lúa</a:t>
            </a:r>
            <a:endParaRPr lang="en-US" sz="1800" dirty="0">
              <a:solidFill>
                <a:srgbClr val="000000"/>
              </a:solidFill>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nấu</a:t>
            </a:r>
            <a:r>
              <a:rPr lang="en-US" sz="1800" dirty="0">
                <a:solidFill>
                  <a:srgbClr val="000000"/>
                </a:solidFill>
              </a:rPr>
              <a:t> </a:t>
            </a:r>
            <a:r>
              <a:rPr lang="en-US" sz="1800" dirty="0" err="1">
                <a:solidFill>
                  <a:srgbClr val="000000"/>
                </a:solidFill>
              </a:rPr>
              <a:t>bóng</a:t>
            </a:r>
            <a:r>
              <a:rPr lang="en-US" sz="1800" dirty="0">
                <a:solidFill>
                  <a:srgbClr val="000000"/>
                </a:solidFill>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563676"/>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mn-lt"/>
              </a:rPr>
              <a:t>dập dờn </a:t>
            </a:r>
            <a:r>
              <a:rPr lang="vi-VN" sz="1450" dirty="0">
                <a:latin typeface="+mn-lt"/>
              </a:rPr>
              <a:t>trải tới chân trời.</a:t>
            </a:r>
          </a:p>
          <a:p>
            <a:pPr marL="44450" algn="just">
              <a:lnSpc>
                <a:spcPct val="120000"/>
              </a:lnSpc>
              <a:defRPr/>
            </a:pPr>
            <a:r>
              <a:rPr lang="vi-VN" sz="1450" dirty="0">
                <a:latin typeface="+mn-lt"/>
              </a:rPr>
              <a:t>     Minh </a:t>
            </a:r>
            <a:r>
              <a:rPr lang="vi-VN" sz="1450" b="1" dirty="0">
                <a:solidFill>
                  <a:srgbClr val="FF0000"/>
                </a:solidFill>
                <a:latin typeface="+mn-lt"/>
              </a:rPr>
              <a:t>ríu rít </a:t>
            </a:r>
            <a:r>
              <a:rPr lang="vi-VN" sz="1450" dirty="0">
                <a:latin typeface="+mn-lt"/>
              </a:rPr>
              <a:t>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a:t>
            </a:r>
            <a:r>
              <a:rPr lang="vi-VN" sz="1450" b="1" dirty="0">
                <a:solidFill>
                  <a:srgbClr val="FF0000"/>
                </a:solidFill>
                <a:latin typeface="+mn-lt"/>
              </a:rPr>
              <a:t>thu hoạch </a:t>
            </a:r>
            <a:r>
              <a:rPr lang="vi-VN" sz="1450" dirty="0">
                <a:latin typeface="+mn-lt"/>
              </a:rPr>
              <a:t>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a:t>
            </a:r>
            <a:r>
              <a:rPr lang="vi-VN" sz="1450" b="1" dirty="0">
                <a:solidFill>
                  <a:srgbClr val="FF0000"/>
                </a:solidFill>
                <a:latin typeface="+mn-lt"/>
              </a:rPr>
              <a:t>gieo hạt</a:t>
            </a:r>
            <a:r>
              <a:rPr lang="vi-VN" sz="1450" b="1" dirty="0">
                <a:latin typeface="+mn-lt"/>
              </a:rPr>
              <a:t> </a:t>
            </a:r>
            <a:r>
              <a:rPr lang="vi-VN" sz="1450" dirty="0">
                <a:latin typeface="+mn-lt"/>
              </a:rPr>
              <a:t>và ươm mầm. Rồi mưa nắng, hạn hán, họ phải chăm sóc vườn cây, ruộng đồng. Nhờ thế mà cây lớn dần, </a:t>
            </a:r>
            <a:r>
              <a:rPr lang="vi-VN" sz="1450" b="1" dirty="0">
                <a:solidFill>
                  <a:srgbClr val="FF0000"/>
                </a:solidFill>
                <a:latin typeface="+mn-lt"/>
              </a:rPr>
              <a:t>ra hoa kết trái </a:t>
            </a:r>
            <a:r>
              <a:rPr lang="vi-VN" sz="1450" dirty="0">
                <a:latin typeface="+mn-lt"/>
              </a:rPr>
              <a:t>và chín rộ đấy.</a:t>
            </a:r>
          </a:p>
          <a:p>
            <a:pPr marL="44450" algn="just">
              <a:lnSpc>
                <a:spcPct val="120000"/>
              </a:lnSpc>
              <a:defRPr/>
            </a:pPr>
            <a:r>
              <a:rPr lang="vi-VN" sz="1450" dirty="0">
                <a:latin typeface="+mn-lt"/>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635793" y="2157743"/>
            <a:ext cx="5721967" cy="2614075"/>
          </a:xfrm>
          <a:prstGeom prst="rect">
            <a:avLst/>
          </a:prstGeom>
        </p:spPr>
      </p:pic>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646331"/>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mn-lt"/>
              </a:rPr>
              <a:t>Từ ngữ</a:t>
            </a:r>
            <a:endParaRPr lang="en-US" sz="2400" b="1" dirty="0">
              <a:solidFill>
                <a:schemeClr val="accent6">
                  <a:lumMod val="50000"/>
                </a:schemeClr>
              </a:solidFill>
              <a:latin typeface="+mn-lt"/>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158095"/>
            <a:ext cx="5595465" cy="507831"/>
          </a:xfrm>
          <a:prstGeom prst="rect">
            <a:avLst/>
          </a:prstGeom>
        </p:spPr>
        <p:txBody>
          <a:bodyPr wrap="square">
            <a:spAutoFit/>
          </a:bodyPr>
          <a:lstStyle/>
          <a:p>
            <a:pPr algn="just">
              <a:lnSpc>
                <a:spcPct val="150000"/>
              </a:lnSpc>
            </a:pPr>
            <a:r>
              <a:rPr lang="vi-VN" sz="1800" dirty="0">
                <a:latin typeface="+mn-lt"/>
              </a:rPr>
              <a:t> dập dờn</a:t>
            </a:r>
            <a:endParaRPr lang="vi-VN" sz="1800" b="1" dirty="0">
              <a:latin typeface="+mn-lt"/>
            </a:endParaRPr>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1760636" y="1148562"/>
            <a:ext cx="4995047" cy="872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mn-lt"/>
              </a:rPr>
              <a:t>: (lúa) chuyển động lên xuống nhịp </a:t>
            </a:r>
            <a:r>
              <a:rPr lang="vi-VN" sz="1800" dirty="0" smtClean="0">
                <a:solidFill>
                  <a:schemeClr val="accent6">
                    <a:lumMod val="50000"/>
                  </a:schemeClr>
                </a:solidFill>
                <a:latin typeface="+mn-lt"/>
              </a:rPr>
              <a:t>nhàng</a:t>
            </a:r>
            <a:r>
              <a:rPr lang="en-US" sz="1800" dirty="0" smtClean="0">
                <a:solidFill>
                  <a:schemeClr val="accent6">
                    <a:lumMod val="50000"/>
                  </a:schemeClr>
                </a:solidFill>
                <a:latin typeface="+mn-lt"/>
              </a:rPr>
              <a:t> </a:t>
            </a:r>
          </a:p>
          <a:p>
            <a:pPr>
              <a:lnSpc>
                <a:spcPct val="150000"/>
              </a:lnSpc>
            </a:pPr>
            <a:r>
              <a:rPr lang="en-US" sz="1800" dirty="0" err="1" smtClean="0">
                <a:solidFill>
                  <a:schemeClr val="accent6">
                    <a:lumMod val="50000"/>
                  </a:schemeClr>
                </a:solidFill>
                <a:latin typeface="+mn-lt"/>
              </a:rPr>
              <a:t>theo</a:t>
            </a:r>
            <a:r>
              <a:rPr lang="en-US" sz="1800" dirty="0" smtClean="0">
                <a:solidFill>
                  <a:schemeClr val="accent6">
                    <a:lumMod val="50000"/>
                  </a:schemeClr>
                </a:solidFill>
                <a:latin typeface="+mn-lt"/>
              </a:rPr>
              <a:t> </a:t>
            </a:r>
            <a:r>
              <a:rPr lang="en-US" sz="1800" dirty="0" err="1" smtClean="0">
                <a:solidFill>
                  <a:schemeClr val="accent6">
                    <a:lumMod val="50000"/>
                  </a:schemeClr>
                </a:solidFill>
                <a:latin typeface="+mn-lt"/>
              </a:rPr>
              <a:t>gió</a:t>
            </a:r>
            <a:endParaRPr lang="en-US" sz="1800" dirty="0">
              <a:solidFill>
                <a:schemeClr val="accent6">
                  <a:lumMod val="50000"/>
                </a:schemeClr>
              </a:solidFill>
              <a:latin typeface="+mn-lt"/>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mn-lt"/>
              </a:rPr>
              <a:t>: gieo hạt cho mọc thành cây non.</a:t>
            </a:r>
            <a:endParaRPr lang="en-VN" dirty="0">
              <a:latin typeface="+mn-lt"/>
            </a:endParaRPr>
          </a:p>
        </p:txBody>
      </p:sp>
      <p:sp>
        <p:nvSpPr>
          <p:cNvPr id="12" name="Rectangle 11">
            <a:extLst>
              <a:ext uri="{FF2B5EF4-FFF2-40B4-BE49-F238E27FC236}">
                <a16:creationId xmlns:a16="http://schemas.microsoft.com/office/drawing/2014/main" id="{EF00572A-79BD-EC42-8362-0265447F1B81}"/>
              </a:ext>
            </a:extLst>
          </p:cNvPr>
          <p:cNvSpPr/>
          <p:nvPr/>
        </p:nvSpPr>
        <p:spPr>
          <a:xfrm>
            <a:off x="802742" y="2213998"/>
            <a:ext cx="5595465" cy="507831"/>
          </a:xfrm>
          <a:prstGeom prst="rect">
            <a:avLst/>
          </a:prstGeom>
        </p:spPr>
        <p:txBody>
          <a:bodyPr wrap="square">
            <a:spAutoFit/>
          </a:bodyPr>
          <a:lstStyle/>
          <a:p>
            <a:pPr algn="just">
              <a:lnSpc>
                <a:spcPct val="150000"/>
              </a:lnSpc>
            </a:pPr>
            <a:r>
              <a:rPr lang="vi-VN" sz="1800" dirty="0">
                <a:latin typeface="+mn-lt"/>
              </a:rPr>
              <a:t> ươm mầm</a:t>
            </a:r>
            <a:endParaRPr lang="vi-VN" sz="1800" b="1" dirty="0">
              <a:latin typeface="+mn-lt"/>
            </a:endParaRPr>
          </a:p>
        </p:txBody>
      </p:sp>
      <p:sp>
        <p:nvSpPr>
          <p:cNvPr id="13" name="Oval 12">
            <a:extLst>
              <a:ext uri="{FF2B5EF4-FFF2-40B4-BE49-F238E27FC236}">
                <a16:creationId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iên lý hữu tình: Ươm một mầm cây, đường xanh muôn ngả - VOV Giao thông">
            <a:extLst>
              <a:ext uri="{FF2B5EF4-FFF2-40B4-BE49-F238E27FC236}">
                <a16:creationId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8149"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6"/>
                                        </p:tgtEl>
                                        <p:attrNameLst>
                                          <p:attrName>style.visibility</p:attrName>
                                        </p:attrNameLst>
                                      </p:cBhvr>
                                      <p:to>
                                        <p:strVal val="hidden"/>
                                      </p:to>
                                    </p:set>
                                    <p:cmd type="call" cmd="stop">
                                      <p:cBhvr>
                                        <p:cTn id="34" dur="1">
                                          <p:stCondLst>
                                            <p:cond delay="0"/>
                                          </p:stCondLst>
                                        </p:cTn>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6"/>
                </p:tgtEl>
              </p:cMediaNode>
            </p:video>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1015663"/>
          </a:xfrm>
          <a:prstGeom prst="rect">
            <a:avLst/>
          </a:prstGeom>
        </p:spPr>
        <p:txBody>
          <a:bodyPr wrap="square">
            <a:spAutoFit/>
          </a:bodyPr>
          <a:lstStyle/>
          <a:p>
            <a:pPr marL="44450" lvl="0" algn="just">
              <a:lnSpc>
                <a:spcPct val="150000"/>
              </a:lnSpc>
              <a:defRPr/>
            </a:pPr>
            <a:r>
              <a:rPr lang="vi-VN" sz="2000" dirty="0">
                <a:latin typeface="+mn-lt"/>
              </a:rPr>
              <a:t>   Gió nổi lên và sóng lúa vàng dập dờn trải tới chân trời.</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1793492" y="1656469"/>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1015663"/>
          </a:xfrm>
          <a:prstGeom prst="rect">
            <a:avLst/>
          </a:prstGeom>
        </p:spPr>
        <p:txBody>
          <a:bodyPr wrap="square">
            <a:spAutoFit/>
          </a:bodyPr>
          <a:lstStyle/>
          <a:p>
            <a:pPr marL="44450" algn="just">
              <a:lnSpc>
                <a:spcPct val="150000"/>
              </a:lnSpc>
              <a:defRPr/>
            </a:pPr>
            <a:r>
              <a:rPr lang="vi-VN" sz="2000" dirty="0">
                <a:latin typeface="+mn-lt"/>
              </a:rPr>
              <a:t>   Nếu mùa nào cũng được thu hoạch thì thích lắm, phải không mẹ?</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4837047" y="273207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2396016" y="3215991"/>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349479"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6349361" y="2770009"/>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76"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Những loại cây loại quả nào được nhắc đến khi mùa thu về?</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mn-lt"/>
              </a:rPr>
              <a:t>TRẢ LỜI CÂU HỎI</a:t>
            </a:r>
            <a:endParaRPr lang="en-US" sz="3600" dirty="0">
              <a:solidFill>
                <a:schemeClr val="accent2"/>
              </a:solidFill>
              <a:latin typeface="+mn-lt"/>
            </a:endParaRPr>
          </a:p>
        </p:txBody>
      </p:sp>
      <p:sp>
        <p:nvSpPr>
          <p:cNvPr id="9" name="TextBox 8">
            <a:extLst>
              <a:ext uri="{FF2B5EF4-FFF2-40B4-BE49-F238E27FC236}">
                <a16:creationId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Quả hồng, hạt dẻ, quả na, cây lúa.</a:t>
            </a:r>
          </a:p>
        </p:txBody>
      </p:sp>
      <p:sp>
        <p:nvSpPr>
          <p:cNvPr id="10" name="TextBox 9">
            <a:extLst>
              <a:ext uri="{FF2B5EF4-FFF2-40B4-BE49-F238E27FC236}">
                <a16:creationId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2. </a:t>
            </a:r>
            <a:r>
              <a:rPr lang="vi-VN" sz="1800" dirty="0">
                <a:latin typeface="+mn-lt"/>
              </a:rPr>
              <a:t>Bạn nhỏ nghĩ gì khi nhìn thấy quả chín? </a:t>
            </a:r>
          </a:p>
        </p:txBody>
      </p:sp>
      <p:sp>
        <p:nvSpPr>
          <p:cNvPr id="11" name="TextBox 10">
            <a:extLst>
              <a:ext uri="{FF2B5EF4-FFF2-40B4-BE49-F238E27FC236}">
                <a16:creationId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mn-lt"/>
              </a:rPr>
              <a:t>3. </a:t>
            </a:r>
            <a:r>
              <a:rPr lang="vi-VN" sz="1800" dirty="0">
                <a:latin typeface="+mn-lt"/>
              </a:rPr>
              <a:t>Kể tên những công việc người nông dân phải làm để có mùa thu hoạch.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Cày bừa, gieo hạt, ươm mầm, chăm sóc.</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mn-lt"/>
              </a:rPr>
              <a:t>4. </a:t>
            </a:r>
            <a:r>
              <a:rPr lang="vi-VN" sz="1800" dirty="0">
                <a:latin typeface="+mn-lt"/>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rgbClr val="FF0000"/>
                </a:solidFill>
                <a:latin typeface="+mn-lt"/>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2349</TotalTime>
  <Words>1233</Words>
  <Application>Microsoft Office PowerPoint</Application>
  <PresentationFormat>Custom</PresentationFormat>
  <Paragraphs>85</Paragraphs>
  <Slides>11</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Calibri</vt:lpstr>
      <vt:lpstr>Montserrat</vt:lpstr>
      <vt:lpstr>Wingdings</vt:lpstr>
      <vt:lpstr>UTM Cookies</vt:lpstr>
      <vt:lpstr>UTM Avo</vt:lpstr>
      <vt:lpstr>Arial</vt:lpstr>
      <vt:lpstr>Times New Roman</vt:lpstr>
      <vt:lpstr>Kalam</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DELL</cp:lastModifiedBy>
  <cp:revision>213</cp:revision>
  <dcterms:modified xsi:type="dcterms:W3CDTF">2022-01-03T06:37:57Z</dcterms:modified>
</cp:coreProperties>
</file>