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73" r:id="rId3"/>
    <p:sldId id="259" r:id="rId5"/>
    <p:sldId id="261" r:id="rId6"/>
    <p:sldId id="263" r:id="rId7"/>
    <p:sldId id="262" r:id="rId8"/>
    <p:sldId id="264" r:id="rId9"/>
    <p:sldId id="265" r:id="rId10"/>
    <p:sldId id="266" r:id="rId11"/>
    <p:sldId id="267" r:id="rId12"/>
    <p:sldId id="268" r:id="rId13"/>
    <p:sldId id="269" r:id="rId14"/>
    <p:sldId id="270" r:id="rId15"/>
    <p:sldId id="271" r:id="rId1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 id="2" name="Vũ Kim Ngân" initials="VKN"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4EFFF"/>
    <a:srgbClr val="000000"/>
    <a:srgbClr val="F72F98"/>
    <a:srgbClr val="F8526B"/>
    <a:srgbClr val="F786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59" autoAdjust="0"/>
    <p:restoredTop sz="94660"/>
  </p:normalViewPr>
  <p:slideViewPr>
    <p:cSldViewPr snapToGrid="0">
      <p:cViewPr varScale="1">
        <p:scale>
          <a:sx n="74" d="100"/>
          <a:sy n="74" d="100"/>
        </p:scale>
        <p:origin x="3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0" Type="http://schemas.openxmlformats.org/officeDocument/2006/relationships/commentAuthors" Target="commentAuthors.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matchingName="Section header">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sz="1865" kern="0" smtClean="0">
                <a:solidFill>
                  <a:srgbClr val="000000"/>
                </a:solidFill>
                <a:cs typeface="Arial" panose="020B0604020202020204"/>
                <a:sym typeface="Arial" panose="020B0604020202020204"/>
              </a:rPr>
            </a:fld>
            <a:endParaRPr lang="en-GB" sz="1865" kern="0">
              <a:solidFill>
                <a:srgbClr val="000000"/>
              </a:solidFill>
              <a:cs typeface="Arial" panose="020B0604020202020204"/>
              <a:sym typeface="Arial" panose="020B0604020202020204"/>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1" fmla="*/ 4299824 w 4299824"/>
              <a:gd name="connsiteY0-2" fmla="*/ 8383 h 2665592"/>
              <a:gd name="connsiteX1-3" fmla="*/ 2798326 w 4299824"/>
              <a:gd name="connsiteY1-4" fmla="*/ 863596 h 2665592"/>
              <a:gd name="connsiteX2-5" fmla="*/ 790955 w 4299824"/>
              <a:gd name="connsiteY2-6" fmla="*/ 1740259 h 2665592"/>
              <a:gd name="connsiteX3-7" fmla="*/ 0 w 4299824"/>
              <a:gd name="connsiteY3-8" fmla="*/ 2655315 h 2665592"/>
              <a:gd name="connsiteX4-9" fmla="*/ 0 w 4299824"/>
              <a:gd name="connsiteY4-10" fmla="*/ 0 h 2665592"/>
              <a:gd name="connsiteX5-11" fmla="*/ 4299824 w 4299824"/>
              <a:gd name="connsiteY5-12" fmla="*/ 8383 h 2665592"/>
              <a:gd name="connsiteX0-13" fmla="*/ 4299824 w 4299824"/>
              <a:gd name="connsiteY0-14" fmla="*/ 8383 h 1873529"/>
              <a:gd name="connsiteX1-15" fmla="*/ 2798326 w 4299824"/>
              <a:gd name="connsiteY1-16" fmla="*/ 863596 h 1873529"/>
              <a:gd name="connsiteX2-17" fmla="*/ 790955 w 4299824"/>
              <a:gd name="connsiteY2-18" fmla="*/ 1740259 h 1873529"/>
              <a:gd name="connsiteX3-19" fmla="*/ 0 w 4299824"/>
              <a:gd name="connsiteY3-20" fmla="*/ 1397889 h 1873529"/>
              <a:gd name="connsiteX4-21" fmla="*/ 0 w 4299824"/>
              <a:gd name="connsiteY4-22" fmla="*/ 0 h 1873529"/>
              <a:gd name="connsiteX5-23" fmla="*/ 4299824 w 4299824"/>
              <a:gd name="connsiteY5-24" fmla="*/ 8383 h 1873529"/>
              <a:gd name="connsiteX0-25" fmla="*/ 4299824 w 4299824"/>
              <a:gd name="connsiteY0-26" fmla="*/ 8383 h 1425294"/>
              <a:gd name="connsiteX1-27" fmla="*/ 2798326 w 4299824"/>
              <a:gd name="connsiteY1-28" fmla="*/ 863596 h 1425294"/>
              <a:gd name="connsiteX2-29" fmla="*/ 1211485 w 4299824"/>
              <a:gd name="connsiteY2-30" fmla="*/ 927124 h 1425294"/>
              <a:gd name="connsiteX3-31" fmla="*/ 0 w 4299824"/>
              <a:gd name="connsiteY3-32" fmla="*/ 1397889 h 1425294"/>
              <a:gd name="connsiteX4-33" fmla="*/ 0 w 4299824"/>
              <a:gd name="connsiteY4-34" fmla="*/ 0 h 1425294"/>
              <a:gd name="connsiteX5-35" fmla="*/ 4299824 w 4299824"/>
              <a:gd name="connsiteY5-36" fmla="*/ 8383 h 1425294"/>
              <a:gd name="connsiteX0-37" fmla="*/ 4299824 w 4299824"/>
              <a:gd name="connsiteY0-38" fmla="*/ 8383 h 1425294"/>
              <a:gd name="connsiteX1-39" fmla="*/ 3126339 w 4299824"/>
              <a:gd name="connsiteY1-40" fmla="*/ 830065 h 1425294"/>
              <a:gd name="connsiteX2-41" fmla="*/ 1211485 w 4299824"/>
              <a:gd name="connsiteY2-42" fmla="*/ 927124 h 1425294"/>
              <a:gd name="connsiteX3-43" fmla="*/ 0 w 4299824"/>
              <a:gd name="connsiteY3-44" fmla="*/ 1397889 h 1425294"/>
              <a:gd name="connsiteX4-45" fmla="*/ 0 w 4299824"/>
              <a:gd name="connsiteY4-46" fmla="*/ 0 h 1425294"/>
              <a:gd name="connsiteX5-47" fmla="*/ 4299824 w 4299824"/>
              <a:gd name="connsiteY5-48" fmla="*/ 8383 h 1425294"/>
              <a:gd name="connsiteX0-49" fmla="*/ 4299824 w 4299824"/>
              <a:gd name="connsiteY0-50" fmla="*/ 8383 h 1426105"/>
              <a:gd name="connsiteX1-51" fmla="*/ 3126339 w 4299824"/>
              <a:gd name="connsiteY1-52" fmla="*/ 830065 h 1426105"/>
              <a:gd name="connsiteX2-53" fmla="*/ 1329233 w 4299824"/>
              <a:gd name="connsiteY2-54" fmla="*/ 935506 h 1426105"/>
              <a:gd name="connsiteX3-55" fmla="*/ 0 w 4299824"/>
              <a:gd name="connsiteY3-56" fmla="*/ 1397889 h 1426105"/>
              <a:gd name="connsiteX4-57" fmla="*/ 0 w 4299824"/>
              <a:gd name="connsiteY4-58" fmla="*/ 0 h 1426105"/>
              <a:gd name="connsiteX5-59" fmla="*/ 4299824 w 4299824"/>
              <a:gd name="connsiteY5-60" fmla="*/ 8383 h 1426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 name="TextBox 1"/>
          <p:cNvSpPr txBox="1"/>
          <p:nvPr userDrawn="1"/>
        </p:nvSpPr>
        <p:spPr>
          <a:xfrm>
            <a:off x="9393799" y="115578"/>
            <a:ext cx="2738250" cy="830997"/>
          </a:xfrm>
          <a:prstGeom prst="rect">
            <a:avLst/>
          </a:prstGeom>
          <a:noFill/>
        </p:spPr>
        <p:txBody>
          <a:bodyPr wrap="non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CHỦ ĐỀ 1</a:t>
            </a:r>
            <a:endPar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endParaRPr>
          </a:p>
        </p:txBody>
      </p:sp>
      <p:sp>
        <p:nvSpPr>
          <p:cNvPr id="21" name="TextBox 20"/>
          <p:cNvSpPr txBox="1"/>
          <p:nvPr userDrawn="1"/>
        </p:nvSpPr>
        <p:spPr>
          <a:xfrm>
            <a:off x="8680017" y="848207"/>
            <a:ext cx="4225764" cy="3416320"/>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QUÊ HƯƠNG EM</a:t>
            </a:r>
            <a:endPar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endParaRPr>
          </a:p>
        </p:txBody>
      </p:sp>
      <p:pic>
        <p:nvPicPr>
          <p:cNvPr id="2052" name="Picture 4"/>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p3"/>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32;p3"/>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33;p3"/>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6;p3"/>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9;p3"/>
          <p:cNvSpPr/>
          <p:nvPr userDrawn="1"/>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TextBox 40"/>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endParaRPr lang="en-US" sz="800" dirty="0">
              <a:solidFill>
                <a:schemeClr val="bg2"/>
              </a:solidFill>
            </a:endParaRPr>
          </a:p>
        </p:txBody>
      </p:sp>
    </p:spTree>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matchingName="Title slide">
  <p:cSld name="1_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sz="1865" b="0" i="0" u="none" strike="noStrike" kern="0" cap="none" spc="0" normalizeH="0" baseline="0" noProof="0">
              <a:ln>
                <a:noFill/>
              </a:ln>
              <a:solidFill>
                <a:srgbClr val="F7D538"/>
              </a:solidFill>
              <a:effectLst/>
              <a:uLnTx/>
              <a:uFillTx/>
              <a:latin typeface="Arial" panose="020B0604020202020204"/>
              <a:ea typeface="+mn-ea"/>
              <a:cs typeface="+mn-cs"/>
              <a:sym typeface="Arial" panose="020B0604020202020204"/>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matchingName="Section header">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sz="1865" kern="0" smtClean="0">
                <a:solidFill>
                  <a:srgbClr val="000000"/>
                </a:solidFill>
                <a:cs typeface="Arial" panose="020B0604020202020204"/>
                <a:sym typeface="Arial" panose="020B0604020202020204"/>
              </a:rPr>
            </a:fld>
            <a:endParaRPr lang="en-GB" sz="1865" kern="0">
              <a:solidFill>
                <a:srgbClr val="000000"/>
              </a:solidFill>
              <a:cs typeface="Arial" panose="020B0604020202020204"/>
              <a:sym typeface="Arial" panose="020B0604020202020204"/>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pic>
        <p:nvPicPr>
          <p:cNvPr id="23" name="Picture 4" descr="Cute boy with many gesture expressions Premium Vecto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a:fillRect/>
          </a:stretch>
        </p:blipFill>
        <p:spPr bwMode="auto">
          <a:xfrm rot="20822158">
            <a:off x="7159839" y="2626181"/>
            <a:ext cx="1318979" cy="20447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p:cNvSpPr txBox="1"/>
          <p:nvPr userDrawn="1"/>
        </p:nvSpPr>
        <p:spPr>
          <a:xfrm>
            <a:off x="8283016" y="1100807"/>
            <a:ext cx="3929071" cy="4812600"/>
          </a:xfrm>
          <a:prstGeom prst="rect">
            <a:avLst/>
          </a:prstGeom>
          <a:noFill/>
        </p:spPr>
        <p:txBody>
          <a:bodyPr wrap="square" rtlCol="0">
            <a:spAutoFit/>
          </a:bodyPr>
          <a:lstStyle/>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    THỂ     </a:t>
            </a:r>
            <a:endPar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endParaRP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    HIỆN CẢM XÚC CÁ NHÂN</a:t>
            </a:r>
            <a:endPar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1" fmla="*/ 4299824 w 4299824"/>
              <a:gd name="connsiteY0-2" fmla="*/ 8383 h 2665592"/>
              <a:gd name="connsiteX1-3" fmla="*/ 2798326 w 4299824"/>
              <a:gd name="connsiteY1-4" fmla="*/ 863596 h 2665592"/>
              <a:gd name="connsiteX2-5" fmla="*/ 790955 w 4299824"/>
              <a:gd name="connsiteY2-6" fmla="*/ 1740259 h 2665592"/>
              <a:gd name="connsiteX3-7" fmla="*/ 0 w 4299824"/>
              <a:gd name="connsiteY3-8" fmla="*/ 2655315 h 2665592"/>
              <a:gd name="connsiteX4-9" fmla="*/ 0 w 4299824"/>
              <a:gd name="connsiteY4-10" fmla="*/ 0 h 2665592"/>
              <a:gd name="connsiteX5-11" fmla="*/ 4299824 w 4299824"/>
              <a:gd name="connsiteY5-12" fmla="*/ 8383 h 2665592"/>
              <a:gd name="connsiteX0-13" fmla="*/ 4299824 w 4299824"/>
              <a:gd name="connsiteY0-14" fmla="*/ 8383 h 1873529"/>
              <a:gd name="connsiteX1-15" fmla="*/ 2798326 w 4299824"/>
              <a:gd name="connsiteY1-16" fmla="*/ 863596 h 1873529"/>
              <a:gd name="connsiteX2-17" fmla="*/ 790955 w 4299824"/>
              <a:gd name="connsiteY2-18" fmla="*/ 1740259 h 1873529"/>
              <a:gd name="connsiteX3-19" fmla="*/ 0 w 4299824"/>
              <a:gd name="connsiteY3-20" fmla="*/ 1397889 h 1873529"/>
              <a:gd name="connsiteX4-21" fmla="*/ 0 w 4299824"/>
              <a:gd name="connsiteY4-22" fmla="*/ 0 h 1873529"/>
              <a:gd name="connsiteX5-23" fmla="*/ 4299824 w 4299824"/>
              <a:gd name="connsiteY5-24" fmla="*/ 8383 h 1873529"/>
              <a:gd name="connsiteX0-25" fmla="*/ 4299824 w 4299824"/>
              <a:gd name="connsiteY0-26" fmla="*/ 8383 h 1425294"/>
              <a:gd name="connsiteX1-27" fmla="*/ 2798326 w 4299824"/>
              <a:gd name="connsiteY1-28" fmla="*/ 863596 h 1425294"/>
              <a:gd name="connsiteX2-29" fmla="*/ 1211485 w 4299824"/>
              <a:gd name="connsiteY2-30" fmla="*/ 927124 h 1425294"/>
              <a:gd name="connsiteX3-31" fmla="*/ 0 w 4299824"/>
              <a:gd name="connsiteY3-32" fmla="*/ 1397889 h 1425294"/>
              <a:gd name="connsiteX4-33" fmla="*/ 0 w 4299824"/>
              <a:gd name="connsiteY4-34" fmla="*/ 0 h 1425294"/>
              <a:gd name="connsiteX5-35" fmla="*/ 4299824 w 4299824"/>
              <a:gd name="connsiteY5-36" fmla="*/ 8383 h 1425294"/>
              <a:gd name="connsiteX0-37" fmla="*/ 4299824 w 4299824"/>
              <a:gd name="connsiteY0-38" fmla="*/ 8383 h 1425294"/>
              <a:gd name="connsiteX1-39" fmla="*/ 3126339 w 4299824"/>
              <a:gd name="connsiteY1-40" fmla="*/ 830065 h 1425294"/>
              <a:gd name="connsiteX2-41" fmla="*/ 1211485 w 4299824"/>
              <a:gd name="connsiteY2-42" fmla="*/ 927124 h 1425294"/>
              <a:gd name="connsiteX3-43" fmla="*/ 0 w 4299824"/>
              <a:gd name="connsiteY3-44" fmla="*/ 1397889 h 1425294"/>
              <a:gd name="connsiteX4-45" fmla="*/ 0 w 4299824"/>
              <a:gd name="connsiteY4-46" fmla="*/ 0 h 1425294"/>
              <a:gd name="connsiteX5-47" fmla="*/ 4299824 w 4299824"/>
              <a:gd name="connsiteY5-48" fmla="*/ 8383 h 1425294"/>
              <a:gd name="connsiteX0-49" fmla="*/ 4299824 w 4299824"/>
              <a:gd name="connsiteY0-50" fmla="*/ 8383 h 1426105"/>
              <a:gd name="connsiteX1-51" fmla="*/ 3126339 w 4299824"/>
              <a:gd name="connsiteY1-52" fmla="*/ 830065 h 1426105"/>
              <a:gd name="connsiteX2-53" fmla="*/ 1329233 w 4299824"/>
              <a:gd name="connsiteY2-54" fmla="*/ 935506 h 1426105"/>
              <a:gd name="connsiteX3-55" fmla="*/ 0 w 4299824"/>
              <a:gd name="connsiteY3-56" fmla="*/ 1397889 h 1426105"/>
              <a:gd name="connsiteX4-57" fmla="*/ 0 w 4299824"/>
              <a:gd name="connsiteY4-58" fmla="*/ 0 h 1426105"/>
              <a:gd name="connsiteX5-59" fmla="*/ 4299824 w 4299824"/>
              <a:gd name="connsiteY5-60" fmla="*/ 8383 h 1426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0" name="Google Shape;30;p3"/>
          <p:cNvSpPr/>
          <p:nvPr/>
        </p:nvSpPr>
        <p:spPr>
          <a:xfrm>
            <a:off x="11863021" y="3237194"/>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5" name="Google Shape;35;p3"/>
          <p:cNvSpPr/>
          <p:nvPr/>
        </p:nvSpPr>
        <p:spPr>
          <a:xfrm>
            <a:off x="9475798" y="1931176"/>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 name="TextBox 1"/>
          <p:cNvSpPr txBox="1"/>
          <p:nvPr userDrawn="1"/>
        </p:nvSpPr>
        <p:spPr>
          <a:xfrm>
            <a:off x="9393799" y="115578"/>
            <a:ext cx="2738250" cy="830997"/>
          </a:xfrm>
          <a:prstGeom prst="rect">
            <a:avLst/>
          </a:prstGeom>
          <a:noFill/>
        </p:spPr>
        <p:txBody>
          <a:bodyPr wrap="non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CHỦ ĐỀ 6</a:t>
            </a:r>
            <a:endPar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endParaRPr>
          </a:p>
        </p:txBody>
      </p:sp>
      <p:pic>
        <p:nvPicPr>
          <p:cNvPr id="6148" name="Picture 4" descr="Cute boy with many gesture expressions Premium Vecto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a:fillRect/>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a:fillRect/>
          </a:stretch>
        </p:blipFill>
        <p:spPr bwMode="auto">
          <a:xfrm rot="748466">
            <a:off x="5437268" y="3073859"/>
            <a:ext cx="1370640" cy="202240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a:fillRect/>
          </a:stretch>
        </p:blipFill>
        <p:spPr bwMode="auto">
          <a:xfrm rot="378725">
            <a:off x="6369400" y="4468898"/>
            <a:ext cx="1318979" cy="20447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a:fillRect/>
          </a:stretch>
        </p:blipFill>
        <p:spPr bwMode="auto">
          <a:xfrm>
            <a:off x="4178295" y="4163016"/>
            <a:ext cx="1370640" cy="202240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1;p3"/>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32;p3"/>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33;p3"/>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36;p3"/>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39;p3"/>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TextBox 44"/>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endParaRPr lang="en-US" sz="800" dirty="0">
              <a:solidFill>
                <a:schemeClr val="bg2"/>
              </a:solidFill>
            </a:endParaRPr>
          </a:p>
        </p:txBody>
      </p:sp>
    </p:spTree>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matchingName="Title and body">
  <p:cSld name="1_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sz="1865" b="0" i="0" u="none" strike="noStrike" kern="0" cap="none" spc="0" normalizeH="0" baseline="0" noProof="0" dirty="0">
              <a:ln>
                <a:noFill/>
              </a:ln>
              <a:solidFill>
                <a:srgbClr val="F7D538"/>
              </a:solidFill>
              <a:effectLst/>
              <a:uLnTx/>
              <a:uFillTx/>
              <a:latin typeface="Arial" panose="020B0604020202020204"/>
              <a:ea typeface="+mn-ea"/>
              <a:cs typeface="+mn-cs"/>
              <a:sym typeface="Arial" panose="020B0604020202020204"/>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 name="TextBox 13"/>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endParaRPr lang="en-US" sz="800" dirty="0">
              <a:solidFill>
                <a:schemeClr val="bg2"/>
              </a:solidFill>
            </a:endParaRPr>
          </a:p>
        </p:txBody>
      </p:sp>
    </p:spTree>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matchingName="Section header">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sz="1865" kern="0" smtClean="0">
                <a:solidFill>
                  <a:srgbClr val="000000"/>
                </a:solidFill>
                <a:cs typeface="Arial" panose="020B0604020202020204"/>
                <a:sym typeface="Arial" panose="020B0604020202020204"/>
              </a:rPr>
            </a:fld>
            <a:endParaRPr lang="en-GB" sz="1865" kern="0">
              <a:solidFill>
                <a:srgbClr val="000000"/>
              </a:solidFill>
              <a:cs typeface="Arial" panose="020B0604020202020204"/>
              <a:sym typeface="Arial" panose="020B0604020202020204"/>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1" fmla="*/ 4299824 w 4299824"/>
              <a:gd name="connsiteY0-2" fmla="*/ 8383 h 2665592"/>
              <a:gd name="connsiteX1-3" fmla="*/ 2798326 w 4299824"/>
              <a:gd name="connsiteY1-4" fmla="*/ 863596 h 2665592"/>
              <a:gd name="connsiteX2-5" fmla="*/ 790955 w 4299824"/>
              <a:gd name="connsiteY2-6" fmla="*/ 1740259 h 2665592"/>
              <a:gd name="connsiteX3-7" fmla="*/ 0 w 4299824"/>
              <a:gd name="connsiteY3-8" fmla="*/ 2655315 h 2665592"/>
              <a:gd name="connsiteX4-9" fmla="*/ 0 w 4299824"/>
              <a:gd name="connsiteY4-10" fmla="*/ 0 h 2665592"/>
              <a:gd name="connsiteX5-11" fmla="*/ 4299824 w 4299824"/>
              <a:gd name="connsiteY5-12" fmla="*/ 8383 h 2665592"/>
              <a:gd name="connsiteX0-13" fmla="*/ 4299824 w 4299824"/>
              <a:gd name="connsiteY0-14" fmla="*/ 8383 h 1873529"/>
              <a:gd name="connsiteX1-15" fmla="*/ 2798326 w 4299824"/>
              <a:gd name="connsiteY1-16" fmla="*/ 863596 h 1873529"/>
              <a:gd name="connsiteX2-17" fmla="*/ 790955 w 4299824"/>
              <a:gd name="connsiteY2-18" fmla="*/ 1740259 h 1873529"/>
              <a:gd name="connsiteX3-19" fmla="*/ 0 w 4299824"/>
              <a:gd name="connsiteY3-20" fmla="*/ 1397889 h 1873529"/>
              <a:gd name="connsiteX4-21" fmla="*/ 0 w 4299824"/>
              <a:gd name="connsiteY4-22" fmla="*/ 0 h 1873529"/>
              <a:gd name="connsiteX5-23" fmla="*/ 4299824 w 4299824"/>
              <a:gd name="connsiteY5-24" fmla="*/ 8383 h 1873529"/>
              <a:gd name="connsiteX0-25" fmla="*/ 4299824 w 4299824"/>
              <a:gd name="connsiteY0-26" fmla="*/ 8383 h 1425294"/>
              <a:gd name="connsiteX1-27" fmla="*/ 2798326 w 4299824"/>
              <a:gd name="connsiteY1-28" fmla="*/ 863596 h 1425294"/>
              <a:gd name="connsiteX2-29" fmla="*/ 1211485 w 4299824"/>
              <a:gd name="connsiteY2-30" fmla="*/ 927124 h 1425294"/>
              <a:gd name="connsiteX3-31" fmla="*/ 0 w 4299824"/>
              <a:gd name="connsiteY3-32" fmla="*/ 1397889 h 1425294"/>
              <a:gd name="connsiteX4-33" fmla="*/ 0 w 4299824"/>
              <a:gd name="connsiteY4-34" fmla="*/ 0 h 1425294"/>
              <a:gd name="connsiteX5-35" fmla="*/ 4299824 w 4299824"/>
              <a:gd name="connsiteY5-36" fmla="*/ 8383 h 1425294"/>
              <a:gd name="connsiteX0-37" fmla="*/ 4299824 w 4299824"/>
              <a:gd name="connsiteY0-38" fmla="*/ 8383 h 1425294"/>
              <a:gd name="connsiteX1-39" fmla="*/ 3126339 w 4299824"/>
              <a:gd name="connsiteY1-40" fmla="*/ 830065 h 1425294"/>
              <a:gd name="connsiteX2-41" fmla="*/ 1211485 w 4299824"/>
              <a:gd name="connsiteY2-42" fmla="*/ 927124 h 1425294"/>
              <a:gd name="connsiteX3-43" fmla="*/ 0 w 4299824"/>
              <a:gd name="connsiteY3-44" fmla="*/ 1397889 h 1425294"/>
              <a:gd name="connsiteX4-45" fmla="*/ 0 w 4299824"/>
              <a:gd name="connsiteY4-46" fmla="*/ 0 h 1425294"/>
              <a:gd name="connsiteX5-47" fmla="*/ 4299824 w 4299824"/>
              <a:gd name="connsiteY5-48" fmla="*/ 8383 h 1425294"/>
              <a:gd name="connsiteX0-49" fmla="*/ 4299824 w 4299824"/>
              <a:gd name="connsiteY0-50" fmla="*/ 8383 h 1426105"/>
              <a:gd name="connsiteX1-51" fmla="*/ 3126339 w 4299824"/>
              <a:gd name="connsiteY1-52" fmla="*/ 830065 h 1426105"/>
              <a:gd name="connsiteX2-53" fmla="*/ 1329233 w 4299824"/>
              <a:gd name="connsiteY2-54" fmla="*/ 935506 h 1426105"/>
              <a:gd name="connsiteX3-55" fmla="*/ 0 w 4299824"/>
              <a:gd name="connsiteY3-56" fmla="*/ 1397889 h 1426105"/>
              <a:gd name="connsiteX4-57" fmla="*/ 0 w 4299824"/>
              <a:gd name="connsiteY4-58" fmla="*/ 0 h 1426105"/>
              <a:gd name="connsiteX5-59" fmla="*/ 4299824 w 4299824"/>
              <a:gd name="connsiteY5-60" fmla="*/ 8383 h 1426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0" name="Google Shape;30;p3"/>
          <p:cNvSpPr/>
          <p:nvPr/>
        </p:nvSpPr>
        <p:spPr>
          <a:xfrm>
            <a:off x="11307969" y="55540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21" name="TextBox 20"/>
          <p:cNvSpPr txBox="1"/>
          <p:nvPr userDrawn="1"/>
        </p:nvSpPr>
        <p:spPr>
          <a:xfrm>
            <a:off x="8749964" y="921294"/>
            <a:ext cx="3382085" cy="4524315"/>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panose="020B0604020202020204"/>
                <a:sym typeface="Arial" panose="020B0604020202020204"/>
              </a:rPr>
              <a:t>  TÌM    </a:t>
            </a:r>
            <a:endPar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panose="020B0604020202020204"/>
              <a:sym typeface="Arial" panose="020B0604020202020204"/>
            </a:endParaRPr>
          </a:p>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panose="020B0604020202020204"/>
                <a:sym typeface="Arial" panose="020B0604020202020204"/>
              </a:rPr>
              <a:t>  KIẾM </a:t>
            </a:r>
            <a:endPar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panose="020B0604020202020204"/>
              <a:sym typeface="Arial" panose="020B0604020202020204"/>
            </a:endParaRPr>
          </a:p>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panose="020B0604020202020204"/>
                <a:sym typeface="Arial" panose="020B0604020202020204"/>
              </a:rPr>
              <a:t> SỰ </a:t>
            </a:r>
            <a:endPar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panose="020B0604020202020204"/>
              <a:sym typeface="Arial" panose="020B0604020202020204"/>
            </a:endParaRPr>
          </a:p>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panose="020B0604020202020204"/>
                <a:sym typeface="Arial" panose="020B0604020202020204"/>
              </a:rPr>
              <a:t>HỖ TRỢ</a:t>
            </a:r>
            <a:endPar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panose="020B0604020202020204"/>
              <a:sym typeface="Arial" panose="020B0604020202020204"/>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 name="TextBox 1"/>
          <p:cNvSpPr txBox="1"/>
          <p:nvPr userDrawn="1"/>
        </p:nvSpPr>
        <p:spPr>
          <a:xfrm>
            <a:off x="9393799" y="115578"/>
            <a:ext cx="2738250" cy="830997"/>
          </a:xfrm>
          <a:prstGeom prst="rect">
            <a:avLst/>
          </a:prstGeom>
          <a:noFill/>
        </p:spPr>
        <p:txBody>
          <a:bodyPr wrap="non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panose="020B0604020202020204"/>
                <a:sym typeface="Arial" panose="020B0604020202020204"/>
              </a:rPr>
              <a:t>CHỦ ĐỀ 7</a:t>
            </a:r>
            <a:endPar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panose="020B0604020202020204"/>
              <a:sym typeface="Arial" panose="020B0604020202020204"/>
            </a:endParaRPr>
          </a:p>
        </p:txBody>
      </p:sp>
      <p:pic>
        <p:nvPicPr>
          <p:cNvPr id="7170" name="Picture 2" descr="Happy cute student kid boy with book Premium Vecto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2201" y="2185588"/>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endParaRPr lang="en-US" sz="800" dirty="0">
              <a:solidFill>
                <a:schemeClr val="bg2"/>
              </a:solidFill>
            </a:endParaRPr>
          </a:p>
        </p:txBody>
      </p:sp>
    </p:spTree>
  </p:cSld>
  <p:clrMapOvr>
    <a:masterClrMapping/>
  </p:clrMapOvr>
  <p:transition spd="slow">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matchingName="Title slide">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sz="1865" b="0" i="0" u="none" strike="noStrike" kern="0" cap="none" spc="0" normalizeH="0" baseline="0" noProof="0">
              <a:ln>
                <a:noFill/>
              </a:ln>
              <a:solidFill>
                <a:srgbClr val="F7D538"/>
              </a:solidFill>
              <a:effectLst/>
              <a:uLnTx/>
              <a:uFillTx/>
              <a:latin typeface="Arial" panose="020B0604020202020204"/>
              <a:ea typeface="+mn-ea"/>
              <a:cs typeface="+mn-cs"/>
              <a:sym typeface="Arial" panose="020B0604020202020204"/>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4" name="TextBox 23"/>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endParaRPr lang="en-US" sz="800" dirty="0">
              <a:solidFill>
                <a:schemeClr val="bg2"/>
              </a:solidFill>
            </a:endParaRPr>
          </a:p>
        </p:txBody>
      </p:sp>
    </p:spTree>
  </p:cSld>
  <p:clrMapOvr>
    <a:masterClrMapping/>
  </p:clrMapOvr>
  <p:transition spd="slow">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matchingName="Section header">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sz="1865" kern="0" smtClean="0">
                <a:solidFill>
                  <a:srgbClr val="000000"/>
                </a:solidFill>
                <a:cs typeface="Arial" panose="020B0604020202020204"/>
                <a:sym typeface="Arial" panose="020B0604020202020204"/>
              </a:rPr>
            </a:fld>
            <a:endParaRPr lang="en-GB" sz="1865" kern="0">
              <a:solidFill>
                <a:srgbClr val="000000"/>
              </a:solidFill>
              <a:cs typeface="Arial" panose="020B0604020202020204"/>
              <a:sym typeface="Arial" panose="020B0604020202020204"/>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pic>
        <p:nvPicPr>
          <p:cNvPr id="4" name="Picture 3" descr="A group of toy figurines&#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1" fmla="*/ 4299824 w 4299824"/>
              <a:gd name="connsiteY0-2" fmla="*/ 8383 h 2665592"/>
              <a:gd name="connsiteX1-3" fmla="*/ 2798326 w 4299824"/>
              <a:gd name="connsiteY1-4" fmla="*/ 863596 h 2665592"/>
              <a:gd name="connsiteX2-5" fmla="*/ 790955 w 4299824"/>
              <a:gd name="connsiteY2-6" fmla="*/ 1740259 h 2665592"/>
              <a:gd name="connsiteX3-7" fmla="*/ 0 w 4299824"/>
              <a:gd name="connsiteY3-8" fmla="*/ 2655315 h 2665592"/>
              <a:gd name="connsiteX4-9" fmla="*/ 0 w 4299824"/>
              <a:gd name="connsiteY4-10" fmla="*/ 0 h 2665592"/>
              <a:gd name="connsiteX5-11" fmla="*/ 4299824 w 4299824"/>
              <a:gd name="connsiteY5-12" fmla="*/ 8383 h 2665592"/>
              <a:gd name="connsiteX0-13" fmla="*/ 4299824 w 4299824"/>
              <a:gd name="connsiteY0-14" fmla="*/ 8383 h 1873529"/>
              <a:gd name="connsiteX1-15" fmla="*/ 2798326 w 4299824"/>
              <a:gd name="connsiteY1-16" fmla="*/ 863596 h 1873529"/>
              <a:gd name="connsiteX2-17" fmla="*/ 790955 w 4299824"/>
              <a:gd name="connsiteY2-18" fmla="*/ 1740259 h 1873529"/>
              <a:gd name="connsiteX3-19" fmla="*/ 0 w 4299824"/>
              <a:gd name="connsiteY3-20" fmla="*/ 1397889 h 1873529"/>
              <a:gd name="connsiteX4-21" fmla="*/ 0 w 4299824"/>
              <a:gd name="connsiteY4-22" fmla="*/ 0 h 1873529"/>
              <a:gd name="connsiteX5-23" fmla="*/ 4299824 w 4299824"/>
              <a:gd name="connsiteY5-24" fmla="*/ 8383 h 1873529"/>
              <a:gd name="connsiteX0-25" fmla="*/ 4299824 w 4299824"/>
              <a:gd name="connsiteY0-26" fmla="*/ 8383 h 1425294"/>
              <a:gd name="connsiteX1-27" fmla="*/ 2798326 w 4299824"/>
              <a:gd name="connsiteY1-28" fmla="*/ 863596 h 1425294"/>
              <a:gd name="connsiteX2-29" fmla="*/ 1211485 w 4299824"/>
              <a:gd name="connsiteY2-30" fmla="*/ 927124 h 1425294"/>
              <a:gd name="connsiteX3-31" fmla="*/ 0 w 4299824"/>
              <a:gd name="connsiteY3-32" fmla="*/ 1397889 h 1425294"/>
              <a:gd name="connsiteX4-33" fmla="*/ 0 w 4299824"/>
              <a:gd name="connsiteY4-34" fmla="*/ 0 h 1425294"/>
              <a:gd name="connsiteX5-35" fmla="*/ 4299824 w 4299824"/>
              <a:gd name="connsiteY5-36" fmla="*/ 8383 h 1425294"/>
              <a:gd name="connsiteX0-37" fmla="*/ 4299824 w 4299824"/>
              <a:gd name="connsiteY0-38" fmla="*/ 8383 h 1425294"/>
              <a:gd name="connsiteX1-39" fmla="*/ 3126339 w 4299824"/>
              <a:gd name="connsiteY1-40" fmla="*/ 830065 h 1425294"/>
              <a:gd name="connsiteX2-41" fmla="*/ 1211485 w 4299824"/>
              <a:gd name="connsiteY2-42" fmla="*/ 927124 h 1425294"/>
              <a:gd name="connsiteX3-43" fmla="*/ 0 w 4299824"/>
              <a:gd name="connsiteY3-44" fmla="*/ 1397889 h 1425294"/>
              <a:gd name="connsiteX4-45" fmla="*/ 0 w 4299824"/>
              <a:gd name="connsiteY4-46" fmla="*/ 0 h 1425294"/>
              <a:gd name="connsiteX5-47" fmla="*/ 4299824 w 4299824"/>
              <a:gd name="connsiteY5-48" fmla="*/ 8383 h 1425294"/>
              <a:gd name="connsiteX0-49" fmla="*/ 4299824 w 4299824"/>
              <a:gd name="connsiteY0-50" fmla="*/ 8383 h 1426105"/>
              <a:gd name="connsiteX1-51" fmla="*/ 3126339 w 4299824"/>
              <a:gd name="connsiteY1-52" fmla="*/ 830065 h 1426105"/>
              <a:gd name="connsiteX2-53" fmla="*/ 1329233 w 4299824"/>
              <a:gd name="connsiteY2-54" fmla="*/ 935506 h 1426105"/>
              <a:gd name="connsiteX3-55" fmla="*/ 0 w 4299824"/>
              <a:gd name="connsiteY3-56" fmla="*/ 1397889 h 1426105"/>
              <a:gd name="connsiteX4-57" fmla="*/ 0 w 4299824"/>
              <a:gd name="connsiteY4-58" fmla="*/ 0 h 1426105"/>
              <a:gd name="connsiteX5-59" fmla="*/ 4299824 w 4299824"/>
              <a:gd name="connsiteY5-60" fmla="*/ 8383 h 1426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21" name="TextBox 20"/>
          <p:cNvSpPr txBox="1"/>
          <p:nvPr userDrawn="1"/>
        </p:nvSpPr>
        <p:spPr>
          <a:xfrm>
            <a:off x="4846083" y="946880"/>
            <a:ext cx="7941895" cy="5228098"/>
          </a:xfrm>
          <a:prstGeom prst="rect">
            <a:avLst/>
          </a:prstGeom>
          <a:noFill/>
        </p:spPr>
        <p:txBody>
          <a:bodyPr wrap="square" rtlCol="0">
            <a:spAutoFit/>
          </a:bodyPr>
          <a:lstStyle/>
          <a:p>
            <a:pPr marL="0" marR="0" lvl="0" indent="0" algn="ctr" defTabSz="1219200" rtl="0" eaLnBrk="1" fontAlgn="auto" latinLnBrk="0" hangingPunct="1">
              <a:lnSpc>
                <a:spcPct val="120000"/>
              </a:lnSpc>
              <a:spcBef>
                <a:spcPts val="0"/>
              </a:spcBef>
              <a:spcAft>
                <a:spcPts val="0"/>
              </a:spcAft>
              <a:buClr>
                <a:srgbClr val="000000"/>
              </a:buClr>
              <a:buSzTx/>
              <a:buFont typeface="Arial" panose="020B0604020202020204"/>
              <a:buNone/>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              TUÂN </a:t>
            </a:r>
            <a:endPar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endParaRPr>
          </a:p>
          <a:p>
            <a:pPr marL="0" marR="0" lvl="0" indent="0" algn="ctr" defTabSz="1219200" rtl="0" eaLnBrk="1" fontAlgn="auto" latinLnBrk="0" hangingPunct="1">
              <a:lnSpc>
                <a:spcPct val="120000"/>
              </a:lnSpc>
              <a:spcBef>
                <a:spcPts val="0"/>
              </a:spcBef>
              <a:spcAft>
                <a:spcPts val="0"/>
              </a:spcAft>
              <a:buClr>
                <a:srgbClr val="000000"/>
              </a:buClr>
              <a:buSzTx/>
              <a:buFont typeface="Arial" panose="020B0604020202020204"/>
              <a:buNone/>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             THỦ </a:t>
            </a:r>
            <a:endPar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endParaRPr>
          </a:p>
          <a:p>
            <a:pPr marL="0" marR="0" lvl="0" indent="0" algn="ctr" defTabSz="1219200" rtl="0" eaLnBrk="1" fontAlgn="auto" latinLnBrk="0" hangingPunct="1">
              <a:lnSpc>
                <a:spcPct val="120000"/>
              </a:lnSpc>
              <a:spcBef>
                <a:spcPts val="0"/>
              </a:spcBef>
              <a:spcAft>
                <a:spcPts val="0"/>
              </a:spcAft>
              <a:buClr>
                <a:srgbClr val="000000"/>
              </a:buClr>
              <a:buSzTx/>
              <a:buFont typeface="Arial" panose="020B0604020202020204"/>
              <a:buNone/>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          QUY ĐỊNH </a:t>
            </a:r>
            <a:endPar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endParaRPr>
          </a:p>
          <a:p>
            <a:pPr marL="0" marR="0" lvl="0" indent="0" algn="ctr" defTabSz="1219200" rtl="0" eaLnBrk="1" fontAlgn="auto" latinLnBrk="0" hangingPunct="1">
              <a:lnSpc>
                <a:spcPct val="120000"/>
              </a:lnSpc>
              <a:spcBef>
                <a:spcPts val="0"/>
              </a:spcBef>
              <a:spcAft>
                <a:spcPts val="0"/>
              </a:spcAft>
              <a:buClr>
                <a:srgbClr val="000000"/>
              </a:buClr>
              <a:buSzTx/>
              <a:buFont typeface="Arial" panose="020B0604020202020204"/>
              <a:buNone/>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NƠI CÔNG CỘNG</a:t>
            </a:r>
            <a:endPar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endParaRP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 name="TextBox 1"/>
          <p:cNvSpPr txBox="1"/>
          <p:nvPr userDrawn="1"/>
        </p:nvSpPr>
        <p:spPr>
          <a:xfrm>
            <a:off x="9393799" y="115578"/>
            <a:ext cx="2789546" cy="830997"/>
          </a:xfrm>
          <a:prstGeom prst="rect">
            <a:avLst/>
          </a:prstGeom>
          <a:noFill/>
        </p:spPr>
        <p:txBody>
          <a:bodyPr wrap="non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CHỦ ĐỀ 8</a:t>
            </a:r>
            <a:endPar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endParaRPr>
          </a:p>
        </p:txBody>
      </p:sp>
      <p:sp>
        <p:nvSpPr>
          <p:cNvPr id="22" name="TextBox 21"/>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endParaRPr lang="en-US" sz="800" dirty="0">
              <a:solidFill>
                <a:schemeClr val="bg2"/>
              </a:solidFill>
            </a:endParaRPr>
          </a:p>
        </p:txBody>
      </p:sp>
    </p:spTree>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matchingName="Title and body">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sz="1865" b="0" i="0" u="none" strike="noStrike" kern="0" cap="none" spc="0" normalizeH="0" baseline="0" noProof="0" dirty="0">
              <a:ln>
                <a:noFill/>
              </a:ln>
              <a:solidFill>
                <a:srgbClr val="F7D538"/>
              </a:solidFill>
              <a:effectLst/>
              <a:uLnTx/>
              <a:uFillTx/>
              <a:latin typeface="Arial" panose="020B0604020202020204"/>
              <a:ea typeface="+mn-ea"/>
              <a:cs typeface="+mn-cs"/>
              <a:sym typeface="Arial" panose="020B0604020202020204"/>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 name="TextBox 13"/>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endParaRPr lang="en-US" sz="800" dirty="0">
              <a:solidFill>
                <a:schemeClr val="bg2"/>
              </a:solidFill>
            </a:endParaRPr>
          </a:p>
        </p:txBody>
      </p:sp>
    </p:spTree>
  </p:cSld>
  <p:clrMapOvr>
    <a:masterClrMapping/>
  </p:clrMapOvr>
  <p:transition spd="slow">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09600" y="6356351"/>
            <a:ext cx="2844800" cy="365125"/>
          </a:xfrm>
        </p:spPr>
        <p:txBody>
          <a:bodyPr/>
          <a:lstStyle/>
          <a:p>
            <a:fld id="{5B7FB242-887E-4FBD-BBF2-BE5F9D1D0288}" type="datetimeFigureOut">
              <a:rPr lang="zh-CN" altLang="en-US" smtClean="0"/>
            </a:fld>
            <a:endParaRPr lang="zh-CN" altLang="en-US"/>
          </a:p>
        </p:txBody>
      </p:sp>
      <p:sp>
        <p:nvSpPr>
          <p:cNvPr id="4" name="页脚占位符 3"/>
          <p:cNvSpPr>
            <a:spLocks noGrp="1"/>
          </p:cNvSpPr>
          <p:nvPr>
            <p:ph type="ftr" sz="quarter" idx="11"/>
          </p:nvPr>
        </p:nvSpPr>
        <p:spPr>
          <a:xfrm>
            <a:off x="4165600" y="6356351"/>
            <a:ext cx="3860800" cy="365125"/>
          </a:xfr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p:spPr>
        <p:txBody>
          <a:bodyPr/>
          <a:lstStyle/>
          <a:p>
            <a:fld id="{A2FDD889-5730-4C0B-93DE-013744909241}" type="slidenum">
              <a:rPr lang="zh-CN" altLang="en-US" smtClean="0"/>
            </a:fld>
            <a:endParaRPr lang="zh-CN" altLang="en-US"/>
          </a:p>
        </p:txBody>
      </p:sp>
    </p:spTree>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matchingName="Title slide">
  <p:cSld name="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sz="1865" b="0" i="0" u="none" strike="noStrike" kern="0" cap="none" spc="0" normalizeH="0" baseline="0" noProof="0">
              <a:ln>
                <a:noFill/>
              </a:ln>
              <a:solidFill>
                <a:srgbClr val="F7D538"/>
              </a:solidFill>
              <a:effectLst/>
              <a:uLnTx/>
              <a:uFillTx/>
              <a:latin typeface="Arial" panose="020B0604020202020204"/>
              <a:ea typeface="+mn-ea"/>
              <a:cs typeface="+mn-cs"/>
              <a:sym typeface="Arial" panose="020B0604020202020204"/>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5" name="TextBox 24"/>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endParaRPr lang="en-US" sz="800" dirty="0">
              <a:solidFill>
                <a:schemeClr val="bg2"/>
              </a:solidFill>
            </a:endParaRPr>
          </a:p>
        </p:txBody>
      </p:sp>
    </p:spTree>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matchingName="Section header">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sz="1865" kern="0" smtClean="0">
                <a:solidFill>
                  <a:srgbClr val="000000"/>
                </a:solidFill>
                <a:cs typeface="Arial" panose="020B0604020202020204"/>
                <a:sym typeface="Arial" panose="020B0604020202020204"/>
              </a:rPr>
            </a:fld>
            <a:endParaRPr lang="en-GB" sz="1865" kern="0">
              <a:solidFill>
                <a:srgbClr val="000000"/>
              </a:solidFill>
              <a:cs typeface="Arial" panose="020B0604020202020204"/>
              <a:sym typeface="Arial" panose="020B0604020202020204"/>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TextBox 19"/>
          <p:cNvSpPr txBox="1"/>
          <p:nvPr userDrawn="1"/>
        </p:nvSpPr>
        <p:spPr>
          <a:xfrm>
            <a:off x="3684663" y="6634701"/>
            <a:ext cx="1605064" cy="215444"/>
          </a:xfrm>
          <a:prstGeom prst="rect">
            <a:avLst/>
          </a:prstGeom>
          <a:noFill/>
        </p:spPr>
        <p:txBody>
          <a:bodyPr wrap="square" rtlCol="0">
            <a:spAutoFit/>
          </a:bodyPr>
          <a:lstStyle/>
          <a:p>
            <a:r>
              <a:rPr lang="en-US" sz="800" dirty="0">
                <a:solidFill>
                  <a:schemeClr val="bg2"/>
                </a:solidFill>
              </a:rPr>
              <a:t>FeistyForwarders_0968120672</a:t>
            </a:r>
            <a:endParaRPr lang="en-US" sz="800" dirty="0">
              <a:solidFill>
                <a:schemeClr val="bg2"/>
              </a:solidFill>
            </a:endParaRPr>
          </a:p>
        </p:txBody>
      </p:sp>
      <p:sp>
        <p:nvSpPr>
          <p:cNvPr id="21" name="TextBox 20"/>
          <p:cNvSpPr txBox="1"/>
          <p:nvPr userDrawn="1"/>
        </p:nvSpPr>
        <p:spPr>
          <a:xfrm>
            <a:off x="4675638" y="909619"/>
            <a:ext cx="7536449" cy="6031395"/>
          </a:xfrm>
          <a:prstGeom prst="rect">
            <a:avLst/>
          </a:prstGeom>
          <a:noFill/>
        </p:spPr>
        <p:txBody>
          <a:bodyPr wrap="square" rtlCol="0">
            <a:spAutoFit/>
          </a:bodyPr>
          <a:lstStyle/>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                 KÍNH    </a:t>
            </a:r>
            <a:endPar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endParaRP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                TRỌNG </a:t>
            </a:r>
            <a:endPar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endParaRP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               THẦY GIÁO, CÔ GIÁO VÀ YÊU QUÝ BẠN BÈ</a:t>
            </a:r>
            <a:endPar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1" fmla="*/ 4299824 w 4299824"/>
              <a:gd name="connsiteY0-2" fmla="*/ 8383 h 2665592"/>
              <a:gd name="connsiteX1-3" fmla="*/ 2798326 w 4299824"/>
              <a:gd name="connsiteY1-4" fmla="*/ 863596 h 2665592"/>
              <a:gd name="connsiteX2-5" fmla="*/ 790955 w 4299824"/>
              <a:gd name="connsiteY2-6" fmla="*/ 1740259 h 2665592"/>
              <a:gd name="connsiteX3-7" fmla="*/ 0 w 4299824"/>
              <a:gd name="connsiteY3-8" fmla="*/ 2655315 h 2665592"/>
              <a:gd name="connsiteX4-9" fmla="*/ 0 w 4299824"/>
              <a:gd name="connsiteY4-10" fmla="*/ 0 h 2665592"/>
              <a:gd name="connsiteX5-11" fmla="*/ 4299824 w 4299824"/>
              <a:gd name="connsiteY5-12" fmla="*/ 8383 h 2665592"/>
              <a:gd name="connsiteX0-13" fmla="*/ 4299824 w 4299824"/>
              <a:gd name="connsiteY0-14" fmla="*/ 8383 h 1873529"/>
              <a:gd name="connsiteX1-15" fmla="*/ 2798326 w 4299824"/>
              <a:gd name="connsiteY1-16" fmla="*/ 863596 h 1873529"/>
              <a:gd name="connsiteX2-17" fmla="*/ 790955 w 4299824"/>
              <a:gd name="connsiteY2-18" fmla="*/ 1740259 h 1873529"/>
              <a:gd name="connsiteX3-19" fmla="*/ 0 w 4299824"/>
              <a:gd name="connsiteY3-20" fmla="*/ 1397889 h 1873529"/>
              <a:gd name="connsiteX4-21" fmla="*/ 0 w 4299824"/>
              <a:gd name="connsiteY4-22" fmla="*/ 0 h 1873529"/>
              <a:gd name="connsiteX5-23" fmla="*/ 4299824 w 4299824"/>
              <a:gd name="connsiteY5-24" fmla="*/ 8383 h 1873529"/>
              <a:gd name="connsiteX0-25" fmla="*/ 4299824 w 4299824"/>
              <a:gd name="connsiteY0-26" fmla="*/ 8383 h 1425294"/>
              <a:gd name="connsiteX1-27" fmla="*/ 2798326 w 4299824"/>
              <a:gd name="connsiteY1-28" fmla="*/ 863596 h 1425294"/>
              <a:gd name="connsiteX2-29" fmla="*/ 1211485 w 4299824"/>
              <a:gd name="connsiteY2-30" fmla="*/ 927124 h 1425294"/>
              <a:gd name="connsiteX3-31" fmla="*/ 0 w 4299824"/>
              <a:gd name="connsiteY3-32" fmla="*/ 1397889 h 1425294"/>
              <a:gd name="connsiteX4-33" fmla="*/ 0 w 4299824"/>
              <a:gd name="connsiteY4-34" fmla="*/ 0 h 1425294"/>
              <a:gd name="connsiteX5-35" fmla="*/ 4299824 w 4299824"/>
              <a:gd name="connsiteY5-36" fmla="*/ 8383 h 1425294"/>
              <a:gd name="connsiteX0-37" fmla="*/ 4299824 w 4299824"/>
              <a:gd name="connsiteY0-38" fmla="*/ 8383 h 1425294"/>
              <a:gd name="connsiteX1-39" fmla="*/ 3126339 w 4299824"/>
              <a:gd name="connsiteY1-40" fmla="*/ 830065 h 1425294"/>
              <a:gd name="connsiteX2-41" fmla="*/ 1211485 w 4299824"/>
              <a:gd name="connsiteY2-42" fmla="*/ 927124 h 1425294"/>
              <a:gd name="connsiteX3-43" fmla="*/ 0 w 4299824"/>
              <a:gd name="connsiteY3-44" fmla="*/ 1397889 h 1425294"/>
              <a:gd name="connsiteX4-45" fmla="*/ 0 w 4299824"/>
              <a:gd name="connsiteY4-46" fmla="*/ 0 h 1425294"/>
              <a:gd name="connsiteX5-47" fmla="*/ 4299824 w 4299824"/>
              <a:gd name="connsiteY5-48" fmla="*/ 8383 h 1425294"/>
              <a:gd name="connsiteX0-49" fmla="*/ 4299824 w 4299824"/>
              <a:gd name="connsiteY0-50" fmla="*/ 8383 h 1426105"/>
              <a:gd name="connsiteX1-51" fmla="*/ 3126339 w 4299824"/>
              <a:gd name="connsiteY1-52" fmla="*/ 830065 h 1426105"/>
              <a:gd name="connsiteX2-53" fmla="*/ 1329233 w 4299824"/>
              <a:gd name="connsiteY2-54" fmla="*/ 935506 h 1426105"/>
              <a:gd name="connsiteX3-55" fmla="*/ 0 w 4299824"/>
              <a:gd name="connsiteY3-56" fmla="*/ 1397889 h 1426105"/>
              <a:gd name="connsiteX4-57" fmla="*/ 0 w 4299824"/>
              <a:gd name="connsiteY4-58" fmla="*/ 0 h 1426105"/>
              <a:gd name="connsiteX5-59" fmla="*/ 4299824 w 4299824"/>
              <a:gd name="connsiteY5-60" fmla="*/ 8383 h 1426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 name="TextBox 1"/>
          <p:cNvSpPr txBox="1"/>
          <p:nvPr userDrawn="1"/>
        </p:nvSpPr>
        <p:spPr>
          <a:xfrm>
            <a:off x="9393799" y="115578"/>
            <a:ext cx="2738250" cy="830997"/>
          </a:xfrm>
          <a:prstGeom prst="rect">
            <a:avLst/>
          </a:prstGeom>
          <a:noFill/>
        </p:spPr>
        <p:txBody>
          <a:bodyPr wrap="non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CHỦ ĐỀ 2</a:t>
            </a:r>
            <a:endPar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endParaRPr>
          </a:p>
        </p:txBody>
      </p:sp>
      <p:pic>
        <p:nvPicPr>
          <p:cNvPr id="4" name="Picture 3" descr="A picture containing text, vector graphics&#10;&#10;Description automatically generated"/>
          <p:cNvPicPr>
            <a:picLocks noChangeAspect="1"/>
          </p:cNvPicPr>
          <p:nvPr userDrawn="1"/>
        </p:nvPicPr>
        <p:blipFill>
          <a:blip r:embed="rId2"/>
          <a:stretch>
            <a:fillRect/>
          </a:stretch>
        </p:blipFill>
        <p:spPr>
          <a:xfrm>
            <a:off x="5415966" y="1482254"/>
            <a:ext cx="3929071" cy="3929071"/>
          </a:xfrm>
          <a:prstGeom prst="rect">
            <a:avLst/>
          </a:prstGeom>
        </p:spPr>
      </p:pic>
    </p:spTree>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matchingName="Title and body">
  <p:cSld name="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sz="1865" b="0" i="0" u="none" strike="noStrike" kern="0" cap="none" spc="0" normalizeH="0" baseline="0" noProof="0" dirty="0">
              <a:ln>
                <a:noFill/>
              </a:ln>
              <a:solidFill>
                <a:srgbClr val="F7D538"/>
              </a:solidFill>
              <a:effectLst/>
              <a:uLnTx/>
              <a:uFillTx/>
              <a:latin typeface="Arial" panose="020B0604020202020204"/>
              <a:ea typeface="+mn-ea"/>
              <a:cs typeface="+mn-cs"/>
              <a:sym typeface="Arial" panose="020B0604020202020204"/>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6" name="TextBox 15"/>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endParaRPr lang="en-US" sz="800" dirty="0">
              <a:solidFill>
                <a:schemeClr val="bg2"/>
              </a:solidFill>
            </a:endParaRPr>
          </a:p>
        </p:txBody>
      </p:sp>
    </p:spTree>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matchingName="Section header">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sz="1865" kern="0" smtClean="0">
                <a:solidFill>
                  <a:srgbClr val="000000"/>
                </a:solidFill>
                <a:cs typeface="Arial" panose="020B0604020202020204"/>
                <a:sym typeface="Arial" panose="020B0604020202020204"/>
              </a:rPr>
            </a:fld>
            <a:endParaRPr lang="en-GB" sz="1865" kern="0">
              <a:solidFill>
                <a:srgbClr val="000000"/>
              </a:solidFill>
              <a:cs typeface="Arial" panose="020B0604020202020204"/>
              <a:sym typeface="Arial" panose="020B0604020202020204"/>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1" fmla="*/ 4299824 w 4299824"/>
              <a:gd name="connsiteY0-2" fmla="*/ 8383 h 2665592"/>
              <a:gd name="connsiteX1-3" fmla="*/ 2798326 w 4299824"/>
              <a:gd name="connsiteY1-4" fmla="*/ 863596 h 2665592"/>
              <a:gd name="connsiteX2-5" fmla="*/ 790955 w 4299824"/>
              <a:gd name="connsiteY2-6" fmla="*/ 1740259 h 2665592"/>
              <a:gd name="connsiteX3-7" fmla="*/ 0 w 4299824"/>
              <a:gd name="connsiteY3-8" fmla="*/ 2655315 h 2665592"/>
              <a:gd name="connsiteX4-9" fmla="*/ 0 w 4299824"/>
              <a:gd name="connsiteY4-10" fmla="*/ 0 h 2665592"/>
              <a:gd name="connsiteX5-11" fmla="*/ 4299824 w 4299824"/>
              <a:gd name="connsiteY5-12" fmla="*/ 8383 h 2665592"/>
              <a:gd name="connsiteX0-13" fmla="*/ 4299824 w 4299824"/>
              <a:gd name="connsiteY0-14" fmla="*/ 8383 h 1873529"/>
              <a:gd name="connsiteX1-15" fmla="*/ 2798326 w 4299824"/>
              <a:gd name="connsiteY1-16" fmla="*/ 863596 h 1873529"/>
              <a:gd name="connsiteX2-17" fmla="*/ 790955 w 4299824"/>
              <a:gd name="connsiteY2-18" fmla="*/ 1740259 h 1873529"/>
              <a:gd name="connsiteX3-19" fmla="*/ 0 w 4299824"/>
              <a:gd name="connsiteY3-20" fmla="*/ 1397889 h 1873529"/>
              <a:gd name="connsiteX4-21" fmla="*/ 0 w 4299824"/>
              <a:gd name="connsiteY4-22" fmla="*/ 0 h 1873529"/>
              <a:gd name="connsiteX5-23" fmla="*/ 4299824 w 4299824"/>
              <a:gd name="connsiteY5-24" fmla="*/ 8383 h 1873529"/>
              <a:gd name="connsiteX0-25" fmla="*/ 4299824 w 4299824"/>
              <a:gd name="connsiteY0-26" fmla="*/ 8383 h 1425294"/>
              <a:gd name="connsiteX1-27" fmla="*/ 2798326 w 4299824"/>
              <a:gd name="connsiteY1-28" fmla="*/ 863596 h 1425294"/>
              <a:gd name="connsiteX2-29" fmla="*/ 1211485 w 4299824"/>
              <a:gd name="connsiteY2-30" fmla="*/ 927124 h 1425294"/>
              <a:gd name="connsiteX3-31" fmla="*/ 0 w 4299824"/>
              <a:gd name="connsiteY3-32" fmla="*/ 1397889 h 1425294"/>
              <a:gd name="connsiteX4-33" fmla="*/ 0 w 4299824"/>
              <a:gd name="connsiteY4-34" fmla="*/ 0 h 1425294"/>
              <a:gd name="connsiteX5-35" fmla="*/ 4299824 w 4299824"/>
              <a:gd name="connsiteY5-36" fmla="*/ 8383 h 1425294"/>
              <a:gd name="connsiteX0-37" fmla="*/ 4299824 w 4299824"/>
              <a:gd name="connsiteY0-38" fmla="*/ 8383 h 1425294"/>
              <a:gd name="connsiteX1-39" fmla="*/ 3126339 w 4299824"/>
              <a:gd name="connsiteY1-40" fmla="*/ 830065 h 1425294"/>
              <a:gd name="connsiteX2-41" fmla="*/ 1211485 w 4299824"/>
              <a:gd name="connsiteY2-42" fmla="*/ 927124 h 1425294"/>
              <a:gd name="connsiteX3-43" fmla="*/ 0 w 4299824"/>
              <a:gd name="connsiteY3-44" fmla="*/ 1397889 h 1425294"/>
              <a:gd name="connsiteX4-45" fmla="*/ 0 w 4299824"/>
              <a:gd name="connsiteY4-46" fmla="*/ 0 h 1425294"/>
              <a:gd name="connsiteX5-47" fmla="*/ 4299824 w 4299824"/>
              <a:gd name="connsiteY5-48" fmla="*/ 8383 h 1425294"/>
              <a:gd name="connsiteX0-49" fmla="*/ 4299824 w 4299824"/>
              <a:gd name="connsiteY0-50" fmla="*/ 8383 h 1426105"/>
              <a:gd name="connsiteX1-51" fmla="*/ 3126339 w 4299824"/>
              <a:gd name="connsiteY1-52" fmla="*/ 830065 h 1426105"/>
              <a:gd name="connsiteX2-53" fmla="*/ 1329233 w 4299824"/>
              <a:gd name="connsiteY2-54" fmla="*/ 935506 h 1426105"/>
              <a:gd name="connsiteX3-55" fmla="*/ 0 w 4299824"/>
              <a:gd name="connsiteY3-56" fmla="*/ 1397889 h 1426105"/>
              <a:gd name="connsiteX4-57" fmla="*/ 0 w 4299824"/>
              <a:gd name="connsiteY4-58" fmla="*/ 0 h 1426105"/>
              <a:gd name="connsiteX5-59" fmla="*/ 4299824 w 4299824"/>
              <a:gd name="connsiteY5-60" fmla="*/ 8383 h 1426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21" name="TextBox 20"/>
          <p:cNvSpPr txBox="1"/>
          <p:nvPr userDrawn="1"/>
        </p:nvSpPr>
        <p:spPr>
          <a:xfrm>
            <a:off x="8680017" y="848207"/>
            <a:ext cx="4225764" cy="4524315"/>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panose="020B0604020202020204"/>
                <a:sym typeface="Arial" panose="020B0604020202020204"/>
              </a:rPr>
              <a:t>QUÝ TRỌNG THỜI GIAN</a:t>
            </a:r>
            <a:endPar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panose="020B0604020202020204"/>
              <a:sym typeface="Arial" panose="020B0604020202020204"/>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 name="TextBox 1"/>
          <p:cNvSpPr txBox="1"/>
          <p:nvPr userDrawn="1"/>
        </p:nvSpPr>
        <p:spPr>
          <a:xfrm>
            <a:off x="9393799" y="115578"/>
            <a:ext cx="2738250" cy="830997"/>
          </a:xfrm>
          <a:prstGeom prst="rect">
            <a:avLst/>
          </a:prstGeom>
          <a:noFill/>
        </p:spPr>
        <p:txBody>
          <a:bodyPr wrap="non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panose="020B0604020202020204"/>
                <a:sym typeface="Arial" panose="020B0604020202020204"/>
              </a:rPr>
              <a:t>CHỦ ĐỀ 3</a:t>
            </a:r>
            <a:endPar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panose="020B0604020202020204"/>
              <a:sym typeface="Arial" panose="020B0604020202020204"/>
            </a:endParaRPr>
          </a:p>
        </p:txBody>
      </p:sp>
      <p:pic>
        <p:nvPicPr>
          <p:cNvPr id="4098" name="Picture 2" descr="Cute children playing at pencil house Premium Vecto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0"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p3"/>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32;p3"/>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33;p3"/>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6;p3"/>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9;p3"/>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TextBox 40"/>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endParaRPr lang="en-US" sz="800" dirty="0">
              <a:solidFill>
                <a:schemeClr val="bg2"/>
              </a:solidFill>
            </a:endParaRPr>
          </a:p>
        </p:txBody>
      </p:sp>
    </p:spTree>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matchingName="Title slide">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sz="1865" b="0" i="0" u="none" strike="noStrike" kern="0" cap="none" spc="0" normalizeH="0" baseline="0" noProof="0">
              <a:ln>
                <a:noFill/>
              </a:ln>
              <a:solidFill>
                <a:srgbClr val="F7D538"/>
              </a:solidFill>
              <a:effectLst/>
              <a:uLnTx/>
              <a:uFillTx/>
              <a:latin typeface="Arial" panose="020B0604020202020204"/>
              <a:ea typeface="+mn-ea"/>
              <a:cs typeface="+mn-cs"/>
              <a:sym typeface="Arial" panose="020B0604020202020204"/>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4" name="TextBox 23"/>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endParaRPr lang="en-US" sz="800" dirty="0">
              <a:solidFill>
                <a:schemeClr val="bg2"/>
              </a:solidFill>
            </a:endParaRPr>
          </a:p>
        </p:txBody>
      </p:sp>
    </p:spTree>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matchingName="Section header">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sz="1865" kern="0" smtClean="0">
                <a:solidFill>
                  <a:srgbClr val="000000"/>
                </a:solidFill>
                <a:cs typeface="Arial" panose="020B0604020202020204"/>
                <a:sym typeface="Arial" panose="020B0604020202020204"/>
              </a:rPr>
            </a:fld>
            <a:endParaRPr lang="en-GB" sz="1865" kern="0">
              <a:solidFill>
                <a:srgbClr val="000000"/>
              </a:solidFill>
              <a:cs typeface="Arial" panose="020B0604020202020204"/>
              <a:sym typeface="Arial" panose="020B0604020202020204"/>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1" fmla="*/ 4299824 w 4299824"/>
              <a:gd name="connsiteY0-2" fmla="*/ 8383 h 2665592"/>
              <a:gd name="connsiteX1-3" fmla="*/ 2798326 w 4299824"/>
              <a:gd name="connsiteY1-4" fmla="*/ 863596 h 2665592"/>
              <a:gd name="connsiteX2-5" fmla="*/ 790955 w 4299824"/>
              <a:gd name="connsiteY2-6" fmla="*/ 1740259 h 2665592"/>
              <a:gd name="connsiteX3-7" fmla="*/ 0 w 4299824"/>
              <a:gd name="connsiteY3-8" fmla="*/ 2655315 h 2665592"/>
              <a:gd name="connsiteX4-9" fmla="*/ 0 w 4299824"/>
              <a:gd name="connsiteY4-10" fmla="*/ 0 h 2665592"/>
              <a:gd name="connsiteX5-11" fmla="*/ 4299824 w 4299824"/>
              <a:gd name="connsiteY5-12" fmla="*/ 8383 h 2665592"/>
              <a:gd name="connsiteX0-13" fmla="*/ 4299824 w 4299824"/>
              <a:gd name="connsiteY0-14" fmla="*/ 8383 h 1873529"/>
              <a:gd name="connsiteX1-15" fmla="*/ 2798326 w 4299824"/>
              <a:gd name="connsiteY1-16" fmla="*/ 863596 h 1873529"/>
              <a:gd name="connsiteX2-17" fmla="*/ 790955 w 4299824"/>
              <a:gd name="connsiteY2-18" fmla="*/ 1740259 h 1873529"/>
              <a:gd name="connsiteX3-19" fmla="*/ 0 w 4299824"/>
              <a:gd name="connsiteY3-20" fmla="*/ 1397889 h 1873529"/>
              <a:gd name="connsiteX4-21" fmla="*/ 0 w 4299824"/>
              <a:gd name="connsiteY4-22" fmla="*/ 0 h 1873529"/>
              <a:gd name="connsiteX5-23" fmla="*/ 4299824 w 4299824"/>
              <a:gd name="connsiteY5-24" fmla="*/ 8383 h 1873529"/>
              <a:gd name="connsiteX0-25" fmla="*/ 4299824 w 4299824"/>
              <a:gd name="connsiteY0-26" fmla="*/ 8383 h 1425294"/>
              <a:gd name="connsiteX1-27" fmla="*/ 2798326 w 4299824"/>
              <a:gd name="connsiteY1-28" fmla="*/ 863596 h 1425294"/>
              <a:gd name="connsiteX2-29" fmla="*/ 1211485 w 4299824"/>
              <a:gd name="connsiteY2-30" fmla="*/ 927124 h 1425294"/>
              <a:gd name="connsiteX3-31" fmla="*/ 0 w 4299824"/>
              <a:gd name="connsiteY3-32" fmla="*/ 1397889 h 1425294"/>
              <a:gd name="connsiteX4-33" fmla="*/ 0 w 4299824"/>
              <a:gd name="connsiteY4-34" fmla="*/ 0 h 1425294"/>
              <a:gd name="connsiteX5-35" fmla="*/ 4299824 w 4299824"/>
              <a:gd name="connsiteY5-36" fmla="*/ 8383 h 1425294"/>
              <a:gd name="connsiteX0-37" fmla="*/ 4299824 w 4299824"/>
              <a:gd name="connsiteY0-38" fmla="*/ 8383 h 1425294"/>
              <a:gd name="connsiteX1-39" fmla="*/ 3126339 w 4299824"/>
              <a:gd name="connsiteY1-40" fmla="*/ 830065 h 1425294"/>
              <a:gd name="connsiteX2-41" fmla="*/ 1211485 w 4299824"/>
              <a:gd name="connsiteY2-42" fmla="*/ 927124 h 1425294"/>
              <a:gd name="connsiteX3-43" fmla="*/ 0 w 4299824"/>
              <a:gd name="connsiteY3-44" fmla="*/ 1397889 h 1425294"/>
              <a:gd name="connsiteX4-45" fmla="*/ 0 w 4299824"/>
              <a:gd name="connsiteY4-46" fmla="*/ 0 h 1425294"/>
              <a:gd name="connsiteX5-47" fmla="*/ 4299824 w 4299824"/>
              <a:gd name="connsiteY5-48" fmla="*/ 8383 h 1425294"/>
              <a:gd name="connsiteX0-49" fmla="*/ 4299824 w 4299824"/>
              <a:gd name="connsiteY0-50" fmla="*/ 8383 h 1426105"/>
              <a:gd name="connsiteX1-51" fmla="*/ 3126339 w 4299824"/>
              <a:gd name="connsiteY1-52" fmla="*/ 830065 h 1426105"/>
              <a:gd name="connsiteX2-53" fmla="*/ 1329233 w 4299824"/>
              <a:gd name="connsiteY2-54" fmla="*/ 935506 h 1426105"/>
              <a:gd name="connsiteX3-55" fmla="*/ 0 w 4299824"/>
              <a:gd name="connsiteY3-56" fmla="*/ 1397889 h 1426105"/>
              <a:gd name="connsiteX4-57" fmla="*/ 0 w 4299824"/>
              <a:gd name="connsiteY4-58" fmla="*/ 0 h 1426105"/>
              <a:gd name="connsiteX5-59" fmla="*/ 4299824 w 4299824"/>
              <a:gd name="connsiteY5-60" fmla="*/ 8383 h 1426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21" name="TextBox 20"/>
          <p:cNvSpPr txBox="1"/>
          <p:nvPr userDrawn="1"/>
        </p:nvSpPr>
        <p:spPr>
          <a:xfrm>
            <a:off x="8680017" y="848207"/>
            <a:ext cx="4225764" cy="6031395"/>
          </a:xfrm>
          <a:prstGeom prst="rect">
            <a:avLst/>
          </a:prstGeom>
          <a:noFill/>
        </p:spPr>
        <p:txBody>
          <a:bodyPr wrap="square" rtlCol="0">
            <a:spAutoFit/>
          </a:bodyPr>
          <a:lstStyle/>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NHẬN </a:t>
            </a:r>
            <a:endPar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endParaRP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LỖI </a:t>
            </a:r>
            <a:endPar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endParaRP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VÀ </a:t>
            </a:r>
            <a:endPar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endParaRP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SỬA </a:t>
            </a:r>
            <a:endPar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endParaRP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LỖI</a:t>
            </a:r>
            <a:endPar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endParaRPr>
          </a:p>
        </p:txBody>
      </p:sp>
      <p:sp>
        <p:nvSpPr>
          <p:cNvPr id="30" name="Google Shape;30;p3"/>
          <p:cNvSpPr/>
          <p:nvPr/>
        </p:nvSpPr>
        <p:spPr>
          <a:xfrm>
            <a:off x="9303213"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 name="TextBox 1"/>
          <p:cNvSpPr txBox="1"/>
          <p:nvPr userDrawn="1"/>
        </p:nvSpPr>
        <p:spPr>
          <a:xfrm>
            <a:off x="9393799" y="115578"/>
            <a:ext cx="2789546" cy="830997"/>
          </a:xfrm>
          <a:prstGeom prst="rect">
            <a:avLst/>
          </a:prstGeom>
          <a:noFill/>
        </p:spPr>
        <p:txBody>
          <a:bodyPr wrap="non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CHỦ ĐỀ 4</a:t>
            </a:r>
            <a:endPar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endParaRPr>
          </a:p>
        </p:txBody>
      </p:sp>
      <p:pic>
        <p:nvPicPr>
          <p:cNvPr id="1026" name="Picture 2" descr="IV: 5 biện pháp có thể giúp trẻ biết nghe lời và xây dựng nhân cách vững  vàng khi lớn lên"/>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31;p3"/>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2;p3"/>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3;p3"/>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6;p3"/>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39;p3"/>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TextBox 41"/>
          <p:cNvSpPr txBox="1"/>
          <p:nvPr userDrawn="1"/>
        </p:nvSpPr>
        <p:spPr>
          <a:xfrm>
            <a:off x="9027688" y="6604772"/>
            <a:ext cx="1605064" cy="215444"/>
          </a:xfrm>
          <a:prstGeom prst="rect">
            <a:avLst/>
          </a:prstGeom>
          <a:noFill/>
        </p:spPr>
        <p:txBody>
          <a:bodyPr wrap="square" rtlCol="0">
            <a:spAutoFit/>
          </a:bodyPr>
          <a:lstStyle/>
          <a:p>
            <a:r>
              <a:rPr lang="en-US" sz="800" dirty="0">
                <a:solidFill>
                  <a:schemeClr val="bg2"/>
                </a:solidFill>
              </a:rPr>
              <a:t>FeistyForwarders_0968120672</a:t>
            </a:r>
            <a:endParaRPr lang="en-US" sz="800" dirty="0">
              <a:solidFill>
                <a:schemeClr val="bg2"/>
              </a:solidFill>
            </a:endParaRPr>
          </a:p>
        </p:txBody>
      </p:sp>
    </p:spTree>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matchingName="Title and body">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sz="1865" b="0" i="0" u="none" strike="noStrike" kern="0" cap="none" spc="0" normalizeH="0" baseline="0" noProof="0" dirty="0">
              <a:ln>
                <a:noFill/>
              </a:ln>
              <a:solidFill>
                <a:srgbClr val="F7D538"/>
              </a:solidFill>
              <a:effectLst/>
              <a:uLnTx/>
              <a:uFillTx/>
              <a:latin typeface="Arial" panose="020B0604020202020204"/>
              <a:ea typeface="+mn-ea"/>
              <a:cs typeface="+mn-cs"/>
              <a:sym typeface="Arial" panose="020B0604020202020204"/>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 name="TextBox 13"/>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endParaRPr lang="en-US" sz="800" dirty="0">
              <a:solidFill>
                <a:schemeClr val="bg2"/>
              </a:solidFill>
            </a:endParaRPr>
          </a:p>
        </p:txBody>
      </p:sp>
    </p:spTree>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matchingName="Section header">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sz="1865" kern="0" smtClean="0">
                <a:solidFill>
                  <a:srgbClr val="000000"/>
                </a:solidFill>
                <a:cs typeface="Arial" panose="020B0604020202020204"/>
                <a:sym typeface="Arial" panose="020B0604020202020204"/>
              </a:rPr>
            </a:fld>
            <a:endParaRPr lang="en-GB" sz="1865" kern="0">
              <a:solidFill>
                <a:srgbClr val="000000"/>
              </a:solidFill>
              <a:cs typeface="Arial" panose="020B0604020202020204"/>
              <a:sym typeface="Arial" panose="020B0604020202020204"/>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1" fmla="*/ 4299824 w 4299824"/>
              <a:gd name="connsiteY0-2" fmla="*/ 8383 h 2665592"/>
              <a:gd name="connsiteX1-3" fmla="*/ 2798326 w 4299824"/>
              <a:gd name="connsiteY1-4" fmla="*/ 863596 h 2665592"/>
              <a:gd name="connsiteX2-5" fmla="*/ 790955 w 4299824"/>
              <a:gd name="connsiteY2-6" fmla="*/ 1740259 h 2665592"/>
              <a:gd name="connsiteX3-7" fmla="*/ 0 w 4299824"/>
              <a:gd name="connsiteY3-8" fmla="*/ 2655315 h 2665592"/>
              <a:gd name="connsiteX4-9" fmla="*/ 0 w 4299824"/>
              <a:gd name="connsiteY4-10" fmla="*/ 0 h 2665592"/>
              <a:gd name="connsiteX5-11" fmla="*/ 4299824 w 4299824"/>
              <a:gd name="connsiteY5-12" fmla="*/ 8383 h 2665592"/>
              <a:gd name="connsiteX0-13" fmla="*/ 4299824 w 4299824"/>
              <a:gd name="connsiteY0-14" fmla="*/ 8383 h 1873529"/>
              <a:gd name="connsiteX1-15" fmla="*/ 2798326 w 4299824"/>
              <a:gd name="connsiteY1-16" fmla="*/ 863596 h 1873529"/>
              <a:gd name="connsiteX2-17" fmla="*/ 790955 w 4299824"/>
              <a:gd name="connsiteY2-18" fmla="*/ 1740259 h 1873529"/>
              <a:gd name="connsiteX3-19" fmla="*/ 0 w 4299824"/>
              <a:gd name="connsiteY3-20" fmla="*/ 1397889 h 1873529"/>
              <a:gd name="connsiteX4-21" fmla="*/ 0 w 4299824"/>
              <a:gd name="connsiteY4-22" fmla="*/ 0 h 1873529"/>
              <a:gd name="connsiteX5-23" fmla="*/ 4299824 w 4299824"/>
              <a:gd name="connsiteY5-24" fmla="*/ 8383 h 1873529"/>
              <a:gd name="connsiteX0-25" fmla="*/ 4299824 w 4299824"/>
              <a:gd name="connsiteY0-26" fmla="*/ 8383 h 1425294"/>
              <a:gd name="connsiteX1-27" fmla="*/ 2798326 w 4299824"/>
              <a:gd name="connsiteY1-28" fmla="*/ 863596 h 1425294"/>
              <a:gd name="connsiteX2-29" fmla="*/ 1211485 w 4299824"/>
              <a:gd name="connsiteY2-30" fmla="*/ 927124 h 1425294"/>
              <a:gd name="connsiteX3-31" fmla="*/ 0 w 4299824"/>
              <a:gd name="connsiteY3-32" fmla="*/ 1397889 h 1425294"/>
              <a:gd name="connsiteX4-33" fmla="*/ 0 w 4299824"/>
              <a:gd name="connsiteY4-34" fmla="*/ 0 h 1425294"/>
              <a:gd name="connsiteX5-35" fmla="*/ 4299824 w 4299824"/>
              <a:gd name="connsiteY5-36" fmla="*/ 8383 h 1425294"/>
              <a:gd name="connsiteX0-37" fmla="*/ 4299824 w 4299824"/>
              <a:gd name="connsiteY0-38" fmla="*/ 8383 h 1425294"/>
              <a:gd name="connsiteX1-39" fmla="*/ 3126339 w 4299824"/>
              <a:gd name="connsiteY1-40" fmla="*/ 830065 h 1425294"/>
              <a:gd name="connsiteX2-41" fmla="*/ 1211485 w 4299824"/>
              <a:gd name="connsiteY2-42" fmla="*/ 927124 h 1425294"/>
              <a:gd name="connsiteX3-43" fmla="*/ 0 w 4299824"/>
              <a:gd name="connsiteY3-44" fmla="*/ 1397889 h 1425294"/>
              <a:gd name="connsiteX4-45" fmla="*/ 0 w 4299824"/>
              <a:gd name="connsiteY4-46" fmla="*/ 0 h 1425294"/>
              <a:gd name="connsiteX5-47" fmla="*/ 4299824 w 4299824"/>
              <a:gd name="connsiteY5-48" fmla="*/ 8383 h 1425294"/>
              <a:gd name="connsiteX0-49" fmla="*/ 4299824 w 4299824"/>
              <a:gd name="connsiteY0-50" fmla="*/ 8383 h 1426105"/>
              <a:gd name="connsiteX1-51" fmla="*/ 3126339 w 4299824"/>
              <a:gd name="connsiteY1-52" fmla="*/ 830065 h 1426105"/>
              <a:gd name="connsiteX2-53" fmla="*/ 1329233 w 4299824"/>
              <a:gd name="connsiteY2-54" fmla="*/ 935506 h 1426105"/>
              <a:gd name="connsiteX3-55" fmla="*/ 0 w 4299824"/>
              <a:gd name="connsiteY3-56" fmla="*/ 1397889 h 1426105"/>
              <a:gd name="connsiteX4-57" fmla="*/ 0 w 4299824"/>
              <a:gd name="connsiteY4-58" fmla="*/ 0 h 1426105"/>
              <a:gd name="connsiteX5-59" fmla="*/ 4299824 w 4299824"/>
              <a:gd name="connsiteY5-60" fmla="*/ 8383 h 1426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3"/>
          <p:cNvSpPr/>
          <p:nvPr/>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 name="TextBox 1"/>
          <p:cNvSpPr txBox="1"/>
          <p:nvPr userDrawn="1"/>
        </p:nvSpPr>
        <p:spPr>
          <a:xfrm>
            <a:off x="9393799" y="115578"/>
            <a:ext cx="2738250" cy="830997"/>
          </a:xfrm>
          <a:prstGeom prst="rect">
            <a:avLst/>
          </a:prstGeom>
          <a:noFill/>
        </p:spPr>
        <p:txBody>
          <a:bodyPr wrap="non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CHỦ ĐỀ 5</a:t>
            </a:r>
            <a:endPar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endParaRPr>
          </a:p>
        </p:txBody>
      </p:sp>
      <p:sp>
        <p:nvSpPr>
          <p:cNvPr id="19" name="TextBox 18"/>
          <p:cNvSpPr txBox="1"/>
          <p:nvPr userDrawn="1"/>
        </p:nvSpPr>
        <p:spPr>
          <a:xfrm>
            <a:off x="4828038" y="909619"/>
            <a:ext cx="7536449" cy="6031395"/>
          </a:xfrm>
          <a:prstGeom prst="rect">
            <a:avLst/>
          </a:prstGeom>
          <a:noFill/>
        </p:spPr>
        <p:txBody>
          <a:bodyPr wrap="square" rtlCol="0">
            <a:spAutoFit/>
          </a:bodyPr>
          <a:lstStyle/>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                 BẢO    </a:t>
            </a:r>
            <a:endPar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endParaRP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                QUẢN </a:t>
            </a:r>
            <a:endPar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endParaRP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             ĐỒ DÙNG</a:t>
            </a:r>
            <a:endPar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endParaRP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       CÁ NHÂN VÀ </a:t>
            </a:r>
            <a:endPar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endParaRP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            GIA ĐÌNH</a:t>
            </a:r>
            <a:endPar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endParaRPr>
          </a:p>
        </p:txBody>
      </p:sp>
      <p:pic>
        <p:nvPicPr>
          <p:cNvPr id="5122" name="Picture 2"/>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a:fillRect/>
          </a:stretch>
        </p:blipFill>
        <p:spPr bwMode="auto">
          <a:xfrm>
            <a:off x="1796184"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userDrawn="1"/>
        </p:nvSpPr>
        <p:spPr>
          <a:xfrm>
            <a:off x="6874155" y="6584138"/>
            <a:ext cx="1605064" cy="215444"/>
          </a:xfrm>
          <a:prstGeom prst="rect">
            <a:avLst/>
          </a:prstGeom>
          <a:noFill/>
        </p:spPr>
        <p:txBody>
          <a:bodyPr wrap="square" rtlCol="0">
            <a:spAutoFit/>
          </a:bodyPr>
          <a:lstStyle/>
          <a:p>
            <a:r>
              <a:rPr lang="en-US" sz="800" dirty="0">
                <a:solidFill>
                  <a:schemeClr val="bg2"/>
                </a:solidFill>
              </a:rPr>
              <a:t>FeistyForwarders_0968120672</a:t>
            </a:r>
            <a:endParaRPr lang="en-US" sz="800" dirty="0">
              <a:solidFill>
                <a:schemeClr val="bg2"/>
              </a:solidFill>
            </a:endParaRPr>
          </a:p>
        </p:txBody>
      </p:sp>
    </p:spTree>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audio" Target="NULL" TargetMode="External"/><Relationship Id="rId8" Type="http://schemas.openxmlformats.org/officeDocument/2006/relationships/image" Target="../media/image18.png"/><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3" Type="http://schemas.openxmlformats.org/officeDocument/2006/relationships/notesSlide" Target="../notesSlides/notesSlide1.xml"/><Relationship Id="rId12" Type="http://schemas.openxmlformats.org/officeDocument/2006/relationships/slideLayout" Target="../slideLayouts/slideLayout17.xml"/><Relationship Id="rId11" Type="http://schemas.openxmlformats.org/officeDocument/2006/relationships/image" Target="../media/image19.png"/><Relationship Id="rId10" Type="http://schemas.microsoft.com/office/2007/relationships/media" Target="../media/media1.mp3"/><Relationship Id="rId1" Type="http://schemas.openxmlformats.org/officeDocument/2006/relationships/image" Target="../media/image11.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50.jpeg"/><Relationship Id="rId4" Type="http://schemas.microsoft.com/office/2007/relationships/hdphoto" Target="../media/image49.wdp"/><Relationship Id="rId3" Type="http://schemas.openxmlformats.org/officeDocument/2006/relationships/image" Target="../media/image48.png"/><Relationship Id="rId2" Type="http://schemas.microsoft.com/office/2007/relationships/hdphoto" Target="../media/image35.wdp"/><Relationship Id="rId1" Type="http://schemas.openxmlformats.org/officeDocument/2006/relationships/image" Target="../media/image34.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53.jpeg"/><Relationship Id="rId4" Type="http://schemas.microsoft.com/office/2007/relationships/hdphoto" Target="../media/image52.wdp"/><Relationship Id="rId3" Type="http://schemas.openxmlformats.org/officeDocument/2006/relationships/image" Target="../media/image51.png"/><Relationship Id="rId2" Type="http://schemas.microsoft.com/office/2007/relationships/hdphoto" Target="../media/image35.wdp"/><Relationship Id="rId1" Type="http://schemas.openxmlformats.org/officeDocument/2006/relationships/image" Target="../media/image34.pn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59.jpeg"/><Relationship Id="rId5" Type="http://schemas.openxmlformats.org/officeDocument/2006/relationships/image" Target="../media/image58.jpeg"/><Relationship Id="rId4" Type="http://schemas.microsoft.com/office/2007/relationships/hdphoto" Target="../media/image57.wdp"/><Relationship Id="rId3" Type="http://schemas.openxmlformats.org/officeDocument/2006/relationships/image" Target="../media/image56.png"/><Relationship Id="rId2" Type="http://schemas.microsoft.com/office/2007/relationships/hdphoto" Target="../media/image55.wdp"/><Relationship Id="rId1"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3.jpeg"/><Relationship Id="rId1"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microsoft.com/office/2007/relationships/hdphoto" Target="../media/image23.wdp"/><Relationship Id="rId3" Type="http://schemas.openxmlformats.org/officeDocument/2006/relationships/image" Target="../media/image22.png"/><Relationship Id="rId2" Type="http://schemas.microsoft.com/office/2007/relationships/hdphoto" Target="../media/image21.wdp"/><Relationship Id="rId1" Type="http://schemas.openxmlformats.org/officeDocument/2006/relationships/image" Target="../media/image20.pn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microsoft.com/office/2007/relationships/hdphoto" Target="../media/image29.wdp"/><Relationship Id="rId5" Type="http://schemas.openxmlformats.org/officeDocument/2006/relationships/image" Target="../media/image28.png"/><Relationship Id="rId4" Type="http://schemas.microsoft.com/office/2007/relationships/hdphoto" Target="../media/image27.wdp"/><Relationship Id="rId3" Type="http://schemas.openxmlformats.org/officeDocument/2006/relationships/image" Target="../media/image26.png"/><Relationship Id="rId2" Type="http://schemas.microsoft.com/office/2007/relationships/hdphoto" Target="../media/image25.wdp"/><Relationship Id="rId1" Type="http://schemas.openxmlformats.org/officeDocument/2006/relationships/image" Target="../media/image24.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microsoft.com/office/2007/relationships/hdphoto" Target="../media/image33.wdp"/><Relationship Id="rId7" Type="http://schemas.openxmlformats.org/officeDocument/2006/relationships/image" Target="../media/image32.png"/><Relationship Id="rId6" Type="http://schemas.microsoft.com/office/2007/relationships/hdphoto" Target="../media/image31.wdp"/><Relationship Id="rId5" Type="http://schemas.openxmlformats.org/officeDocument/2006/relationships/image" Target="../media/image30.png"/><Relationship Id="rId4" Type="http://schemas.microsoft.com/office/2007/relationships/hdphoto" Target="../media/image29.wdp"/><Relationship Id="rId3" Type="http://schemas.openxmlformats.org/officeDocument/2006/relationships/image" Target="../media/image28.png"/><Relationship Id="rId2" Type="http://schemas.microsoft.com/office/2007/relationships/hdphoto" Target="../media/image25.wdp"/><Relationship Id="rId1" Type="http://schemas.openxmlformats.org/officeDocument/2006/relationships/image" Target="../media/image24.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image37.wdp"/><Relationship Id="rId3" Type="http://schemas.openxmlformats.org/officeDocument/2006/relationships/image" Target="../media/image36.png"/><Relationship Id="rId2" Type="http://schemas.microsoft.com/office/2007/relationships/hdphoto" Target="../media/image35.wdp"/><Relationship Id="rId1" Type="http://schemas.openxmlformats.org/officeDocument/2006/relationships/image" Target="../media/image34.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image35.wdp"/><Relationship Id="rId3" Type="http://schemas.openxmlformats.org/officeDocument/2006/relationships/image" Target="../media/image34.png"/><Relationship Id="rId2" Type="http://schemas.microsoft.com/office/2007/relationships/hdphoto" Target="../media/image41.wdp"/><Relationship Id="rId1" Type="http://schemas.openxmlformats.org/officeDocument/2006/relationships/image" Target="../media/image40.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43.jpeg"/><Relationship Id="rId3" Type="http://schemas.openxmlformats.org/officeDocument/2006/relationships/image" Target="../media/image42.png"/><Relationship Id="rId2" Type="http://schemas.microsoft.com/office/2007/relationships/hdphoto" Target="../media/image35.wdp"/><Relationship Id="rId1" Type="http://schemas.openxmlformats.org/officeDocument/2006/relationships/image" Target="../media/image34.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47.jpeg"/><Relationship Id="rId4" Type="http://schemas.microsoft.com/office/2007/relationships/hdphoto" Target="../media/image46.wdp"/><Relationship Id="rId3" Type="http://schemas.openxmlformats.org/officeDocument/2006/relationships/image" Target="../media/image45.png"/><Relationship Id="rId2" Type="http://schemas.microsoft.com/office/2007/relationships/hdphoto" Target="../media/image35.wdp"/><Relationship Id="rId1"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564421" y="3905393"/>
            <a:ext cx="2192395" cy="1757207"/>
          </a:xfrm>
          <a:prstGeom prst="rect">
            <a:avLst/>
          </a:prstGeom>
        </p:spPr>
      </p:pic>
      <p:pic>
        <p:nvPicPr>
          <p:cNvPr id="326" name="图片 3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436" y="5476564"/>
            <a:ext cx="6212564" cy="524185"/>
          </a:xfrm>
          <a:prstGeom prst="rect">
            <a:avLst/>
          </a:prstGeom>
        </p:spPr>
      </p:pic>
      <p:pic>
        <p:nvPicPr>
          <p:cNvPr id="328" name="图片 3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5476564"/>
            <a:ext cx="5935911" cy="524185"/>
          </a:xfrm>
          <a:prstGeom prst="rect">
            <a:avLst/>
          </a:prstGeom>
        </p:spPr>
      </p:pic>
      <p:pic>
        <p:nvPicPr>
          <p:cNvPr id="332" name="图片 3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670312"/>
            <a:ext cx="1951208" cy="2336775"/>
          </a:xfrm>
          <a:prstGeom prst="rect">
            <a:avLst/>
          </a:prstGeom>
        </p:spPr>
      </p:pic>
      <p:pic>
        <p:nvPicPr>
          <p:cNvPr id="334" name="图片 3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4706480"/>
            <a:ext cx="1375161" cy="1294269"/>
          </a:xfrm>
          <a:prstGeom prst="rect">
            <a:avLst/>
          </a:prstGeom>
        </p:spPr>
      </p:pic>
      <p:pic>
        <p:nvPicPr>
          <p:cNvPr id="336" name="图片 3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2800" y="5263271"/>
            <a:ext cx="3505199" cy="548153"/>
          </a:xfrm>
          <a:prstGeom prst="rect">
            <a:avLst/>
          </a:prstGeom>
        </p:spPr>
      </p:pic>
      <p:pic>
        <p:nvPicPr>
          <p:cNvPr id="338" name="图片 3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4589" y="1058605"/>
            <a:ext cx="6533856" cy="1338800"/>
          </a:xfrm>
          <a:prstGeom prst="rect">
            <a:avLst/>
          </a:prstGeom>
        </p:spPr>
      </p:pic>
      <p:pic>
        <p:nvPicPr>
          <p:cNvPr id="342" name="图片 34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9287" y="4807601"/>
            <a:ext cx="3607165" cy="1239767"/>
          </a:xfrm>
          <a:prstGeom prst="rect">
            <a:avLst/>
          </a:prstGeom>
        </p:spPr>
      </p:pic>
      <p:sp>
        <p:nvSpPr>
          <p:cNvPr id="343" name="文本框 342"/>
          <p:cNvSpPr txBox="1"/>
          <p:nvPr/>
        </p:nvSpPr>
        <p:spPr>
          <a:xfrm>
            <a:off x="3726680" y="935763"/>
            <a:ext cx="4837430" cy="414020"/>
          </a:xfrm>
          <a:prstGeom prst="rect">
            <a:avLst/>
          </a:prstGeom>
          <a:noFill/>
        </p:spPr>
        <p:txBody>
          <a:bodyPr wrap="none" rtlCol="0">
            <a:spAutoFit/>
            <a:scene3d>
              <a:camera prst="orthographicFront"/>
              <a:lightRig rig="threePt" dir="t"/>
            </a:scene3d>
            <a:sp3d contourW="12700"/>
          </a:bodyPr>
          <a:lstStyle/>
          <a:p>
            <a:pPr algn="ctr"/>
            <a:r>
              <a:rPr lang="vi-VN" altLang="zh-CN" sz="2100"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PHÒNG GD &amp; ĐT QUẬN LONG BIÊN </a:t>
            </a:r>
            <a:endParaRPr lang="zh-CN" altLang="en-US" sz="2100"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44" name="文本框 343"/>
          <p:cNvSpPr txBox="1"/>
          <p:nvPr/>
        </p:nvSpPr>
        <p:spPr>
          <a:xfrm>
            <a:off x="3760449" y="1237211"/>
            <a:ext cx="4704080" cy="460375"/>
          </a:xfrm>
          <a:prstGeom prst="rect">
            <a:avLst/>
          </a:prstGeom>
          <a:noFill/>
        </p:spPr>
        <p:txBody>
          <a:bodyPr wrap="none" rtlCol="0">
            <a:spAutoFit/>
            <a:scene3d>
              <a:camera prst="orthographicFront"/>
              <a:lightRig rig="threePt" dir="t"/>
            </a:scene3d>
            <a:sp3d contourW="12700"/>
          </a:bodyPr>
          <a:lstStyle/>
          <a:p>
            <a:pPr algn="ctr"/>
            <a:r>
              <a:rPr lang="vi-VN" altLang="zh-CN" sz="24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TRƯỜNG TIỂU HỌC PHÚC LỢI</a:t>
            </a:r>
            <a:endParaRPr lang="zh-CN" altLang="en-US" sz="24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20" name="轻松欢乐节奏感动进取电子音乐.mp3">
            <a:hlinkClick r:id="" action="ppaction://media"/>
          </p:cNvPr>
          <p:cNvPicPr>
            <a:picLocks noChangeAspect="1"/>
          </p:cNvPicPr>
          <p:nvPr>
            <a:audioFile r:link="rId9"/>
            <p:extLst>
              <p:ext uri="{DAA4B4D4-6D71-4841-9C94-3DE7FCFB9230}">
                <p14:media xmlns:p14="http://schemas.microsoft.com/office/powerpoint/2010/main" r:embed="rId10">
                  <p14:trim end="42154.648438"/>
                </p14:media>
              </p:ext>
            </p:extLst>
          </p:nvPr>
        </p:nvPicPr>
        <p:blipFill>
          <a:blip r:embed="rId11"/>
          <a:stretch>
            <a:fillRect/>
          </a:stretch>
        </p:blipFill>
        <p:spPr>
          <a:xfrm>
            <a:off x="667539" y="416903"/>
            <a:ext cx="609600" cy="609600"/>
          </a:xfrm>
          <a:prstGeom prst="rect">
            <a:avLst/>
          </a:prstGeom>
        </p:spPr>
      </p:pic>
      <p:sp>
        <p:nvSpPr>
          <p:cNvPr id="14348" name="WordArt 12"/>
          <p:cNvSpPr>
            <a:spLocks noChangeArrowheads="1" noChangeShapeType="1" noTextEdit="1"/>
          </p:cNvSpPr>
          <p:nvPr/>
        </p:nvSpPr>
        <p:spPr bwMode="auto">
          <a:xfrm>
            <a:off x="3626325" y="2304079"/>
            <a:ext cx="4629945" cy="541515"/>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rPr>
              <a:t>MÔN: </a:t>
            </a:r>
            <a:r>
              <a:rPr kumimoji="0" lang="vi-VN" altLang="en-US" sz="27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rPr>
              <a:t>ĐẠO ĐỨC</a:t>
            </a:r>
            <a:endParaRPr kumimoji="0" lang="vi-VN" altLang="en-US" sz="27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endParaRPr>
          </a:p>
        </p:txBody>
      </p:sp>
      <p:sp>
        <p:nvSpPr>
          <p:cNvPr id="2055" name="TextBox 13"/>
          <p:cNvSpPr txBox="1">
            <a:spLocks noChangeArrowheads="1"/>
          </p:cNvSpPr>
          <p:nvPr/>
        </p:nvSpPr>
        <p:spPr bwMode="auto">
          <a:xfrm>
            <a:off x="2741051" y="3015777"/>
            <a:ext cx="6400800"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000" b="1" i="1"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2" name="TextBox 14"/>
          <p:cNvSpPr txBox="1">
            <a:spLocks noChangeArrowheads="1"/>
          </p:cNvSpPr>
          <p:nvPr/>
        </p:nvSpPr>
        <p:spPr bwMode="auto">
          <a:xfrm>
            <a:off x="2343547" y="3670495"/>
            <a:ext cx="7196173" cy="5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kumimoji="0" lang="en-US" sz="27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27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vi-VN" sz="2700" b="1" dirty="0" err="1" smtClean="0">
                <a:solidFill>
                  <a:srgbClr val="FF0000"/>
                </a:solidFill>
                <a:cs typeface="Times New Roman" panose="02020603050405020304" pitchFamily="18" charset="0"/>
                <a:sym typeface="+mn-ea"/>
              </a:rPr>
              <a:t>Qúy trọng thời gian</a:t>
            </a:r>
            <a:endParaRPr kumimoji="0" lang="vi-VN" sz="27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2016" fill="hold"/>
                                        <p:tgtEl>
                                          <p:spTgt spid="20"/>
                                        </p:tgtEl>
                                      </p:cBhvr>
                                    </p:cmd>
                                  </p:childTnLst>
                                </p:cTn>
                              </p:par>
                              <p:par>
                                <p:cTn id="7" presetID="2" presetClass="entr" presetSubtype="2" fill="hold" nodeType="withEffect">
                                  <p:stCondLst>
                                    <p:cond delay="0"/>
                                  </p:stCondLst>
                                  <p:childTnLst>
                                    <p:set>
                                      <p:cBhvr>
                                        <p:cTn id="8" dur="1" fill="hold">
                                          <p:stCondLst>
                                            <p:cond delay="0"/>
                                          </p:stCondLst>
                                        </p:cTn>
                                        <p:tgtEl>
                                          <p:spTgt spid="330"/>
                                        </p:tgtEl>
                                        <p:attrNameLst>
                                          <p:attrName>style.visibility</p:attrName>
                                        </p:attrNameLst>
                                      </p:cBhvr>
                                      <p:to>
                                        <p:strVal val="visible"/>
                                      </p:to>
                                    </p:set>
                                    <p:anim calcmode="lin" valueType="num">
                                      <p:cBhvr additive="base">
                                        <p:cTn id="9" dur="500" fill="hold"/>
                                        <p:tgtEl>
                                          <p:spTgt spid="330"/>
                                        </p:tgtEl>
                                        <p:attrNameLst>
                                          <p:attrName>ppt_x</p:attrName>
                                        </p:attrNameLst>
                                      </p:cBhvr>
                                      <p:tavLst>
                                        <p:tav tm="0">
                                          <p:val>
                                            <p:strVal val="1+#ppt_w/2"/>
                                          </p:val>
                                        </p:tav>
                                        <p:tav tm="100000">
                                          <p:val>
                                            <p:strVal val="#ppt_x"/>
                                          </p:val>
                                        </p:tav>
                                      </p:tavLst>
                                    </p:anim>
                                    <p:anim calcmode="lin" valueType="num">
                                      <p:cBhvr additive="base">
                                        <p:cTn id="10" dur="500" fill="hold"/>
                                        <p:tgtEl>
                                          <p:spTgt spid="330"/>
                                        </p:tgtEl>
                                        <p:attrNameLst>
                                          <p:attrName>ppt_y</p:attrName>
                                        </p:attrNameLst>
                                      </p:cBhvr>
                                      <p:tavLst>
                                        <p:tav tm="0">
                                          <p:val>
                                            <p:strVal val="#ppt_y"/>
                                          </p:val>
                                        </p:tav>
                                        <p:tav tm="100000">
                                          <p:val>
                                            <p:strVal val="#ppt_y"/>
                                          </p:val>
                                        </p:tav>
                                      </p:tavLst>
                                    </p:anim>
                                  </p:childTnLst>
                                </p:cTn>
                              </p:par>
                              <p:par>
                                <p:cTn id="11" presetID="22" presetClass="entr" presetSubtype="4" fill="hold" nodeType="withEffect">
                                  <p:stCondLst>
                                    <p:cond delay="500"/>
                                  </p:stCondLst>
                                  <p:childTnLst>
                                    <p:set>
                                      <p:cBhvr>
                                        <p:cTn id="12" dur="1" fill="hold">
                                          <p:stCondLst>
                                            <p:cond delay="0"/>
                                          </p:stCondLst>
                                        </p:cTn>
                                        <p:tgtEl>
                                          <p:spTgt spid="336"/>
                                        </p:tgtEl>
                                        <p:attrNameLst>
                                          <p:attrName>style.visibility</p:attrName>
                                        </p:attrNameLst>
                                      </p:cBhvr>
                                      <p:to>
                                        <p:strVal val="visible"/>
                                      </p:to>
                                    </p:set>
                                    <p:animEffect transition="in" filter="wipe(down)">
                                      <p:cBhvr>
                                        <p:cTn id="13" dur="500"/>
                                        <p:tgtEl>
                                          <p:spTgt spid="336"/>
                                        </p:tgtEl>
                                      </p:cBhvr>
                                    </p:animEffect>
                                  </p:childTnLst>
                                </p:cTn>
                              </p:par>
                              <p:par>
                                <p:cTn id="14" presetID="42" presetClass="entr" presetSubtype="0" fill="hold" nodeType="withEffect">
                                  <p:stCondLst>
                                    <p:cond delay="150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500"/>
                                  </p:stCondLst>
                                  <p:childTnLst>
                                    <p:set>
                                      <p:cBhvr>
                                        <p:cTn id="20" dur="1" fill="hold">
                                          <p:stCondLst>
                                            <p:cond delay="0"/>
                                          </p:stCondLst>
                                        </p:cTn>
                                        <p:tgtEl>
                                          <p:spTgt spid="332"/>
                                        </p:tgtEl>
                                        <p:attrNameLst>
                                          <p:attrName>style.visibility</p:attrName>
                                        </p:attrNameLst>
                                      </p:cBhvr>
                                      <p:to>
                                        <p:strVal val="visible"/>
                                      </p:to>
                                    </p:set>
                                    <p:animEffect transition="in" filter="fade">
                                      <p:cBhvr>
                                        <p:cTn id="21" dur="1000"/>
                                        <p:tgtEl>
                                          <p:spTgt spid="332"/>
                                        </p:tgtEl>
                                      </p:cBhvr>
                                    </p:animEffect>
                                    <p:anim calcmode="lin" valueType="num">
                                      <p:cBhvr>
                                        <p:cTn id="22" dur="1000" fill="hold"/>
                                        <p:tgtEl>
                                          <p:spTgt spid="332"/>
                                        </p:tgtEl>
                                        <p:attrNameLst>
                                          <p:attrName>ppt_x</p:attrName>
                                        </p:attrNameLst>
                                      </p:cBhvr>
                                      <p:tavLst>
                                        <p:tav tm="0">
                                          <p:val>
                                            <p:strVal val="#ppt_x"/>
                                          </p:val>
                                        </p:tav>
                                        <p:tav tm="100000">
                                          <p:val>
                                            <p:strVal val="#ppt_x"/>
                                          </p:val>
                                        </p:tav>
                                      </p:tavLst>
                                    </p:anim>
                                    <p:anim calcmode="lin" valueType="num">
                                      <p:cBhvr>
                                        <p:cTn id="23" dur="1000" fill="hold"/>
                                        <p:tgtEl>
                                          <p:spTgt spid="332"/>
                                        </p:tgtEl>
                                        <p:attrNameLst>
                                          <p:attrName>ppt_y</p:attrName>
                                        </p:attrNameLst>
                                      </p:cBhvr>
                                      <p:tavLst>
                                        <p:tav tm="0">
                                          <p:val>
                                            <p:strVal val="#ppt_y+.1"/>
                                          </p:val>
                                        </p:tav>
                                        <p:tav tm="100000">
                                          <p:val>
                                            <p:strVal val="#ppt_y"/>
                                          </p:val>
                                        </p:tav>
                                      </p:tavLst>
                                    </p:anim>
                                  </p:childTnLst>
                                </p:cTn>
                              </p:par>
                              <p:par>
                                <p:cTn id="24" presetID="53" presetClass="entr" presetSubtype="16" fill="hold" nodeType="withEffect">
                                  <p:stCondLst>
                                    <p:cond delay="2000"/>
                                  </p:stCondLst>
                                  <p:childTnLst>
                                    <p:set>
                                      <p:cBhvr>
                                        <p:cTn id="25" dur="1" fill="hold">
                                          <p:stCondLst>
                                            <p:cond delay="0"/>
                                          </p:stCondLst>
                                        </p:cTn>
                                        <p:tgtEl>
                                          <p:spTgt spid="342"/>
                                        </p:tgtEl>
                                        <p:attrNameLst>
                                          <p:attrName>style.visibility</p:attrName>
                                        </p:attrNameLst>
                                      </p:cBhvr>
                                      <p:to>
                                        <p:strVal val="visible"/>
                                      </p:to>
                                    </p:set>
                                    <p:anim calcmode="lin" valueType="num">
                                      <p:cBhvr>
                                        <p:cTn id="26" dur="500" fill="hold"/>
                                        <p:tgtEl>
                                          <p:spTgt spid="342"/>
                                        </p:tgtEl>
                                        <p:attrNameLst>
                                          <p:attrName>ppt_w</p:attrName>
                                        </p:attrNameLst>
                                      </p:cBhvr>
                                      <p:tavLst>
                                        <p:tav tm="0">
                                          <p:val>
                                            <p:fltVal val="0"/>
                                          </p:val>
                                        </p:tav>
                                        <p:tav tm="100000">
                                          <p:val>
                                            <p:strVal val="#ppt_w"/>
                                          </p:val>
                                        </p:tav>
                                      </p:tavLst>
                                    </p:anim>
                                    <p:anim calcmode="lin" valueType="num">
                                      <p:cBhvr>
                                        <p:cTn id="27" dur="500" fill="hold"/>
                                        <p:tgtEl>
                                          <p:spTgt spid="342"/>
                                        </p:tgtEl>
                                        <p:attrNameLst>
                                          <p:attrName>ppt_h</p:attrName>
                                        </p:attrNameLst>
                                      </p:cBhvr>
                                      <p:tavLst>
                                        <p:tav tm="0">
                                          <p:val>
                                            <p:fltVal val="0"/>
                                          </p:val>
                                        </p:tav>
                                        <p:tav tm="100000">
                                          <p:val>
                                            <p:strVal val="#ppt_h"/>
                                          </p:val>
                                        </p:tav>
                                      </p:tavLst>
                                    </p:anim>
                                    <p:animEffect transition="in" filter="fade">
                                      <p:cBhvr>
                                        <p:cTn id="28" dur="500"/>
                                        <p:tgtEl>
                                          <p:spTgt spid="342"/>
                                        </p:tgtEl>
                                      </p:cBhvr>
                                    </p:animEffect>
                                  </p:childTnLst>
                                </p:cTn>
                              </p:par>
                              <p:par>
                                <p:cTn id="29" presetID="47" presetClass="entr" presetSubtype="0" fill="hold" nodeType="withEffect">
                                  <p:stCondLst>
                                    <p:cond delay="2250"/>
                                  </p:stCondLst>
                                  <p:childTnLst>
                                    <p:set>
                                      <p:cBhvr>
                                        <p:cTn id="30" dur="1" fill="hold">
                                          <p:stCondLst>
                                            <p:cond delay="0"/>
                                          </p:stCondLst>
                                        </p:cTn>
                                        <p:tgtEl>
                                          <p:spTgt spid="338"/>
                                        </p:tgtEl>
                                        <p:attrNameLst>
                                          <p:attrName>style.visibility</p:attrName>
                                        </p:attrNameLst>
                                      </p:cBhvr>
                                      <p:to>
                                        <p:strVal val="visible"/>
                                      </p:to>
                                    </p:set>
                                    <p:animEffect transition="in" filter="fade">
                                      <p:cBhvr>
                                        <p:cTn id="31" dur="1000"/>
                                        <p:tgtEl>
                                          <p:spTgt spid="338"/>
                                        </p:tgtEl>
                                      </p:cBhvr>
                                    </p:animEffect>
                                    <p:anim calcmode="lin" valueType="num">
                                      <p:cBhvr>
                                        <p:cTn id="32" dur="1000" fill="hold"/>
                                        <p:tgtEl>
                                          <p:spTgt spid="338"/>
                                        </p:tgtEl>
                                        <p:attrNameLst>
                                          <p:attrName>ppt_x</p:attrName>
                                        </p:attrNameLst>
                                      </p:cBhvr>
                                      <p:tavLst>
                                        <p:tav tm="0">
                                          <p:val>
                                            <p:strVal val="#ppt_x"/>
                                          </p:val>
                                        </p:tav>
                                        <p:tav tm="100000">
                                          <p:val>
                                            <p:strVal val="#ppt_x"/>
                                          </p:val>
                                        </p:tav>
                                      </p:tavLst>
                                    </p:anim>
                                    <p:anim calcmode="lin" valueType="num">
                                      <p:cBhvr>
                                        <p:cTn id="33" dur="1000" fill="hold"/>
                                        <p:tgtEl>
                                          <p:spTgt spid="3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31000" showWhenStopped="0">
                <p:cTn id="34"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4533" y="435862"/>
            <a:ext cx="3045793" cy="1288726"/>
            <a:chOff x="500061" y="2851475"/>
            <a:chExt cx="3045793" cy="1288726"/>
          </a:xfrm>
        </p:grpSpPr>
        <p:pic>
          <p:nvPicPr>
            <p:cNvPr id="4" name="Picture 3"/>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saturation sat="200000"/>
                      </a14:imgEffect>
                      <a14:imgEffect>
                        <a14:sharpenSoften amount="50000"/>
                      </a14:imgEffect>
                    </a14:imgLayer>
                  </a14:imgProps>
                </a:ext>
              </a:extLst>
            </a:blip>
            <a:stretch>
              <a:fillRect/>
            </a:stretch>
          </p:blipFill>
          <p:spPr>
            <a:xfrm>
              <a:off x="500061" y="2851475"/>
              <a:ext cx="3045793" cy="1288726"/>
            </a:xfrm>
            <a:prstGeom prst="rect">
              <a:avLst/>
            </a:prstGeom>
          </p:spPr>
        </p:pic>
        <p:sp>
          <p:nvSpPr>
            <p:cNvPr id="5" name="TextBox 4"/>
            <p:cNvSpPr txBox="1"/>
            <p:nvPr/>
          </p:nvSpPr>
          <p:spPr>
            <a:xfrm>
              <a:off x="1237849" y="3294564"/>
              <a:ext cx="1962525" cy="523220"/>
            </a:xfrm>
            <a:prstGeom prst="rect">
              <a:avLst/>
            </a:prstGeom>
            <a:noFill/>
          </p:spPr>
          <p:txBody>
            <a:bodyPr wrap="none" rtlCol="0">
              <a:spAutoFit/>
            </a:bodyPr>
            <a:lstStyle/>
            <a:p>
              <a:r>
                <a:rPr lang="vi-VN" sz="2800" b="1" dirty="0">
                  <a:solidFill>
                    <a:srgbClr val="7030A0"/>
                  </a:solidFill>
                  <a:latin typeface="+mj-lt"/>
                </a:rPr>
                <a:t>LUYỆN TẬP</a:t>
              </a:r>
              <a:endParaRPr lang="vi-VN" sz="2800" b="1" dirty="0">
                <a:solidFill>
                  <a:srgbClr val="7030A0"/>
                </a:solidFill>
                <a:latin typeface="+mj-lt"/>
              </a:endParaRPr>
            </a:p>
          </p:txBody>
        </p:sp>
      </p:grpSp>
      <p:sp>
        <p:nvSpPr>
          <p:cNvPr id="6" name="Oval 5"/>
          <p:cNvSpPr/>
          <p:nvPr/>
        </p:nvSpPr>
        <p:spPr>
          <a:xfrm>
            <a:off x="3475987" y="51721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3</a:t>
            </a:r>
            <a:endParaRPr lang="vi-VN" sz="3200" dirty="0">
              <a:solidFill>
                <a:schemeClr val="accent2"/>
              </a:solidFill>
              <a:latin typeface="+mj-lt"/>
            </a:endParaRPr>
          </a:p>
        </p:txBody>
      </p:sp>
      <p:sp>
        <p:nvSpPr>
          <p:cNvPr id="7" name="TextBox 6"/>
          <p:cNvSpPr txBox="1"/>
          <p:nvPr/>
        </p:nvSpPr>
        <p:spPr>
          <a:xfrm>
            <a:off x="3939812" y="517218"/>
            <a:ext cx="7829401" cy="523220"/>
          </a:xfrm>
          <a:prstGeom prst="rect">
            <a:avLst/>
          </a:prstGeom>
          <a:noFill/>
        </p:spPr>
        <p:txBody>
          <a:bodyPr wrap="square" rtlCol="0">
            <a:spAutoFit/>
          </a:bodyPr>
          <a:lstStyle/>
          <a:p>
            <a:pPr algn="just"/>
            <a:r>
              <a:rPr lang="vi-VN" sz="2800" b="1" dirty="0">
                <a:solidFill>
                  <a:srgbClr val="00B050"/>
                </a:solidFill>
              </a:rPr>
              <a:t>Đưa ra lời khuyên cho bạn</a:t>
            </a:r>
            <a:endParaRPr lang="vi-VN" sz="2800" b="1" dirty="0">
              <a:solidFill>
                <a:srgbClr val="00B050"/>
              </a:solidFill>
            </a:endParaRPr>
          </a:p>
        </p:txBody>
      </p:sp>
      <p:sp>
        <p:nvSpPr>
          <p:cNvPr id="25" name="Diamond 24"/>
          <p:cNvSpPr/>
          <p:nvPr/>
        </p:nvSpPr>
        <p:spPr>
          <a:xfrm>
            <a:off x="3671249" y="1085307"/>
            <a:ext cx="463826" cy="434424"/>
          </a:xfrm>
          <a:prstGeom prst="diamon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2"/>
                </a:solidFill>
              </a:rPr>
              <a:t>2</a:t>
            </a:r>
            <a:endParaRPr lang="vi-VN" sz="3200" b="1" dirty="0">
              <a:solidFill>
                <a:schemeClr val="bg2"/>
              </a:solidFill>
            </a:endParaRPr>
          </a:p>
        </p:txBody>
      </p:sp>
      <p:sp>
        <p:nvSpPr>
          <p:cNvPr id="26" name="TextBox 25"/>
          <p:cNvSpPr txBox="1"/>
          <p:nvPr/>
        </p:nvSpPr>
        <p:spPr>
          <a:xfrm>
            <a:off x="4135074" y="1079754"/>
            <a:ext cx="7522392" cy="954107"/>
          </a:xfrm>
          <a:prstGeom prst="rect">
            <a:avLst/>
          </a:prstGeom>
          <a:noFill/>
        </p:spPr>
        <p:txBody>
          <a:bodyPr wrap="square" rtlCol="0">
            <a:spAutoFit/>
          </a:bodyPr>
          <a:lstStyle/>
          <a:p>
            <a:r>
              <a:rPr lang="vi-VN" sz="2800" dirty="0">
                <a:solidFill>
                  <a:schemeClr val="bg2"/>
                </a:solidFill>
              </a:rPr>
              <a:t>Mai chưa biết nên làm thế nào để không bỏ sót các công việc mẹ giao.</a:t>
            </a:r>
            <a:endParaRPr lang="vi-VN" sz="2800" dirty="0">
              <a:solidFill>
                <a:schemeClr val="bg2"/>
              </a:solidFill>
            </a:endParaRPr>
          </a:p>
        </p:txBody>
      </p:sp>
      <p:grpSp>
        <p:nvGrpSpPr>
          <p:cNvPr id="30" name="Group 29"/>
          <p:cNvGrpSpPr/>
          <p:nvPr/>
        </p:nvGrpSpPr>
        <p:grpSpPr>
          <a:xfrm>
            <a:off x="7561943" y="1791240"/>
            <a:ext cx="4337735" cy="2830661"/>
            <a:chOff x="7179542" y="1523035"/>
            <a:chExt cx="4337735" cy="2830661"/>
          </a:xfrm>
        </p:grpSpPr>
        <p:sp>
          <p:nvSpPr>
            <p:cNvPr id="21" name="Speech Bubble: Oval 20"/>
            <p:cNvSpPr/>
            <p:nvPr/>
          </p:nvSpPr>
          <p:spPr>
            <a:xfrm>
              <a:off x="7179542" y="1523035"/>
              <a:ext cx="4337735" cy="2830661"/>
            </a:xfrm>
            <a:prstGeom prst="wedgeEllipseCallout">
              <a:avLst>
                <a:gd name="adj1" fmla="val 11875"/>
                <a:gd name="adj2" fmla="val 75885"/>
              </a:avLst>
            </a:prstGeom>
            <a:solidFill>
              <a:schemeClr val="accent2"/>
            </a:solidFill>
            <a:ln>
              <a:solidFill>
                <a:srgbClr val="0070C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rgbClr val="FF0000"/>
                </a:solidFill>
              </a:endParaRPr>
            </a:p>
          </p:txBody>
        </p:sp>
        <p:sp>
          <p:nvSpPr>
            <p:cNvPr id="29" name="Rectangle 28"/>
            <p:cNvSpPr/>
            <p:nvPr/>
          </p:nvSpPr>
          <p:spPr>
            <a:xfrm>
              <a:off x="7550867" y="1918783"/>
              <a:ext cx="3605589" cy="2308324"/>
            </a:xfrm>
            <a:prstGeom prst="rect">
              <a:avLst/>
            </a:prstGeom>
          </p:spPr>
          <p:txBody>
            <a:bodyPr wrap="square">
              <a:spAutoFit/>
            </a:bodyPr>
            <a:lstStyle/>
            <a:p>
              <a:pPr algn="ctr"/>
              <a:r>
                <a:rPr lang="vi-VN" sz="2400" dirty="0">
                  <a:solidFill>
                    <a:srgbClr val="FF0000"/>
                  </a:solidFill>
                </a:rPr>
                <a:t>Cậu cứ tập trung làm lần lượt từng việc một nhé! Chẳng hạn cậu rửa bát xong rồi quét nhà, sau đó gấp quần áo. Vậy là xong ngay thôi!</a:t>
              </a:r>
              <a:endParaRPr lang="vi-VN" sz="2400" dirty="0">
                <a:solidFill>
                  <a:srgbClr val="FF0000"/>
                </a:solidFill>
              </a:endParaRPr>
            </a:p>
          </p:txBody>
        </p:sp>
      </p:grpSp>
      <p:pic>
        <p:nvPicPr>
          <p:cNvPr id="2" name="Picture 1"/>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Effect>
                      <a14:sharpenSoften amount="25000"/>
                    </a14:imgEffect>
                  </a14:imgLayer>
                </a14:imgProps>
              </a:ext>
            </a:extLst>
          </a:blip>
          <a:stretch>
            <a:fillRect/>
          </a:stretch>
        </p:blipFill>
        <p:spPr>
          <a:xfrm>
            <a:off x="161970" y="1731846"/>
            <a:ext cx="7734300" cy="4728014"/>
          </a:xfrm>
          <a:prstGeom prst="rect">
            <a:avLst/>
          </a:prstGeom>
        </p:spPr>
      </p:pic>
      <p:pic>
        <p:nvPicPr>
          <p:cNvPr id="3074"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6492" y="4304099"/>
            <a:ext cx="2415508" cy="24155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additive="base">
                                        <p:cTn id="20" dur="500" fill="hold"/>
                                        <p:tgtEl>
                                          <p:spTgt spid="3074"/>
                                        </p:tgtEl>
                                        <p:attrNameLst>
                                          <p:attrName>ppt_x</p:attrName>
                                        </p:attrNameLst>
                                      </p:cBhvr>
                                      <p:tavLst>
                                        <p:tav tm="0">
                                          <p:val>
                                            <p:strVal val="#ppt_x"/>
                                          </p:val>
                                        </p:tav>
                                        <p:tav tm="100000">
                                          <p:val>
                                            <p:strVal val="#ppt_x"/>
                                          </p:val>
                                        </p:tav>
                                      </p:tavLst>
                                    </p:anim>
                                    <p:anim calcmode="lin" valueType="num">
                                      <p:cBhvr additive="base">
                                        <p:cTn id="21"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4534" y="435862"/>
            <a:ext cx="3136714" cy="1288726"/>
            <a:chOff x="500062" y="2851475"/>
            <a:chExt cx="2816950" cy="1288726"/>
          </a:xfrm>
        </p:grpSpPr>
        <p:pic>
          <p:nvPicPr>
            <p:cNvPr id="4" name="Picture 3"/>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saturation sat="200000"/>
                      </a14:imgEffect>
                      <a14:imgEffect>
                        <a14:sharpenSoften amount="50000"/>
                      </a14:imgEffect>
                    </a14:imgLayer>
                  </a14:imgProps>
                </a:ext>
              </a:extLst>
            </a:blip>
            <a:stretch>
              <a:fillRect/>
            </a:stretch>
          </p:blipFill>
          <p:spPr>
            <a:xfrm>
              <a:off x="500062" y="2851475"/>
              <a:ext cx="2816950" cy="1288726"/>
            </a:xfrm>
            <a:prstGeom prst="rect">
              <a:avLst/>
            </a:prstGeom>
          </p:spPr>
        </p:pic>
        <p:sp>
          <p:nvSpPr>
            <p:cNvPr id="5" name="TextBox 4"/>
            <p:cNvSpPr txBox="1"/>
            <p:nvPr/>
          </p:nvSpPr>
          <p:spPr>
            <a:xfrm>
              <a:off x="1237849" y="3294564"/>
              <a:ext cx="1962525" cy="523220"/>
            </a:xfrm>
            <a:prstGeom prst="rect">
              <a:avLst/>
            </a:prstGeom>
            <a:noFill/>
          </p:spPr>
          <p:txBody>
            <a:bodyPr wrap="none" rtlCol="0">
              <a:spAutoFit/>
            </a:bodyPr>
            <a:lstStyle/>
            <a:p>
              <a:r>
                <a:rPr lang="vi-VN" sz="2800" b="1" dirty="0">
                  <a:solidFill>
                    <a:srgbClr val="7030A0"/>
                  </a:solidFill>
                  <a:latin typeface="+mj-lt"/>
                </a:rPr>
                <a:t>LUYỆN TẬP</a:t>
              </a:r>
              <a:endParaRPr lang="vi-VN" sz="2800" b="1" dirty="0">
                <a:solidFill>
                  <a:srgbClr val="7030A0"/>
                </a:solidFill>
                <a:latin typeface="+mj-lt"/>
              </a:endParaRPr>
            </a:p>
          </p:txBody>
        </p:sp>
      </p:grpSp>
      <p:sp>
        <p:nvSpPr>
          <p:cNvPr id="6" name="Oval 5"/>
          <p:cNvSpPr/>
          <p:nvPr/>
        </p:nvSpPr>
        <p:spPr>
          <a:xfrm>
            <a:off x="3475987" y="51721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3</a:t>
            </a:r>
            <a:endParaRPr lang="vi-VN" sz="3200" dirty="0">
              <a:solidFill>
                <a:schemeClr val="accent2"/>
              </a:solidFill>
              <a:latin typeface="+mj-lt"/>
            </a:endParaRPr>
          </a:p>
        </p:txBody>
      </p:sp>
      <p:sp>
        <p:nvSpPr>
          <p:cNvPr id="7" name="TextBox 6"/>
          <p:cNvSpPr txBox="1"/>
          <p:nvPr/>
        </p:nvSpPr>
        <p:spPr>
          <a:xfrm>
            <a:off x="3939812" y="517218"/>
            <a:ext cx="7829401" cy="523220"/>
          </a:xfrm>
          <a:prstGeom prst="rect">
            <a:avLst/>
          </a:prstGeom>
          <a:noFill/>
        </p:spPr>
        <p:txBody>
          <a:bodyPr wrap="square" rtlCol="0">
            <a:spAutoFit/>
          </a:bodyPr>
          <a:lstStyle/>
          <a:p>
            <a:pPr algn="just"/>
            <a:r>
              <a:rPr lang="vi-VN" sz="2800" b="1" dirty="0">
                <a:solidFill>
                  <a:srgbClr val="00B050"/>
                </a:solidFill>
              </a:rPr>
              <a:t>Đưa ra lời khuyên cho bạn</a:t>
            </a:r>
            <a:endParaRPr lang="vi-VN" sz="2800" b="1" dirty="0">
              <a:solidFill>
                <a:srgbClr val="00B050"/>
              </a:solidFill>
            </a:endParaRPr>
          </a:p>
        </p:txBody>
      </p:sp>
      <p:sp>
        <p:nvSpPr>
          <p:cNvPr id="25" name="Diamond 24"/>
          <p:cNvSpPr/>
          <p:nvPr/>
        </p:nvSpPr>
        <p:spPr>
          <a:xfrm>
            <a:off x="3671249" y="1085307"/>
            <a:ext cx="463826" cy="434424"/>
          </a:xfrm>
          <a:prstGeom prst="diamon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2"/>
                </a:solidFill>
              </a:rPr>
              <a:t>2</a:t>
            </a:r>
            <a:endParaRPr lang="vi-VN" sz="3200" b="1" dirty="0">
              <a:solidFill>
                <a:schemeClr val="bg2"/>
              </a:solidFill>
            </a:endParaRPr>
          </a:p>
        </p:txBody>
      </p:sp>
      <p:sp>
        <p:nvSpPr>
          <p:cNvPr id="26" name="TextBox 25"/>
          <p:cNvSpPr txBox="1"/>
          <p:nvPr/>
        </p:nvSpPr>
        <p:spPr>
          <a:xfrm>
            <a:off x="4135074" y="1079754"/>
            <a:ext cx="7522392" cy="954107"/>
          </a:xfrm>
          <a:prstGeom prst="rect">
            <a:avLst/>
          </a:prstGeom>
          <a:noFill/>
        </p:spPr>
        <p:txBody>
          <a:bodyPr wrap="square" rtlCol="0">
            <a:spAutoFit/>
          </a:bodyPr>
          <a:lstStyle/>
          <a:p>
            <a:r>
              <a:rPr lang="vi-VN" sz="2800" dirty="0">
                <a:solidFill>
                  <a:schemeClr val="bg2"/>
                </a:solidFill>
              </a:rPr>
              <a:t>Cuối tuần, Chiến chỉ chơi điện tử mà không dành thời gian giúp đỡ bố mẹ làm việc nhà.</a:t>
            </a:r>
            <a:endParaRPr lang="vi-VN" sz="2800" dirty="0">
              <a:solidFill>
                <a:schemeClr val="bg2"/>
              </a:solidFill>
            </a:endParaRPr>
          </a:p>
        </p:txBody>
      </p:sp>
      <p:grpSp>
        <p:nvGrpSpPr>
          <p:cNvPr id="30" name="Group 29"/>
          <p:cNvGrpSpPr/>
          <p:nvPr/>
        </p:nvGrpSpPr>
        <p:grpSpPr>
          <a:xfrm>
            <a:off x="409503" y="1818704"/>
            <a:ext cx="4337735" cy="2830661"/>
            <a:chOff x="7179542" y="1523035"/>
            <a:chExt cx="4337735" cy="2830661"/>
          </a:xfrm>
        </p:grpSpPr>
        <p:sp>
          <p:nvSpPr>
            <p:cNvPr id="21" name="Speech Bubble: Oval 20"/>
            <p:cNvSpPr/>
            <p:nvPr/>
          </p:nvSpPr>
          <p:spPr>
            <a:xfrm>
              <a:off x="7179542" y="1523035"/>
              <a:ext cx="4337735" cy="2830661"/>
            </a:xfrm>
            <a:prstGeom prst="wedgeEllipseCallout">
              <a:avLst>
                <a:gd name="adj1" fmla="val 36970"/>
                <a:gd name="adj2" fmla="val 66143"/>
              </a:avLst>
            </a:prstGeom>
            <a:solidFill>
              <a:schemeClr val="accent2"/>
            </a:solidFill>
            <a:ln>
              <a:solidFill>
                <a:srgbClr val="0070C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rgbClr val="FF0000"/>
                </a:solidFill>
              </a:endParaRPr>
            </a:p>
          </p:txBody>
        </p:sp>
        <p:sp>
          <p:nvSpPr>
            <p:cNvPr id="29" name="Rectangle 28"/>
            <p:cNvSpPr/>
            <p:nvPr/>
          </p:nvSpPr>
          <p:spPr>
            <a:xfrm>
              <a:off x="7499135" y="1831699"/>
              <a:ext cx="3657321" cy="2308324"/>
            </a:xfrm>
            <a:prstGeom prst="rect">
              <a:avLst/>
            </a:prstGeom>
          </p:spPr>
          <p:txBody>
            <a:bodyPr wrap="square">
              <a:spAutoFit/>
            </a:bodyPr>
            <a:lstStyle/>
            <a:p>
              <a:pPr algn="ctr"/>
              <a:r>
                <a:rPr lang="vi-VN" sz="2400" dirty="0">
                  <a:solidFill>
                    <a:srgbClr val="FF0000"/>
                  </a:solidFill>
                </a:rPr>
                <a:t>Cậu hãy dành ra chút thời gian giúp đỡ bố mẹ nhé! Bố mẹ đi làm cả ngày vất vả rồi. Rồi sau đó cậu chơi điện tử lúc nào cũng được mà!</a:t>
              </a:r>
              <a:endParaRPr lang="vi-VN" sz="2400" dirty="0">
                <a:solidFill>
                  <a:srgbClr val="FF0000"/>
                </a:solidFill>
              </a:endParaRPr>
            </a:p>
          </p:txBody>
        </p:sp>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Effect>
                      <a14:sharpenSoften amount="25000"/>
                    </a14:imgEffect>
                  </a14:imgLayer>
                </a14:imgProps>
              </a:ext>
            </a:extLst>
          </a:blip>
          <a:srcRect l="11457" r="11761"/>
          <a:stretch>
            <a:fillRect/>
          </a:stretch>
        </p:blipFill>
        <p:spPr>
          <a:xfrm>
            <a:off x="5420772" y="2242511"/>
            <a:ext cx="6042132" cy="3873411"/>
          </a:xfrm>
          <a:prstGeom prst="rect">
            <a:avLst/>
          </a:prstGeom>
        </p:spPr>
      </p:pic>
      <p:pic>
        <p:nvPicPr>
          <p:cNvPr id="4098"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8911" y="3972473"/>
            <a:ext cx="2573648" cy="25736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 calcmode="lin" valueType="num">
                                      <p:cBhvr additive="base">
                                        <p:cTn id="22" dur="500" fill="hold"/>
                                        <p:tgtEl>
                                          <p:spTgt spid="4098"/>
                                        </p:tgtEl>
                                        <p:attrNameLst>
                                          <p:attrName>ppt_x</p:attrName>
                                        </p:attrNameLst>
                                      </p:cBhvr>
                                      <p:tavLst>
                                        <p:tav tm="0">
                                          <p:val>
                                            <p:strVal val="#ppt_x"/>
                                          </p:val>
                                        </p:tav>
                                        <p:tav tm="100000">
                                          <p:val>
                                            <p:strVal val="#ppt_x"/>
                                          </p:val>
                                        </p:tav>
                                      </p:tavLst>
                                    </p:anim>
                                    <p:anim calcmode="lin" valueType="num">
                                      <p:cBhvr additive="base">
                                        <p:cTn id="23"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7987" y="406680"/>
            <a:ext cx="2952187" cy="1274454"/>
            <a:chOff x="479771" y="4186500"/>
            <a:chExt cx="2677424" cy="1274454"/>
          </a:xfrm>
        </p:grpSpPr>
        <p:pic>
          <p:nvPicPr>
            <p:cNvPr id="3" name="Picture 2"/>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saturation sat="200000"/>
                      </a14:imgEffect>
                      <a14:imgEffect>
                        <a14:sharpenSoften amount="50000"/>
                      </a14:imgEffect>
                    </a14:imgLayer>
                  </a14:imgProps>
                </a:ext>
              </a:extLst>
            </a:blip>
            <a:stretch>
              <a:fillRect/>
            </a:stretch>
          </p:blipFill>
          <p:spPr>
            <a:xfrm>
              <a:off x="479771" y="4186500"/>
              <a:ext cx="2677424" cy="1274454"/>
            </a:xfrm>
            <a:prstGeom prst="rect">
              <a:avLst/>
            </a:prstGeom>
          </p:spPr>
        </p:pic>
        <p:sp>
          <p:nvSpPr>
            <p:cNvPr id="4" name="TextBox 3"/>
            <p:cNvSpPr txBox="1"/>
            <p:nvPr/>
          </p:nvSpPr>
          <p:spPr>
            <a:xfrm>
              <a:off x="1148949" y="4550361"/>
              <a:ext cx="1797287" cy="523220"/>
            </a:xfrm>
            <a:prstGeom prst="rect">
              <a:avLst/>
            </a:prstGeom>
            <a:noFill/>
          </p:spPr>
          <p:txBody>
            <a:bodyPr wrap="none" rtlCol="0">
              <a:spAutoFit/>
            </a:bodyPr>
            <a:lstStyle/>
            <a:p>
              <a:r>
                <a:rPr lang="vi-VN" sz="2800" b="1" dirty="0">
                  <a:solidFill>
                    <a:schemeClr val="accent2"/>
                  </a:solidFill>
                  <a:latin typeface="+mj-lt"/>
                </a:rPr>
                <a:t>VẬN DỤNG</a:t>
              </a:r>
              <a:endParaRPr lang="vi-VN" sz="2800" b="1" dirty="0">
                <a:solidFill>
                  <a:schemeClr val="accent2"/>
                </a:solidFill>
                <a:latin typeface="+mj-lt"/>
              </a:endParaRPr>
            </a:p>
          </p:txBody>
        </p:sp>
      </p:grpSp>
      <p:sp>
        <p:nvSpPr>
          <p:cNvPr id="5" name="TextBox 4"/>
          <p:cNvSpPr txBox="1"/>
          <p:nvPr/>
        </p:nvSpPr>
        <p:spPr>
          <a:xfrm>
            <a:off x="3215412" y="508931"/>
            <a:ext cx="8438600" cy="1569660"/>
          </a:xfrm>
          <a:prstGeom prst="rect">
            <a:avLst/>
          </a:prstGeom>
          <a:noFill/>
        </p:spPr>
        <p:txBody>
          <a:bodyPr wrap="square" rtlCol="0">
            <a:spAutoFit/>
          </a:bodyPr>
          <a:lstStyle/>
          <a:p>
            <a:pPr marL="285750" indent="-285750">
              <a:buClr>
                <a:srgbClr val="F72F98"/>
              </a:buClr>
              <a:buFont typeface="Arial" panose="020B0604020202020204" pitchFamily="34" charset="0"/>
              <a:buChar char="•"/>
            </a:pPr>
            <a:r>
              <a:rPr lang="vi-VN" sz="2400" dirty="0">
                <a:solidFill>
                  <a:srgbClr val="000000"/>
                </a:solidFill>
              </a:rPr>
              <a:t>Chia sẻ về những việc em đã và sẽ làm để sử dụng thời gian hợp lí.</a:t>
            </a:r>
            <a:endParaRPr lang="vi-VN" sz="2400" dirty="0">
              <a:solidFill>
                <a:srgbClr val="000000"/>
              </a:solidFill>
            </a:endParaRPr>
          </a:p>
          <a:p>
            <a:pPr marL="285750" indent="-285750">
              <a:buClr>
                <a:srgbClr val="F72F98"/>
              </a:buClr>
              <a:buFont typeface="Arial" panose="020B0604020202020204" pitchFamily="34" charset="0"/>
              <a:buChar char="•"/>
            </a:pPr>
            <a:r>
              <a:rPr lang="vi-VN" sz="2400" dirty="0">
                <a:solidFill>
                  <a:srgbClr val="000000"/>
                </a:solidFill>
              </a:rPr>
              <a:t>Lập và thực hiện thời gian biểu cho hoạt động trong một tuần theo mẫu sau:</a:t>
            </a:r>
            <a:endParaRPr lang="vi-VN" sz="2400" dirty="0">
              <a:solidFill>
                <a:srgbClr val="000000"/>
              </a:solidFill>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sharpenSoften amount="25000"/>
                    </a14:imgEffect>
                  </a14:imgLayer>
                </a14:imgProps>
              </a:ext>
            </a:extLst>
          </a:blip>
          <a:stretch>
            <a:fillRect/>
          </a:stretch>
        </p:blipFill>
        <p:spPr>
          <a:xfrm>
            <a:off x="3308679" y="2078591"/>
            <a:ext cx="8252066" cy="2467685"/>
          </a:xfrm>
          <a:prstGeom prst="rect">
            <a:avLst/>
          </a:prstGeom>
        </p:spPr>
      </p:pic>
      <p:pic>
        <p:nvPicPr>
          <p:cNvPr id="5122"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6485" y="4546276"/>
            <a:ext cx="5362575" cy="188595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27353" y="2470994"/>
            <a:ext cx="5154201" cy="3865651"/>
            <a:chOff x="427353" y="2470994"/>
            <a:chExt cx="5154201" cy="3865651"/>
          </a:xfrm>
        </p:grpSpPr>
        <p:pic>
          <p:nvPicPr>
            <p:cNvPr id="5124" name="Picture 4" descr="Mẫu thời khóa biểu cho học sinh đẹp nh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87717">
              <a:off x="427353" y="2470994"/>
              <a:ext cx="5154201" cy="38656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rot="20914428">
              <a:off x="1496577" y="2561587"/>
              <a:ext cx="2559469" cy="477975"/>
            </a:xfrm>
            <a:prstGeom prst="rect">
              <a:avLst/>
            </a:prstGeom>
            <a:solidFill>
              <a:srgbClr val="B4EFFF"/>
            </a:solidFill>
            <a:ln>
              <a:solidFill>
                <a:srgbClr val="B4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p:cNvSpPr txBox="1"/>
            <p:nvPr/>
          </p:nvSpPr>
          <p:spPr>
            <a:xfrm rot="20953649">
              <a:off x="1382084" y="2600933"/>
              <a:ext cx="2635658" cy="523220"/>
            </a:xfrm>
            <a:prstGeom prst="rect">
              <a:avLst/>
            </a:prstGeom>
            <a:noFill/>
          </p:spPr>
          <p:txBody>
            <a:bodyPr wrap="none" rtlCol="0">
              <a:spAutoFit/>
            </a:bodyPr>
            <a:lstStyle/>
            <a:p>
              <a:r>
                <a:rPr lang="vi-VN" sz="2800" b="1">
                  <a:ln>
                    <a:solidFill>
                      <a:srgbClr val="0070C0"/>
                    </a:solidFill>
                  </a:ln>
                  <a:solidFill>
                    <a:schemeClr val="accent2"/>
                  </a:solidFill>
                  <a:latin typeface="+mj-lt"/>
                </a:rPr>
                <a:t>THỜI GIAN BIỂU</a:t>
              </a:r>
              <a:endParaRPr lang="vi-VN" sz="2800" b="1" dirty="0">
                <a:ln>
                  <a:solidFill>
                    <a:srgbClr val="0070C0"/>
                  </a:solidFill>
                </a:ln>
                <a:solidFill>
                  <a:schemeClr val="accent2"/>
                </a:solidFill>
                <a:latin typeface="+mj-lt"/>
              </a:endParaRPr>
            </a:p>
          </p:txBody>
        </p:sp>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fade">
                                      <p:cBhvr>
                                        <p:cTn id="20" dur="500"/>
                                        <p:tgtEl>
                                          <p:spTgt spid="51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clrChange>
              <a:clrFrom>
                <a:srgbClr val="FFFFFF"/>
              </a:clrFrom>
              <a:clrTo>
                <a:srgbClr val="FFFFFF">
                  <a:alpha val="0"/>
                </a:srgbClr>
              </a:clrTo>
            </a:clrChange>
          </a:blip>
          <a:stretch>
            <a:fillRect/>
          </a:stretch>
        </p:blipFill>
        <p:spPr>
          <a:xfrm>
            <a:off x="2815771" y="2060621"/>
            <a:ext cx="9426002" cy="3656476"/>
          </a:xfrm>
          <a:prstGeom prst="rect">
            <a:avLst/>
          </a:prstGeom>
        </p:spPr>
      </p:pic>
      <p:pic>
        <p:nvPicPr>
          <p:cNvPr id="4" name="Picture 2" descr="Cute children playing at pencil house Premium Vecto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857" y="448330"/>
            <a:ext cx="4644572" cy="59059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7714" y="0"/>
            <a:ext cx="1834156" cy="923330"/>
          </a:xfrm>
          <a:prstGeom prst="rect">
            <a:avLst/>
          </a:prstGeom>
          <a:noFill/>
        </p:spPr>
        <p:txBody>
          <a:bodyPr wrap="none" rtlCol="0">
            <a:spAutoFit/>
          </a:bodyPr>
          <a:lstStyle/>
          <a:p>
            <a:r>
              <a:rPr lang="vi-VN" sz="5400" dirty="0">
                <a:solidFill>
                  <a:schemeClr val="accent2"/>
                </a:solidFill>
                <a:latin typeface="+mj-lt"/>
              </a:rPr>
              <a:t>BÀI 5</a:t>
            </a:r>
            <a:endParaRPr lang="vi-VN" sz="5400" dirty="0">
              <a:solidFill>
                <a:schemeClr val="accent2"/>
              </a:solidFill>
              <a:latin typeface="+mj-lt"/>
            </a:endParaRPr>
          </a:p>
        </p:txBody>
      </p:sp>
      <p:sp>
        <p:nvSpPr>
          <p:cNvPr id="3" name="TextBox 2"/>
          <p:cNvSpPr txBox="1"/>
          <p:nvPr/>
        </p:nvSpPr>
        <p:spPr>
          <a:xfrm>
            <a:off x="58057" y="2046515"/>
            <a:ext cx="4789714" cy="2123658"/>
          </a:xfrm>
          <a:prstGeom prst="rect">
            <a:avLst/>
          </a:prstGeom>
          <a:noFill/>
        </p:spPr>
        <p:txBody>
          <a:bodyPr wrap="square" rtlCol="0">
            <a:spAutoFit/>
          </a:bodyPr>
          <a:lstStyle/>
          <a:p>
            <a:pPr algn="ctr"/>
            <a:r>
              <a:rPr lang="vi-VN" sz="6600" dirty="0">
                <a:solidFill>
                  <a:srgbClr val="002060"/>
                </a:solidFill>
                <a:latin typeface="+mj-lt"/>
              </a:rPr>
              <a:t>QUÝ TRỌNG THỜI GIAN</a:t>
            </a:r>
            <a:endParaRPr lang="vi-VN" sz="6600" dirty="0">
              <a:solidFill>
                <a:srgbClr val="002060"/>
              </a:solidFill>
              <a:latin typeface="+mj-lt"/>
            </a:endParaRPr>
          </a:p>
        </p:txBody>
      </p:sp>
    </p:spTree>
  </p:cSld>
  <p:clrMapOvr>
    <a:masterClrMapping/>
  </p:clrMapOvr>
  <p:transition spd="slow">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clrChange>
              <a:clrFrom>
                <a:srgbClr val="FFFAC8"/>
              </a:clrFrom>
              <a:clrTo>
                <a:srgbClr val="FFFAC8">
                  <a:alpha val="0"/>
                </a:srgbClr>
              </a:clrTo>
            </a:clrChange>
            <a:extLst>
              <a:ext uri="{BEBA8EAE-BF5A-486C-A8C5-ECC9F3942E4B}">
                <a14:imgProps xmlns:a14="http://schemas.microsoft.com/office/drawing/2010/main">
                  <a14:imgLayer r:embed="rId2">
                    <a14:imgEffect>
                      <a14:backgroundRemoval t="5088" b="99779" l="2000" r="97625">
                        <a14:foregroundMark x1="40500" y1="38496" x2="38375" y2="63496"/>
                        <a14:foregroundMark x1="38375" y1="63496" x2="33750" y2="75442"/>
                        <a14:foregroundMark x1="11125" y1="23009" x2="13500" y2="33407"/>
                        <a14:foregroundMark x1="13500" y1="33407" x2="12125" y2="87832"/>
                        <a14:foregroundMark x1="10000" y1="49558" x2="8375" y2="61062"/>
                        <a14:foregroundMark x1="8375" y1="61062" x2="10250" y2="63938"/>
                        <a14:foregroundMark x1="18375" y1="50221" x2="24750" y2="51106"/>
                        <a14:foregroundMark x1="24750" y1="51106" x2="25000" y2="50885"/>
                        <a14:foregroundMark x1="9375" y1="39381" x2="9375" y2="39381"/>
                        <a14:foregroundMark x1="12000" y1="94027" x2="12000" y2="94027"/>
                        <a14:foregroundMark x1="6125" y1="89602" x2="33000" y2="86726"/>
                        <a14:foregroundMark x1="33000" y1="86726" x2="69750" y2="90929"/>
                        <a14:foregroundMark x1="69750" y1="90929" x2="87125" y2="88274"/>
                        <a14:foregroundMark x1="87125" y1="88274" x2="97625" y2="91150"/>
                        <a14:foregroundMark x1="97625" y1="91150" x2="4250" y2="91593"/>
                        <a14:foregroundMark x1="4000" y1="86283" x2="9750" y2="90487"/>
                        <a14:foregroundMark x1="9750" y1="90487" x2="6250" y2="81195"/>
                        <a14:foregroundMark x1="6250" y1="81195" x2="2500" y2="93142"/>
                        <a14:foregroundMark x1="2500" y1="93142" x2="2000" y2="99779"/>
                        <a14:foregroundMark x1="54875" y1="36062" x2="56500" y2="66593"/>
                        <a14:foregroundMark x1="55000" y1="5088" x2="55000" y2="12389"/>
                        <a14:foregroundMark x1="54875" y1="10841" x2="54625" y2="16593"/>
                        <a14:foregroundMark x1="50375" y1="25664" x2="50500" y2="36504"/>
                        <a14:foregroundMark x1="60125" y1="17699" x2="62250" y2="39602"/>
                        <a14:foregroundMark x1="53875" y1="77212" x2="53500" y2="86947"/>
                        <a14:foregroundMark x1="60875" y1="74115" x2="62375" y2="81416"/>
                        <a14:foregroundMark x1="70750" y1="41372" x2="72125" y2="51991"/>
                        <a14:foregroundMark x1="93625" y1="27434" x2="90750" y2="41150"/>
                        <a14:foregroundMark x1="90750" y1="41150" x2="88375" y2="46239"/>
                        <a14:foregroundMark x1="88375" y1="44469" x2="85125" y2="50664"/>
                        <a14:foregroundMark x1="69375" y1="42699" x2="69375" y2="42699"/>
                        <a14:foregroundMark x1="79500" y1="29646" x2="77250" y2="39602"/>
                        <a14:foregroundMark x1="90500" y1="58850" x2="90500" y2="58850"/>
                        <a14:foregroundMark x1="86250" y1="71239" x2="86250" y2="71239"/>
                        <a14:foregroundMark x1="79500" y1="76327" x2="79500" y2="76327"/>
                        <a14:foregroundMark x1="91375" y1="29646" x2="91375" y2="29646"/>
                        <a14:foregroundMark x1="89625" y1="29425" x2="89250" y2="35177"/>
                        <a14:foregroundMark x1="26000" y1="43363" x2="26375" y2="46018"/>
                        <a14:foregroundMark x1="17625" y1="35398" x2="17625" y2="35398"/>
                        <a14:foregroundMark x1="14625" y1="23673" x2="14625" y2="23673"/>
                        <a14:foregroundMark x1="37875" y1="35177" x2="37875" y2="35177"/>
                        <a14:foregroundMark x1="33750" y1="48230" x2="33750" y2="48230"/>
                        <a14:foregroundMark x1="37875" y1="47788" x2="37875" y2="47788"/>
                        <a14:foregroundMark x1="42000" y1="47788" x2="42000" y2="47788"/>
                        <a14:foregroundMark x1="43875" y1="52876" x2="43875" y2="52876"/>
                        <a14:foregroundMark x1="29875" y1="51549" x2="29875" y2="51549"/>
                        <a14:foregroundMark x1="40125" y1="78097" x2="40125" y2="78097"/>
                      </a14:backgroundRemoval>
                    </a14:imgEffect>
                    <a14:imgEffect>
                      <a14:saturation sat="200000"/>
                    </a14:imgEffect>
                    <a14:imgEffect>
                      <a14:sharpenSoften amount="25000"/>
                    </a14:imgEffect>
                  </a14:imgLayer>
                </a14:imgProps>
              </a:ext>
            </a:extLst>
          </a:blip>
          <a:stretch>
            <a:fillRect/>
          </a:stretch>
        </p:blipFill>
        <p:spPr>
          <a:xfrm>
            <a:off x="303249" y="2253074"/>
            <a:ext cx="6985446" cy="3856429"/>
          </a:xfrm>
          <a:prstGeom prst="rect">
            <a:avLst/>
          </a:prstGeom>
        </p:spPr>
      </p:pic>
      <p:grpSp>
        <p:nvGrpSpPr>
          <p:cNvPr id="8" name="Group 7"/>
          <p:cNvGrpSpPr/>
          <p:nvPr/>
        </p:nvGrpSpPr>
        <p:grpSpPr>
          <a:xfrm>
            <a:off x="500062" y="381715"/>
            <a:ext cx="2886686" cy="975278"/>
            <a:chOff x="500062" y="381715"/>
            <a:chExt cx="2886686" cy="975278"/>
          </a:xfrm>
        </p:grpSpPr>
        <p:pic>
          <p:nvPicPr>
            <p:cNvPr id="9" name="Picture 8"/>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00062" y="381715"/>
              <a:ext cx="1170334" cy="975278"/>
            </a:xfrm>
            <a:prstGeom prst="rect">
              <a:avLst/>
            </a:prstGeom>
          </p:spPr>
        </p:pic>
        <p:sp>
          <p:nvSpPr>
            <p:cNvPr id="10" name="TextBox 9"/>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endParaRPr lang="vi-VN" sz="2800" b="1" dirty="0">
                <a:solidFill>
                  <a:srgbClr val="F78609"/>
                </a:solidFill>
                <a:latin typeface="+mj-lt"/>
              </a:endParaRPr>
            </a:p>
          </p:txBody>
        </p:sp>
      </p:grpSp>
      <p:grpSp>
        <p:nvGrpSpPr>
          <p:cNvPr id="13" name="Group 12"/>
          <p:cNvGrpSpPr/>
          <p:nvPr/>
        </p:nvGrpSpPr>
        <p:grpSpPr>
          <a:xfrm>
            <a:off x="7315199" y="547446"/>
            <a:ext cx="4085190" cy="5856459"/>
            <a:chOff x="7288695" y="547446"/>
            <a:chExt cx="4085190" cy="5856459"/>
          </a:xfrm>
        </p:grpSpPr>
        <p:sp>
          <p:nvSpPr>
            <p:cNvPr id="11" name="Rectangle 10"/>
            <p:cNvSpPr/>
            <p:nvPr/>
          </p:nvSpPr>
          <p:spPr>
            <a:xfrm>
              <a:off x="7608508" y="679261"/>
              <a:ext cx="3445564" cy="5724644"/>
            </a:xfrm>
            <a:prstGeom prst="rect">
              <a:avLst/>
            </a:prstGeom>
          </p:spPr>
          <p:txBody>
            <a:bodyPr wrap="square">
              <a:spAutoFit/>
            </a:bodyPr>
            <a:lstStyle/>
            <a:p>
              <a:r>
                <a:rPr lang="vi-VN" sz="2400" dirty="0">
                  <a:solidFill>
                    <a:srgbClr val="222222"/>
                  </a:solidFill>
                </a:rPr>
                <a:t>Tích tắc! Tích tắc!</a:t>
              </a:r>
              <a:br>
                <a:rPr lang="vi-VN" sz="2400" dirty="0">
                  <a:solidFill>
                    <a:srgbClr val="222222"/>
                  </a:solidFill>
                </a:rPr>
              </a:br>
              <a:r>
                <a:rPr lang="vi-VN" sz="2400" dirty="0">
                  <a:solidFill>
                    <a:srgbClr val="222222"/>
                  </a:solidFill>
                </a:rPr>
                <a:t>Đồng hồ quả lắc</a:t>
              </a:r>
              <a:br>
                <a:rPr lang="vi-VN" sz="2400" dirty="0">
                  <a:solidFill>
                    <a:srgbClr val="222222"/>
                  </a:solidFill>
                </a:rPr>
              </a:br>
              <a:r>
                <a:rPr lang="vi-VN" sz="2400" dirty="0">
                  <a:solidFill>
                    <a:srgbClr val="222222"/>
                  </a:solidFill>
                </a:rPr>
                <a:t>Tích tắc đêm ngày</a:t>
              </a:r>
              <a:br>
                <a:rPr lang="vi-VN" sz="2400" dirty="0">
                  <a:solidFill>
                    <a:srgbClr val="222222"/>
                  </a:solidFill>
                </a:rPr>
              </a:br>
              <a:r>
                <a:rPr lang="vi-VN" sz="2400" dirty="0">
                  <a:solidFill>
                    <a:srgbClr val="222222"/>
                  </a:solidFill>
                </a:rPr>
                <a:t>Không ngừng phút giây.</a:t>
              </a:r>
              <a:endParaRPr lang="vi-VN" sz="2400" dirty="0">
                <a:solidFill>
                  <a:srgbClr val="222222"/>
                </a:solidFill>
              </a:endParaRPr>
            </a:p>
            <a:p>
              <a:endParaRPr lang="vi-VN" sz="1600" dirty="0">
                <a:solidFill>
                  <a:srgbClr val="222222"/>
                </a:solidFill>
              </a:endParaRPr>
            </a:p>
            <a:p>
              <a:r>
                <a:rPr lang="vi-VN" sz="2400" dirty="0">
                  <a:solidFill>
                    <a:srgbClr val="222222"/>
                  </a:solidFill>
                </a:rPr>
                <a:t>Tích tắc! Tích tắc!</a:t>
              </a:r>
              <a:br>
                <a:rPr lang="vi-VN" sz="2400" dirty="0">
                  <a:solidFill>
                    <a:srgbClr val="222222"/>
                  </a:solidFill>
                </a:rPr>
              </a:br>
              <a:r>
                <a:rPr lang="vi-VN" sz="2400" dirty="0">
                  <a:solidFill>
                    <a:srgbClr val="222222"/>
                  </a:solidFill>
                </a:rPr>
                <a:t>Đồng hồ luôn nhắc:</a:t>
              </a:r>
              <a:br>
                <a:rPr lang="vi-VN" sz="2400" dirty="0">
                  <a:solidFill>
                    <a:srgbClr val="222222"/>
                  </a:solidFill>
                </a:rPr>
              </a:br>
              <a:r>
                <a:rPr lang="vi-VN" sz="2400" dirty="0">
                  <a:solidFill>
                    <a:srgbClr val="222222"/>
                  </a:solidFill>
                </a:rPr>
                <a:t>Học, chơi, ăn, ngủ</a:t>
              </a:r>
              <a:br>
                <a:rPr lang="vi-VN" sz="2400" dirty="0">
                  <a:solidFill>
                    <a:srgbClr val="222222"/>
                  </a:solidFill>
                </a:rPr>
              </a:br>
              <a:r>
                <a:rPr lang="vi-VN" sz="2400" dirty="0">
                  <a:solidFill>
                    <a:srgbClr val="222222"/>
                  </a:solidFill>
                </a:rPr>
                <a:t>Có giờ có giấc.</a:t>
              </a:r>
              <a:endParaRPr lang="vi-VN" sz="2400" dirty="0">
                <a:solidFill>
                  <a:srgbClr val="222222"/>
                </a:solidFill>
              </a:endParaRPr>
            </a:p>
            <a:p>
              <a:endParaRPr lang="vi-VN" sz="1400" dirty="0">
                <a:solidFill>
                  <a:srgbClr val="222222"/>
                </a:solidFill>
              </a:endParaRPr>
            </a:p>
            <a:p>
              <a:r>
                <a:rPr lang="vi-VN" sz="2400" dirty="0">
                  <a:solidFill>
                    <a:srgbClr val="222222"/>
                  </a:solidFill>
                </a:rPr>
                <a:t>Tích tắc! Tích tắc!</a:t>
              </a:r>
              <a:br>
                <a:rPr lang="vi-VN" sz="2400" dirty="0">
                  <a:solidFill>
                    <a:srgbClr val="222222"/>
                  </a:solidFill>
                </a:rPr>
              </a:br>
              <a:r>
                <a:rPr lang="vi-VN" sz="2400" dirty="0">
                  <a:solidFill>
                    <a:srgbClr val="222222"/>
                  </a:solidFill>
                </a:rPr>
                <a:t>Đồng hồ luôn nhắc</a:t>
              </a:r>
              <a:br>
                <a:rPr lang="vi-VN" sz="2400" dirty="0">
                  <a:solidFill>
                    <a:srgbClr val="222222"/>
                  </a:solidFill>
                </a:rPr>
              </a:br>
              <a:r>
                <a:rPr lang="vi-VN" sz="2400" dirty="0">
                  <a:solidFill>
                    <a:srgbClr val="222222"/>
                  </a:solidFill>
                </a:rPr>
                <a:t>Từng phút từng giờ</a:t>
              </a:r>
              <a:br>
                <a:rPr lang="vi-VN" sz="2400" dirty="0">
                  <a:solidFill>
                    <a:srgbClr val="222222"/>
                  </a:solidFill>
                </a:rPr>
              </a:br>
              <a:r>
                <a:rPr lang="vi-VN" sz="2400" dirty="0">
                  <a:solidFill>
                    <a:srgbClr val="222222"/>
                  </a:solidFill>
                </a:rPr>
                <a:t>Quý hơn vàng bạc.</a:t>
              </a:r>
              <a:endParaRPr lang="vi-VN" sz="2400" dirty="0">
                <a:solidFill>
                  <a:srgbClr val="222222"/>
                </a:solidFill>
              </a:endParaRPr>
            </a:p>
            <a:p>
              <a:pPr algn="r"/>
              <a:endParaRPr lang="vi-VN" sz="1000" i="1" dirty="0">
                <a:solidFill>
                  <a:srgbClr val="222222"/>
                </a:solidFill>
              </a:endParaRPr>
            </a:p>
            <a:p>
              <a:pPr algn="r"/>
              <a:r>
                <a:rPr lang="vi-VN" sz="2400" i="1" dirty="0">
                  <a:solidFill>
                    <a:srgbClr val="222222"/>
                  </a:solidFill>
                </a:rPr>
                <a:t>Tác giả: Đinh Xuân Tửu</a:t>
              </a:r>
              <a:endParaRPr lang="vi-VN" sz="2400" b="0" i="0" dirty="0">
                <a:solidFill>
                  <a:srgbClr val="222222"/>
                </a:solidFill>
                <a:effectLst/>
              </a:endParaRPr>
            </a:p>
          </p:txBody>
        </p:sp>
        <p:sp>
          <p:nvSpPr>
            <p:cNvPr id="12" name="Rectangle: Rounded Corners 11"/>
            <p:cNvSpPr/>
            <p:nvPr/>
          </p:nvSpPr>
          <p:spPr>
            <a:xfrm>
              <a:off x="7288695" y="547446"/>
              <a:ext cx="4085190" cy="5763108"/>
            </a:xfrm>
            <a:custGeom>
              <a:avLst/>
              <a:gdLst>
                <a:gd name="connsiteX0" fmla="*/ 0 w 4085190"/>
                <a:gd name="connsiteY0" fmla="*/ 389319 h 5763108"/>
                <a:gd name="connsiteX1" fmla="*/ 389319 w 4085190"/>
                <a:gd name="connsiteY1" fmla="*/ 0 h 5763108"/>
                <a:gd name="connsiteX2" fmla="*/ 3695871 w 4085190"/>
                <a:gd name="connsiteY2" fmla="*/ 0 h 5763108"/>
                <a:gd name="connsiteX3" fmla="*/ 4085190 w 4085190"/>
                <a:gd name="connsiteY3" fmla="*/ 389319 h 5763108"/>
                <a:gd name="connsiteX4" fmla="*/ 4085190 w 4085190"/>
                <a:gd name="connsiteY4" fmla="*/ 5373789 h 5763108"/>
                <a:gd name="connsiteX5" fmla="*/ 3695871 w 4085190"/>
                <a:gd name="connsiteY5" fmla="*/ 5763108 h 5763108"/>
                <a:gd name="connsiteX6" fmla="*/ 389319 w 4085190"/>
                <a:gd name="connsiteY6" fmla="*/ 5763108 h 5763108"/>
                <a:gd name="connsiteX7" fmla="*/ 0 w 4085190"/>
                <a:gd name="connsiteY7" fmla="*/ 5373789 h 5763108"/>
                <a:gd name="connsiteX8" fmla="*/ 0 w 4085190"/>
                <a:gd name="connsiteY8" fmla="*/ 389319 h 576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5190" h="5763108" extrusionOk="0">
                  <a:moveTo>
                    <a:pt x="0" y="389319"/>
                  </a:moveTo>
                  <a:cubicBezTo>
                    <a:pt x="-39568" y="173124"/>
                    <a:pt x="159492" y="-29350"/>
                    <a:pt x="389319" y="0"/>
                  </a:cubicBezTo>
                  <a:cubicBezTo>
                    <a:pt x="803012" y="9620"/>
                    <a:pt x="3210283" y="-108797"/>
                    <a:pt x="3695871" y="0"/>
                  </a:cubicBezTo>
                  <a:cubicBezTo>
                    <a:pt x="3924229" y="-12502"/>
                    <a:pt x="4111041" y="166396"/>
                    <a:pt x="4085190" y="389319"/>
                  </a:cubicBezTo>
                  <a:cubicBezTo>
                    <a:pt x="4110464" y="2138526"/>
                    <a:pt x="4142297" y="3306967"/>
                    <a:pt x="4085190" y="5373789"/>
                  </a:cubicBezTo>
                  <a:cubicBezTo>
                    <a:pt x="4104246" y="5617603"/>
                    <a:pt x="3897338" y="5764138"/>
                    <a:pt x="3695871" y="5763108"/>
                  </a:cubicBezTo>
                  <a:cubicBezTo>
                    <a:pt x="3126319" y="5628635"/>
                    <a:pt x="1498032" y="5622864"/>
                    <a:pt x="389319" y="5763108"/>
                  </a:cubicBezTo>
                  <a:cubicBezTo>
                    <a:pt x="180809" y="5769533"/>
                    <a:pt x="-24149" y="5592459"/>
                    <a:pt x="0" y="5373789"/>
                  </a:cubicBezTo>
                  <a:cubicBezTo>
                    <a:pt x="-124084" y="4200215"/>
                    <a:pt x="68493" y="1754650"/>
                    <a:pt x="0" y="389319"/>
                  </a:cubicBezTo>
                  <a:close/>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4" name="TextBox 13"/>
          <p:cNvSpPr txBox="1"/>
          <p:nvPr/>
        </p:nvSpPr>
        <p:spPr>
          <a:xfrm>
            <a:off x="1085229" y="1420515"/>
            <a:ext cx="5099473" cy="830997"/>
          </a:xfrm>
          <a:prstGeom prst="rect">
            <a:avLst/>
          </a:prstGeom>
          <a:noFill/>
        </p:spPr>
        <p:txBody>
          <a:bodyPr wrap="none" rtlCol="0">
            <a:spAutoFit/>
          </a:bodyPr>
          <a:lstStyle/>
          <a:p>
            <a:r>
              <a:rPr lang="vi-VN" sz="48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mj-lt"/>
              </a:rPr>
              <a:t>ĐỒNG HỒ QUẢ LẮC</a:t>
            </a:r>
            <a:endParaRPr lang="vi-VN" sz="48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mj-lt"/>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500"/>
                            </p:stCondLst>
                            <p:childTnLst>
                              <p:par>
                                <p:cTn id="14" presetID="32" presetClass="emph" presetSubtype="0" repeatCount="indefinite" fill="hold" grpId="1" nodeType="afterEffect">
                                  <p:stCondLst>
                                    <p:cond delay="0"/>
                                  </p:stCondLst>
                                  <p:childTnLst>
                                    <p:animRot by="120000">
                                      <p:cBhvr>
                                        <p:cTn id="15" dur="100" fill="hold">
                                          <p:stCondLst>
                                            <p:cond delay="0"/>
                                          </p:stCondLst>
                                        </p:cTn>
                                        <p:tgtEl>
                                          <p:spTgt spid="14"/>
                                        </p:tgtEl>
                                        <p:attrNameLst>
                                          <p:attrName>r</p:attrName>
                                        </p:attrNameLst>
                                      </p:cBhvr>
                                    </p:animRot>
                                    <p:animRot by="-240000">
                                      <p:cBhvr>
                                        <p:cTn id="16" dur="200" fill="hold">
                                          <p:stCondLst>
                                            <p:cond delay="200"/>
                                          </p:stCondLst>
                                        </p:cTn>
                                        <p:tgtEl>
                                          <p:spTgt spid="14"/>
                                        </p:tgtEl>
                                        <p:attrNameLst>
                                          <p:attrName>r</p:attrName>
                                        </p:attrNameLst>
                                      </p:cBhvr>
                                    </p:animRot>
                                    <p:animRot by="240000">
                                      <p:cBhvr>
                                        <p:cTn id="17" dur="200" fill="hold">
                                          <p:stCondLst>
                                            <p:cond delay="400"/>
                                          </p:stCondLst>
                                        </p:cTn>
                                        <p:tgtEl>
                                          <p:spTgt spid="14"/>
                                        </p:tgtEl>
                                        <p:attrNameLst>
                                          <p:attrName>r</p:attrName>
                                        </p:attrNameLst>
                                      </p:cBhvr>
                                    </p:animRot>
                                    <p:animRot by="-240000">
                                      <p:cBhvr>
                                        <p:cTn id="18" dur="200" fill="hold">
                                          <p:stCondLst>
                                            <p:cond delay="600"/>
                                          </p:stCondLst>
                                        </p:cTn>
                                        <p:tgtEl>
                                          <p:spTgt spid="14"/>
                                        </p:tgtEl>
                                        <p:attrNameLst>
                                          <p:attrName>r</p:attrName>
                                        </p:attrNameLst>
                                      </p:cBhvr>
                                    </p:animRot>
                                    <p:animRot by="120000">
                                      <p:cBhvr>
                                        <p:cTn id="19" dur="200" fill="hold">
                                          <p:stCondLst>
                                            <p:cond delay="800"/>
                                          </p:stCondLst>
                                        </p:cTn>
                                        <p:tgtEl>
                                          <p:spTgt spid="14"/>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33516" y="449701"/>
            <a:ext cx="3252873" cy="1489289"/>
            <a:chOff x="569798" y="1124402"/>
            <a:chExt cx="2816950" cy="1489289"/>
          </a:xfrm>
        </p:grpSpPr>
        <p:pic>
          <p:nvPicPr>
            <p:cNvPr id="3" name="Picture 2"/>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569798" y="1124402"/>
              <a:ext cx="2816950" cy="1489289"/>
            </a:xfrm>
            <a:prstGeom prst="rect">
              <a:avLst/>
            </a:prstGeom>
          </p:spPr>
        </p:pic>
        <p:sp>
          <p:nvSpPr>
            <p:cNvPr id="8" name="TextBox 7"/>
            <p:cNvSpPr txBox="1"/>
            <p:nvPr/>
          </p:nvSpPr>
          <p:spPr>
            <a:xfrm>
              <a:off x="1442468" y="1610762"/>
              <a:ext cx="1784463" cy="523220"/>
            </a:xfrm>
            <a:prstGeom prst="rect">
              <a:avLst/>
            </a:prstGeom>
            <a:noFill/>
          </p:spPr>
          <p:txBody>
            <a:bodyPr wrap="none" rtlCol="0">
              <a:spAutoFit/>
            </a:bodyPr>
            <a:lstStyle/>
            <a:p>
              <a:r>
                <a:rPr lang="vi-VN" sz="2800" b="1" dirty="0">
                  <a:solidFill>
                    <a:schemeClr val="accent2"/>
                  </a:solidFill>
                  <a:latin typeface="+mj-lt"/>
                </a:rPr>
                <a:t>KHÁM PHÁ</a:t>
              </a:r>
              <a:endParaRPr lang="vi-VN" sz="2800" b="1" dirty="0">
                <a:solidFill>
                  <a:schemeClr val="accent2"/>
                </a:solidFill>
                <a:latin typeface="+mj-lt"/>
              </a:endParaRPr>
            </a:p>
          </p:txBody>
        </p:sp>
      </p:grpSp>
      <p:sp>
        <p:nvSpPr>
          <p:cNvPr id="6" name="Oval 5"/>
          <p:cNvSpPr/>
          <p:nvPr/>
        </p:nvSpPr>
        <p:spPr>
          <a:xfrm>
            <a:off x="742121" y="2213114"/>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accent2"/>
                </a:solidFill>
                <a:latin typeface="+mj-lt"/>
              </a:rPr>
              <a:t>1</a:t>
            </a:r>
            <a:endParaRPr lang="vi-VN" sz="3200">
              <a:solidFill>
                <a:schemeClr val="accent2"/>
              </a:solidFill>
              <a:latin typeface="+mj-lt"/>
            </a:endParaRPr>
          </a:p>
        </p:txBody>
      </p:sp>
      <p:sp>
        <p:nvSpPr>
          <p:cNvPr id="7" name="TextBox 6"/>
          <p:cNvSpPr txBox="1"/>
          <p:nvPr/>
        </p:nvSpPr>
        <p:spPr>
          <a:xfrm>
            <a:off x="1205947" y="2213114"/>
            <a:ext cx="3935896" cy="954107"/>
          </a:xfrm>
          <a:prstGeom prst="rect">
            <a:avLst/>
          </a:prstGeom>
          <a:noFill/>
        </p:spPr>
        <p:txBody>
          <a:bodyPr wrap="square" rtlCol="0">
            <a:spAutoFit/>
          </a:bodyPr>
          <a:lstStyle/>
          <a:p>
            <a:r>
              <a:rPr lang="vi-VN" sz="2800" b="1" dirty="0">
                <a:solidFill>
                  <a:srgbClr val="00B050"/>
                </a:solidFill>
              </a:rPr>
              <a:t>Kể chuyện theo tranh và trả lời câu hỏi:</a:t>
            </a:r>
            <a:endParaRPr lang="vi-VN" sz="2800" b="1" dirty="0">
              <a:solidFill>
                <a:srgbClr val="00B050"/>
              </a:solidFill>
            </a:endParaRPr>
          </a:p>
        </p:txBody>
      </p:sp>
      <p:grpSp>
        <p:nvGrpSpPr>
          <p:cNvPr id="22" name="Group 21"/>
          <p:cNvGrpSpPr/>
          <p:nvPr/>
        </p:nvGrpSpPr>
        <p:grpSpPr>
          <a:xfrm>
            <a:off x="4752490" y="356280"/>
            <a:ext cx="6929832" cy="6145439"/>
            <a:chOff x="4752490" y="356280"/>
            <a:chExt cx="6929832" cy="6145439"/>
          </a:xfrm>
        </p:grpSpPr>
        <p:pic>
          <p:nvPicPr>
            <p:cNvPr id="16" name="Picture 15"/>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Effect>
                        <a14:sharpenSoften amount="25000"/>
                      </a14:imgEffect>
                    </a14:imgLayer>
                  </a14:imgProps>
                </a:ext>
              </a:extLst>
            </a:blip>
            <a:stretch>
              <a:fillRect/>
            </a:stretch>
          </p:blipFill>
          <p:spPr>
            <a:xfrm>
              <a:off x="4752490" y="356280"/>
              <a:ext cx="6869685" cy="6145439"/>
            </a:xfrm>
            <a:prstGeom prst="rect">
              <a:avLst/>
            </a:prstGeom>
          </p:spPr>
        </p:pic>
        <p:sp>
          <p:nvSpPr>
            <p:cNvPr id="17" name="TextBox 16"/>
            <p:cNvSpPr txBox="1"/>
            <p:nvPr/>
          </p:nvSpPr>
          <p:spPr>
            <a:xfrm>
              <a:off x="6469554" y="421538"/>
              <a:ext cx="3435556" cy="523220"/>
            </a:xfrm>
            <a:prstGeom prst="rect">
              <a:avLst/>
            </a:prstGeom>
            <a:solidFill>
              <a:schemeClr val="accent2"/>
            </a:solidFill>
          </p:spPr>
          <p:txBody>
            <a:bodyPr wrap="none" rtlCol="0">
              <a:spAutoFit/>
            </a:bodyPr>
            <a:lstStyle/>
            <a:p>
              <a:r>
                <a:rPr lang="vi-VN" sz="2800" b="1" dirty="0">
                  <a:solidFill>
                    <a:srgbClr val="F8526B"/>
                  </a:solidFill>
                </a:rPr>
                <a:t>Bức tranh dang dở</a:t>
              </a:r>
              <a:endParaRPr lang="vi-VN" sz="2800" b="1" dirty="0">
                <a:solidFill>
                  <a:srgbClr val="F8526B"/>
                </a:solidFill>
              </a:endParaRPr>
            </a:p>
          </p:txBody>
        </p:sp>
        <p:sp>
          <p:nvSpPr>
            <p:cNvPr id="18" name="TextBox 17"/>
            <p:cNvSpPr txBox="1"/>
            <p:nvPr/>
          </p:nvSpPr>
          <p:spPr>
            <a:xfrm>
              <a:off x="5340626" y="2861318"/>
              <a:ext cx="2868663" cy="923330"/>
            </a:xfrm>
            <a:prstGeom prst="rect">
              <a:avLst/>
            </a:prstGeom>
            <a:solidFill>
              <a:schemeClr val="accent2"/>
            </a:solidFill>
          </p:spPr>
          <p:txBody>
            <a:bodyPr wrap="square" rtlCol="0">
              <a:spAutoFit/>
            </a:bodyPr>
            <a:lstStyle/>
            <a:p>
              <a:pPr algn="just"/>
              <a:r>
                <a:rPr lang="vi-VN" dirty="0">
                  <a:solidFill>
                    <a:schemeClr val="bg2"/>
                  </a:solidFill>
                </a:rPr>
                <a:t>Lan và Hà hào hứng tham gia cuộc thi vẽ tranh do nhà trường tổ chức.</a:t>
              </a:r>
              <a:endParaRPr lang="vi-VN" dirty="0">
                <a:solidFill>
                  <a:schemeClr val="bg2"/>
                </a:solidFill>
              </a:endParaRPr>
            </a:p>
          </p:txBody>
        </p:sp>
        <p:sp>
          <p:nvSpPr>
            <p:cNvPr id="19" name="TextBox 18"/>
            <p:cNvSpPr txBox="1"/>
            <p:nvPr/>
          </p:nvSpPr>
          <p:spPr>
            <a:xfrm>
              <a:off x="8187332" y="2861318"/>
              <a:ext cx="3214103" cy="923330"/>
            </a:xfrm>
            <a:prstGeom prst="rect">
              <a:avLst/>
            </a:prstGeom>
            <a:solidFill>
              <a:schemeClr val="accent2"/>
            </a:solidFill>
          </p:spPr>
          <p:txBody>
            <a:bodyPr wrap="square" rtlCol="0">
              <a:spAutoFit/>
            </a:bodyPr>
            <a:lstStyle/>
            <a:p>
              <a:pPr algn="just"/>
              <a:r>
                <a:rPr lang="vi-VN" dirty="0">
                  <a:solidFill>
                    <a:schemeClr val="bg2"/>
                  </a:solidFill>
                </a:rPr>
                <a:t>Lan bắt tay ngay vào việc và dành nhiều thời gian chăm chút cho bức vẽ của mình.</a:t>
              </a:r>
              <a:endParaRPr lang="vi-VN" dirty="0">
                <a:solidFill>
                  <a:schemeClr val="bg2"/>
                </a:solidFill>
              </a:endParaRPr>
            </a:p>
          </p:txBody>
        </p:sp>
        <p:sp>
          <p:nvSpPr>
            <p:cNvPr id="20" name="TextBox 19"/>
            <p:cNvSpPr txBox="1"/>
            <p:nvPr/>
          </p:nvSpPr>
          <p:spPr>
            <a:xfrm>
              <a:off x="5501865" y="5790131"/>
              <a:ext cx="2707424" cy="646331"/>
            </a:xfrm>
            <a:prstGeom prst="rect">
              <a:avLst/>
            </a:prstGeom>
            <a:solidFill>
              <a:schemeClr val="accent2"/>
            </a:solidFill>
          </p:spPr>
          <p:txBody>
            <a:bodyPr wrap="square" rtlCol="0">
              <a:spAutoFit/>
            </a:bodyPr>
            <a:lstStyle/>
            <a:p>
              <a:pPr algn="just"/>
              <a:r>
                <a:rPr lang="vi-VN" dirty="0">
                  <a:solidFill>
                    <a:schemeClr val="bg2"/>
                  </a:solidFill>
                </a:rPr>
                <a:t>Còn Hà vẫn mải chơi, chưa bắt đầu vẽ tranh.</a:t>
              </a:r>
              <a:endParaRPr lang="vi-VN" dirty="0">
                <a:solidFill>
                  <a:schemeClr val="bg2"/>
                </a:solidFill>
              </a:endParaRPr>
            </a:p>
          </p:txBody>
        </p:sp>
        <p:sp>
          <p:nvSpPr>
            <p:cNvPr id="21" name="TextBox 20"/>
            <p:cNvSpPr txBox="1"/>
            <p:nvPr/>
          </p:nvSpPr>
          <p:spPr>
            <a:xfrm>
              <a:off x="8209289" y="5790130"/>
              <a:ext cx="3473033" cy="646331"/>
            </a:xfrm>
            <a:prstGeom prst="rect">
              <a:avLst/>
            </a:prstGeom>
            <a:solidFill>
              <a:schemeClr val="accent2"/>
            </a:solidFill>
          </p:spPr>
          <p:txBody>
            <a:bodyPr wrap="square" rtlCol="0">
              <a:spAutoFit/>
            </a:bodyPr>
            <a:lstStyle/>
            <a:p>
              <a:pPr algn="just"/>
              <a:r>
                <a:rPr lang="vi-VN" dirty="0">
                  <a:solidFill>
                    <a:schemeClr val="bg2"/>
                  </a:solidFill>
                </a:rPr>
                <a:t>Thời hạn nộp tranh đã đến. Lan vui vẻ sang rủ Hà đi nộp tranh.</a:t>
              </a:r>
              <a:endParaRPr lang="vi-VN" dirty="0">
                <a:solidFill>
                  <a:schemeClr val="bg2"/>
                </a:solidFill>
              </a:endParaRPr>
            </a:p>
          </p:txBody>
        </p:sp>
      </p:grpSp>
      <p:pic>
        <p:nvPicPr>
          <p:cNvPr id="23" name="Picture 2"/>
          <p:cNvPicPr>
            <a:picLocks noChangeAspect="1" noChangeArrowheads="1"/>
          </p:cNvPicPr>
          <p:nvPr/>
        </p:nvPicPr>
        <p:blipFill rotWithShape="1">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9278" t="9847" r="5150" b="16402"/>
          <a:stretch>
            <a:fillRect/>
          </a:stretch>
        </p:blipFill>
        <p:spPr bwMode="auto">
          <a:xfrm>
            <a:off x="349519" y="3241304"/>
            <a:ext cx="882091" cy="76024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flipH="1">
            <a:off x="1205947" y="3284037"/>
            <a:ext cx="3913939" cy="1200329"/>
          </a:xfrm>
          <a:prstGeom prst="rect">
            <a:avLst/>
          </a:prstGeom>
          <a:noFill/>
        </p:spPr>
        <p:txBody>
          <a:bodyPr wrap="square" rtlCol="0">
            <a:spAutoFit/>
          </a:bodyPr>
          <a:lstStyle/>
          <a:p>
            <a:pPr algn="just"/>
            <a:r>
              <a:rPr lang="vi-VN" sz="2400" dirty="0">
                <a:solidFill>
                  <a:srgbClr val="000000"/>
                </a:solidFill>
              </a:rPr>
              <a:t>- Vì sao Lan kịp hoàn thành bức tranh còn Hà bỏ lỡ cơ hội tham gia cuộc thi?</a:t>
            </a:r>
            <a:endParaRPr lang="vi-VN" sz="2400" dirty="0">
              <a:solidFill>
                <a:srgbClr val="000000"/>
              </a:solidFill>
            </a:endParaRPr>
          </a:p>
        </p:txBody>
      </p:sp>
      <p:sp>
        <p:nvSpPr>
          <p:cNvPr id="25" name="TextBox 24"/>
          <p:cNvSpPr txBox="1"/>
          <p:nvPr/>
        </p:nvSpPr>
        <p:spPr>
          <a:xfrm flipH="1">
            <a:off x="397023" y="4524545"/>
            <a:ext cx="5190055" cy="1200329"/>
          </a:xfrm>
          <a:prstGeom prst="rect">
            <a:avLst/>
          </a:prstGeom>
          <a:noFill/>
        </p:spPr>
        <p:txBody>
          <a:bodyPr wrap="square" rtlCol="0">
            <a:spAutoFit/>
          </a:bodyPr>
          <a:lstStyle/>
          <a:p>
            <a:r>
              <a:rPr lang="vi-VN" sz="2400" dirty="0">
                <a:solidFill>
                  <a:srgbClr val="FF0000"/>
                </a:solidFill>
                <a:sym typeface="Wingdings" panose="05000000000000000000" pitchFamily="2" charset="2"/>
              </a:rPr>
              <a:t> Vì Lan chăm chỉ, dành nhiều thời gian chăm chút cho bức vẽ. Còn Hà mải chơi, bắt đầu vẽ tranh muộn.</a:t>
            </a:r>
            <a:endParaRPr lang="vi-VN" sz="2400" dirty="0">
              <a:solidFill>
                <a:srgbClr val="FF0000"/>
              </a:solidFill>
            </a:endParaRPr>
          </a:p>
        </p:txBody>
      </p:sp>
      <p:sp>
        <p:nvSpPr>
          <p:cNvPr id="26" name="TextBox 25"/>
          <p:cNvSpPr txBox="1"/>
          <p:nvPr/>
        </p:nvSpPr>
        <p:spPr>
          <a:xfrm flipH="1">
            <a:off x="1205947" y="3277877"/>
            <a:ext cx="3913939" cy="830997"/>
          </a:xfrm>
          <a:prstGeom prst="rect">
            <a:avLst/>
          </a:prstGeom>
          <a:noFill/>
        </p:spPr>
        <p:txBody>
          <a:bodyPr wrap="square" rtlCol="0">
            <a:spAutoFit/>
          </a:bodyPr>
          <a:lstStyle/>
          <a:p>
            <a:pPr algn="just"/>
            <a:r>
              <a:rPr lang="vi-VN" sz="2400" dirty="0">
                <a:solidFill>
                  <a:srgbClr val="000000"/>
                </a:solidFill>
              </a:rPr>
              <a:t>- Theo em, vì sao cần quý trọng thời gian?</a:t>
            </a:r>
            <a:endParaRPr lang="vi-VN" sz="2400" dirty="0">
              <a:solidFill>
                <a:srgbClr val="000000"/>
              </a:solidFill>
            </a:endParaRPr>
          </a:p>
        </p:txBody>
      </p:sp>
      <p:sp>
        <p:nvSpPr>
          <p:cNvPr id="28" name="Scroll: Horizontal 27"/>
          <p:cNvSpPr/>
          <p:nvPr/>
        </p:nvSpPr>
        <p:spPr>
          <a:xfrm>
            <a:off x="533516" y="4337410"/>
            <a:ext cx="4840646" cy="1890185"/>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700" dirty="0">
                <a:solidFill>
                  <a:srgbClr val="FF0000"/>
                </a:solidFill>
              </a:rPr>
              <a:t>Quý trọng thời gian giúp chúng ta hoàn thành công việc với kết quả tốt nhất.</a:t>
            </a:r>
            <a:endParaRPr lang="vi-VN" sz="2700" dirty="0">
              <a:solidFill>
                <a:srgbClr val="FF0000"/>
              </a:solidFill>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0-#ppt_w/2"/>
                                          </p:val>
                                        </p:tav>
                                        <p:tav tm="100000">
                                          <p:val>
                                            <p:strVal val="#ppt_x"/>
                                          </p:val>
                                        </p:tav>
                                      </p:tavLst>
                                    </p:anim>
                                    <p:anim calcmode="lin" valueType="num">
                                      <p:cBhvr additive="base">
                                        <p:cTn id="2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4" grpId="0"/>
      <p:bldP spid="24" grpId="1"/>
      <p:bldP spid="25" grpId="0"/>
      <p:bldP spid="25" grpId="1"/>
      <p:bldP spid="26" grpId="0"/>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69824" y="420298"/>
            <a:ext cx="3184853" cy="1489289"/>
            <a:chOff x="569798" y="1124402"/>
            <a:chExt cx="2816950" cy="1489289"/>
          </a:xfrm>
        </p:grpSpPr>
        <p:pic>
          <p:nvPicPr>
            <p:cNvPr id="18" name="Picture 17"/>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569798" y="1124402"/>
              <a:ext cx="2816950" cy="1489289"/>
            </a:xfrm>
            <a:prstGeom prst="rect">
              <a:avLst/>
            </a:prstGeom>
          </p:spPr>
        </p:pic>
        <p:sp>
          <p:nvSpPr>
            <p:cNvPr id="19" name="TextBox 18"/>
            <p:cNvSpPr txBox="1"/>
            <p:nvPr/>
          </p:nvSpPr>
          <p:spPr>
            <a:xfrm>
              <a:off x="1442468" y="1610762"/>
              <a:ext cx="1784463" cy="523220"/>
            </a:xfrm>
            <a:prstGeom prst="rect">
              <a:avLst/>
            </a:prstGeom>
            <a:noFill/>
          </p:spPr>
          <p:txBody>
            <a:bodyPr wrap="none" rtlCol="0">
              <a:spAutoFit/>
            </a:bodyPr>
            <a:lstStyle/>
            <a:p>
              <a:r>
                <a:rPr lang="vi-VN" sz="2800" b="1" dirty="0">
                  <a:solidFill>
                    <a:schemeClr val="accent2"/>
                  </a:solidFill>
                  <a:latin typeface="+mj-lt"/>
                </a:rPr>
                <a:t>KHÁM PHÁ</a:t>
              </a:r>
              <a:endParaRPr lang="vi-VN" sz="2800" b="1" dirty="0">
                <a:solidFill>
                  <a:schemeClr val="accent2"/>
                </a:solidFill>
                <a:latin typeface="+mj-lt"/>
              </a:endParaRPr>
            </a:p>
          </p:txBody>
        </p:sp>
      </p:grpSp>
      <p:sp>
        <p:nvSpPr>
          <p:cNvPr id="20" name="Oval 19"/>
          <p:cNvSpPr/>
          <p:nvPr/>
        </p:nvSpPr>
        <p:spPr>
          <a:xfrm>
            <a:off x="3475987" y="51721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2</a:t>
            </a:r>
            <a:endParaRPr lang="vi-VN" sz="3200" dirty="0">
              <a:solidFill>
                <a:schemeClr val="accent2"/>
              </a:solidFill>
              <a:latin typeface="+mj-lt"/>
            </a:endParaRPr>
          </a:p>
        </p:txBody>
      </p:sp>
      <p:sp>
        <p:nvSpPr>
          <p:cNvPr id="21" name="TextBox 20"/>
          <p:cNvSpPr txBox="1"/>
          <p:nvPr/>
        </p:nvSpPr>
        <p:spPr>
          <a:xfrm>
            <a:off x="3939812" y="517218"/>
            <a:ext cx="7522547" cy="523220"/>
          </a:xfrm>
          <a:prstGeom prst="rect">
            <a:avLst/>
          </a:prstGeom>
          <a:noFill/>
        </p:spPr>
        <p:txBody>
          <a:bodyPr wrap="square" rtlCol="0">
            <a:spAutoFit/>
          </a:bodyPr>
          <a:lstStyle/>
          <a:p>
            <a:r>
              <a:rPr lang="vi-VN" sz="2800" b="1" dirty="0">
                <a:solidFill>
                  <a:srgbClr val="00B050"/>
                </a:solidFill>
              </a:rPr>
              <a:t>Quan sát tranh và trả lời câu hỏi:</a:t>
            </a:r>
            <a:endParaRPr lang="vi-VN" sz="2800" b="1" dirty="0">
              <a:solidFill>
                <a:srgbClr val="00B050"/>
              </a:solidFill>
            </a:endParaRPr>
          </a:p>
        </p:txBody>
      </p:sp>
      <p:pic>
        <p:nvPicPr>
          <p:cNvPr id="22" name="Picture 2"/>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9278" t="9847" r="5150" b="16402"/>
          <a:stretch>
            <a:fillRect/>
          </a:stretch>
        </p:blipFill>
        <p:spPr bwMode="auto">
          <a:xfrm>
            <a:off x="3779995" y="923607"/>
            <a:ext cx="882091" cy="76024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flipH="1">
            <a:off x="4636422" y="960180"/>
            <a:ext cx="6985753" cy="830997"/>
          </a:xfrm>
          <a:prstGeom prst="rect">
            <a:avLst/>
          </a:prstGeom>
          <a:noFill/>
        </p:spPr>
        <p:txBody>
          <a:bodyPr wrap="square" rtlCol="0">
            <a:spAutoFit/>
          </a:bodyPr>
          <a:lstStyle/>
          <a:p>
            <a:pPr algn="just"/>
            <a:r>
              <a:rPr lang="vi-VN" sz="2400" dirty="0">
                <a:solidFill>
                  <a:srgbClr val="000000"/>
                </a:solidFill>
              </a:rPr>
              <a:t>Nêu nhận xét của em về việc sử dụng thời gian của các bạn trong tranh.</a:t>
            </a:r>
            <a:endParaRPr lang="vi-VN" sz="2400" dirty="0">
              <a:solidFill>
                <a:srgbClr val="000000"/>
              </a:solidFill>
            </a:endParaRPr>
          </a:p>
        </p:txBody>
      </p:sp>
      <p:sp>
        <p:nvSpPr>
          <p:cNvPr id="24" name="TextBox 23"/>
          <p:cNvSpPr txBox="1"/>
          <p:nvPr/>
        </p:nvSpPr>
        <p:spPr>
          <a:xfrm>
            <a:off x="330341" y="4604072"/>
            <a:ext cx="2816950" cy="1154162"/>
          </a:xfrm>
          <a:prstGeom prst="rect">
            <a:avLst/>
          </a:prstGeom>
          <a:solidFill>
            <a:schemeClr val="accent2"/>
          </a:solidFill>
        </p:spPr>
        <p:txBody>
          <a:bodyPr wrap="square" rtlCol="0">
            <a:spAutoFit/>
          </a:bodyPr>
          <a:lstStyle/>
          <a:p>
            <a:pPr algn="ctr"/>
            <a:r>
              <a:rPr lang="vi-VN" sz="2300" i="1" dirty="0">
                <a:solidFill>
                  <a:schemeClr val="bg2"/>
                </a:solidFill>
              </a:rPr>
              <a:t>Hải luôn thực hiện các việc trong ngày theo thời gian biểu.</a:t>
            </a:r>
            <a:endParaRPr lang="vi-VN" sz="2300" i="1" dirty="0">
              <a:solidFill>
                <a:schemeClr val="bg2"/>
              </a:solidFill>
            </a:endParaRPr>
          </a:p>
        </p:txBody>
      </p:sp>
      <p:sp>
        <p:nvSpPr>
          <p:cNvPr id="25" name="TextBox 24"/>
          <p:cNvSpPr txBox="1"/>
          <p:nvPr/>
        </p:nvSpPr>
        <p:spPr>
          <a:xfrm>
            <a:off x="3325295" y="4604072"/>
            <a:ext cx="2816950" cy="1154162"/>
          </a:xfrm>
          <a:prstGeom prst="rect">
            <a:avLst/>
          </a:prstGeom>
          <a:solidFill>
            <a:schemeClr val="accent2"/>
          </a:solidFill>
        </p:spPr>
        <p:txBody>
          <a:bodyPr wrap="square" rtlCol="0">
            <a:spAutoFit/>
          </a:bodyPr>
          <a:lstStyle/>
          <a:p>
            <a:pPr algn="ctr"/>
            <a:r>
              <a:rPr lang="vi-VN" sz="2300" i="1" dirty="0">
                <a:solidFill>
                  <a:schemeClr val="bg2"/>
                </a:solidFill>
              </a:rPr>
              <a:t>Liên luôn chuẩn bị sách vở từ tối hôm trước.</a:t>
            </a:r>
            <a:endParaRPr lang="vi-VN" sz="2300" i="1" dirty="0">
              <a:solidFill>
                <a:schemeClr val="bg2"/>
              </a:solidFill>
            </a:endParaRPr>
          </a:p>
        </p:txBody>
      </p:sp>
      <p:grpSp>
        <p:nvGrpSpPr>
          <p:cNvPr id="30" name="Group 29"/>
          <p:cNvGrpSpPr/>
          <p:nvPr/>
        </p:nvGrpSpPr>
        <p:grpSpPr>
          <a:xfrm>
            <a:off x="183800" y="1717560"/>
            <a:ext cx="11652542" cy="2862050"/>
            <a:chOff x="183800" y="1984260"/>
            <a:chExt cx="11652542" cy="2862050"/>
          </a:xfrm>
        </p:grpSpPr>
        <p:pic>
          <p:nvPicPr>
            <p:cNvPr id="16" name="Picture 15"/>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200000"/>
                      </a14:imgEffect>
                      <a14:imgEffect>
                        <a14:sharpenSoften amount="25000"/>
                      </a14:imgEffect>
                    </a14:imgLayer>
                  </a14:imgProps>
                </a:ext>
              </a:extLst>
            </a:blip>
            <a:stretch>
              <a:fillRect/>
            </a:stretch>
          </p:blipFill>
          <p:spPr>
            <a:xfrm>
              <a:off x="183800" y="1984260"/>
              <a:ext cx="6193917" cy="2837589"/>
            </a:xfrm>
            <a:prstGeom prst="rect">
              <a:avLst/>
            </a:prstGeom>
          </p:spPr>
        </p:pic>
        <p:pic>
          <p:nvPicPr>
            <p:cNvPr id="27" name="Picture 26"/>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200000"/>
                      </a14:imgEffect>
                      <a14:imgEffect>
                        <a14:sharpenSoften amount="25000"/>
                      </a14:imgEffect>
                    </a14:imgLayer>
                  </a14:imgProps>
                </a:ext>
              </a:extLst>
            </a:blip>
            <a:stretch>
              <a:fillRect/>
            </a:stretch>
          </p:blipFill>
          <p:spPr>
            <a:xfrm>
              <a:off x="6168392" y="2091581"/>
              <a:ext cx="5667950" cy="2754729"/>
            </a:xfrm>
            <a:prstGeom prst="rect">
              <a:avLst/>
            </a:prstGeom>
          </p:spPr>
        </p:pic>
      </p:grpSp>
      <p:sp>
        <p:nvSpPr>
          <p:cNvPr id="28" name="TextBox 27"/>
          <p:cNvSpPr txBox="1"/>
          <p:nvPr/>
        </p:nvSpPr>
        <p:spPr>
          <a:xfrm>
            <a:off x="6096000" y="4604072"/>
            <a:ext cx="3105150" cy="1154162"/>
          </a:xfrm>
          <a:prstGeom prst="rect">
            <a:avLst/>
          </a:prstGeom>
          <a:solidFill>
            <a:schemeClr val="accent2"/>
          </a:solidFill>
        </p:spPr>
        <p:txBody>
          <a:bodyPr wrap="square" rtlCol="0">
            <a:spAutoFit/>
          </a:bodyPr>
          <a:lstStyle/>
          <a:p>
            <a:pPr algn="ctr"/>
            <a:r>
              <a:rPr lang="vi-VN" sz="2300" i="1" dirty="0">
                <a:solidFill>
                  <a:schemeClr val="bg2"/>
                </a:solidFill>
              </a:rPr>
              <a:t>Huy thường đặt ra kế hoạch học tập và phấn đấu hoàn thành.</a:t>
            </a:r>
            <a:endParaRPr lang="vi-VN" sz="2300" i="1" dirty="0">
              <a:solidFill>
                <a:schemeClr val="bg2"/>
              </a:solidFill>
            </a:endParaRPr>
          </a:p>
        </p:txBody>
      </p:sp>
      <p:sp>
        <p:nvSpPr>
          <p:cNvPr id="29" name="TextBox 28"/>
          <p:cNvSpPr txBox="1"/>
          <p:nvPr/>
        </p:nvSpPr>
        <p:spPr>
          <a:xfrm>
            <a:off x="9044709" y="4575214"/>
            <a:ext cx="2816950" cy="1154162"/>
          </a:xfrm>
          <a:prstGeom prst="rect">
            <a:avLst/>
          </a:prstGeom>
          <a:solidFill>
            <a:schemeClr val="accent2"/>
          </a:solidFill>
        </p:spPr>
        <p:txBody>
          <a:bodyPr wrap="square" rtlCol="0">
            <a:spAutoFit/>
          </a:bodyPr>
          <a:lstStyle/>
          <a:p>
            <a:pPr algn="ctr"/>
            <a:r>
              <a:rPr lang="vi-VN" sz="2300" i="1" dirty="0">
                <a:solidFill>
                  <a:schemeClr val="bg2"/>
                </a:solidFill>
              </a:rPr>
              <a:t>Trường luôn hoàn thành xong mọi việc rồi mới đi chơi.</a:t>
            </a:r>
            <a:endParaRPr lang="vi-VN" sz="2300" i="1" dirty="0">
              <a:solidFill>
                <a:schemeClr val="bg2"/>
              </a:solidFill>
            </a:endParaRPr>
          </a:p>
        </p:txBody>
      </p:sp>
      <p:sp>
        <p:nvSpPr>
          <p:cNvPr id="31" name="Scroll: Horizontal 30"/>
          <p:cNvSpPr/>
          <p:nvPr/>
        </p:nvSpPr>
        <p:spPr>
          <a:xfrm>
            <a:off x="279240" y="5691715"/>
            <a:ext cx="11557102" cy="785808"/>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700" dirty="0">
                <a:solidFill>
                  <a:srgbClr val="FF0000"/>
                </a:solidFill>
              </a:rPr>
              <a:t>Quý trọng thời gian là biết sử dụng thời gian một cách tiết kiệm và hợp lí.</a:t>
            </a:r>
            <a:endParaRPr lang="vi-VN" sz="2700" dirty="0">
              <a:solidFill>
                <a:srgbClr val="FF0000"/>
              </a:solidFill>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0-#ppt_w/2"/>
                                          </p:val>
                                        </p:tav>
                                        <p:tav tm="100000">
                                          <p:val>
                                            <p:strVal val="#ppt_x"/>
                                          </p:val>
                                        </p:tav>
                                      </p:tavLst>
                                    </p:anim>
                                    <p:anim calcmode="lin" valueType="num">
                                      <p:cBhvr additive="base">
                                        <p:cTn id="19"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000"/>
                                        <p:tgtEl>
                                          <p:spTgt spid="29"/>
                                        </p:tgtEl>
                                      </p:cBhvr>
                                    </p:animEffect>
                                    <p:anim calcmode="lin" valueType="num">
                                      <p:cBhvr>
                                        <p:cTn id="56" dur="1000" fill="hold"/>
                                        <p:tgtEl>
                                          <p:spTgt spid="29"/>
                                        </p:tgtEl>
                                        <p:attrNameLst>
                                          <p:attrName>ppt_x</p:attrName>
                                        </p:attrNameLst>
                                      </p:cBhvr>
                                      <p:tavLst>
                                        <p:tav tm="0">
                                          <p:val>
                                            <p:strVal val="#ppt_x"/>
                                          </p:val>
                                        </p:tav>
                                        <p:tav tm="100000">
                                          <p:val>
                                            <p:strVal val="#ppt_x"/>
                                          </p:val>
                                        </p:tav>
                                      </p:tavLst>
                                    </p:anim>
                                    <p:anim calcmode="lin" valueType="num">
                                      <p:cBhvr>
                                        <p:cTn id="5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p:cTn id="62" dur="500" fill="hold"/>
                                        <p:tgtEl>
                                          <p:spTgt spid="31"/>
                                        </p:tgtEl>
                                        <p:attrNameLst>
                                          <p:attrName>ppt_w</p:attrName>
                                        </p:attrNameLst>
                                      </p:cBhvr>
                                      <p:tavLst>
                                        <p:tav tm="0">
                                          <p:val>
                                            <p:fltVal val="0"/>
                                          </p:val>
                                        </p:tav>
                                        <p:tav tm="100000">
                                          <p:val>
                                            <p:strVal val="#ppt_w"/>
                                          </p:val>
                                        </p:tav>
                                      </p:tavLst>
                                    </p:anim>
                                    <p:anim calcmode="lin" valueType="num">
                                      <p:cBhvr>
                                        <p:cTn id="63" dur="500" fill="hold"/>
                                        <p:tgtEl>
                                          <p:spTgt spid="31"/>
                                        </p:tgtEl>
                                        <p:attrNameLst>
                                          <p:attrName>ppt_h</p:attrName>
                                        </p:attrNameLst>
                                      </p:cBhvr>
                                      <p:tavLst>
                                        <p:tav tm="0">
                                          <p:val>
                                            <p:fltVal val="0"/>
                                          </p:val>
                                        </p:tav>
                                        <p:tav tm="100000">
                                          <p:val>
                                            <p:strVal val="#ppt_h"/>
                                          </p:val>
                                        </p:tav>
                                      </p:tavLst>
                                    </p:anim>
                                    <p:animEffect transition="in" filter="fade">
                                      <p:cBhvr>
                                        <p:cTn id="6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p:bldP spid="24" grpId="0" animBg="1"/>
      <p:bldP spid="25" grpId="0" animBg="1"/>
      <p:bldP spid="28" grpId="0" animBg="1"/>
      <p:bldP spid="29"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65162" y="435862"/>
            <a:ext cx="2992438" cy="1288726"/>
            <a:chOff x="500062" y="2851475"/>
            <a:chExt cx="2816950" cy="1288726"/>
          </a:xfrm>
        </p:grpSpPr>
        <p:pic>
          <p:nvPicPr>
            <p:cNvPr id="3" name="Picture 2"/>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saturation sat="200000"/>
                      </a14:imgEffect>
                      <a14:imgEffect>
                        <a14:sharpenSoften amount="50000"/>
                      </a14:imgEffect>
                    </a14:imgLayer>
                  </a14:imgProps>
                </a:ext>
              </a:extLst>
            </a:blip>
            <a:stretch>
              <a:fillRect/>
            </a:stretch>
          </p:blipFill>
          <p:spPr>
            <a:xfrm>
              <a:off x="500062" y="2851475"/>
              <a:ext cx="2816950" cy="1288726"/>
            </a:xfrm>
            <a:prstGeom prst="rect">
              <a:avLst/>
            </a:prstGeom>
          </p:spPr>
        </p:pic>
        <p:sp>
          <p:nvSpPr>
            <p:cNvPr id="4" name="TextBox 3"/>
            <p:cNvSpPr txBox="1"/>
            <p:nvPr/>
          </p:nvSpPr>
          <p:spPr>
            <a:xfrm>
              <a:off x="1237849" y="3294564"/>
              <a:ext cx="1962525" cy="523220"/>
            </a:xfrm>
            <a:prstGeom prst="rect">
              <a:avLst/>
            </a:prstGeom>
            <a:noFill/>
          </p:spPr>
          <p:txBody>
            <a:bodyPr wrap="none" rtlCol="0">
              <a:spAutoFit/>
            </a:bodyPr>
            <a:lstStyle/>
            <a:p>
              <a:r>
                <a:rPr lang="vi-VN" sz="2800" b="1" dirty="0">
                  <a:solidFill>
                    <a:srgbClr val="7030A0"/>
                  </a:solidFill>
                  <a:latin typeface="+mj-lt"/>
                </a:rPr>
                <a:t>LUYỆN TẬP</a:t>
              </a:r>
              <a:endParaRPr lang="vi-VN" sz="2800" b="1" dirty="0">
                <a:solidFill>
                  <a:srgbClr val="7030A0"/>
                </a:solidFill>
                <a:latin typeface="+mj-lt"/>
              </a:endParaRPr>
            </a:p>
          </p:txBody>
        </p:sp>
      </p:grpSp>
      <p:sp>
        <p:nvSpPr>
          <p:cNvPr id="5" name="Oval 4"/>
          <p:cNvSpPr/>
          <p:nvPr/>
        </p:nvSpPr>
        <p:spPr>
          <a:xfrm>
            <a:off x="3475987" y="51721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1</a:t>
            </a:r>
            <a:endParaRPr lang="vi-VN" sz="3200" dirty="0">
              <a:solidFill>
                <a:schemeClr val="accent2"/>
              </a:solidFill>
              <a:latin typeface="+mj-lt"/>
            </a:endParaRPr>
          </a:p>
        </p:txBody>
      </p:sp>
      <p:sp>
        <p:nvSpPr>
          <p:cNvPr id="6" name="TextBox 5"/>
          <p:cNvSpPr txBox="1"/>
          <p:nvPr/>
        </p:nvSpPr>
        <p:spPr>
          <a:xfrm>
            <a:off x="3939812" y="517218"/>
            <a:ext cx="7829401" cy="954107"/>
          </a:xfrm>
          <a:prstGeom prst="rect">
            <a:avLst/>
          </a:prstGeom>
          <a:noFill/>
        </p:spPr>
        <p:txBody>
          <a:bodyPr wrap="square" rtlCol="0">
            <a:spAutoFit/>
          </a:bodyPr>
          <a:lstStyle/>
          <a:p>
            <a:pPr algn="just"/>
            <a:r>
              <a:rPr lang="vi-VN" sz="2800" b="1" dirty="0">
                <a:solidFill>
                  <a:srgbClr val="00B050"/>
                </a:solidFill>
              </a:rPr>
              <a:t>Em đồng tình hoặc không đồng tình với việc làm của bạn nào? Vì sao?</a:t>
            </a:r>
            <a:endParaRPr lang="vi-VN" sz="2800" b="1" dirty="0">
              <a:solidFill>
                <a:srgbClr val="00B050"/>
              </a:solidFill>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Effect>
                      <a14:sharpenSoften amount="25000"/>
                    </a14:imgEffect>
                  </a14:imgLayer>
                </a14:imgProps>
              </a:ext>
            </a:extLst>
          </a:blip>
          <a:srcRect b="26287"/>
          <a:stretch>
            <a:fillRect/>
          </a:stretch>
        </p:blipFill>
        <p:spPr>
          <a:xfrm>
            <a:off x="915021" y="1845260"/>
            <a:ext cx="10361958" cy="2945124"/>
          </a:xfrm>
          <a:prstGeom prst="rect">
            <a:avLst/>
          </a:prstGeom>
        </p:spPr>
      </p:pic>
      <p:sp>
        <p:nvSpPr>
          <p:cNvPr id="8" name="TextBox 7"/>
          <p:cNvSpPr txBox="1"/>
          <p:nvPr/>
        </p:nvSpPr>
        <p:spPr>
          <a:xfrm>
            <a:off x="1163252" y="4790384"/>
            <a:ext cx="4932747" cy="1077218"/>
          </a:xfrm>
          <a:prstGeom prst="rect">
            <a:avLst/>
          </a:prstGeom>
          <a:solidFill>
            <a:schemeClr val="accent2"/>
          </a:solidFill>
        </p:spPr>
        <p:txBody>
          <a:bodyPr wrap="square" rtlCol="0">
            <a:spAutoFit/>
          </a:bodyPr>
          <a:lstStyle/>
          <a:p>
            <a:pPr algn="ctr"/>
            <a:r>
              <a:rPr lang="vi-VN" sz="3200" i="1" dirty="0">
                <a:solidFill>
                  <a:schemeClr val="bg2"/>
                </a:solidFill>
              </a:rPr>
              <a:t>Ngọc luôn ghi nhớ những việc cần làm.</a:t>
            </a:r>
            <a:endParaRPr lang="vi-VN" sz="3200" i="1" dirty="0">
              <a:solidFill>
                <a:schemeClr val="bg2"/>
              </a:solidFill>
            </a:endParaRPr>
          </a:p>
        </p:txBody>
      </p:sp>
      <p:sp>
        <p:nvSpPr>
          <p:cNvPr id="9" name="TextBox 8"/>
          <p:cNvSpPr txBox="1"/>
          <p:nvPr/>
        </p:nvSpPr>
        <p:spPr>
          <a:xfrm>
            <a:off x="6344232" y="4790384"/>
            <a:ext cx="4932747" cy="1077218"/>
          </a:xfrm>
          <a:prstGeom prst="rect">
            <a:avLst/>
          </a:prstGeom>
          <a:solidFill>
            <a:schemeClr val="accent2"/>
          </a:solidFill>
        </p:spPr>
        <p:txBody>
          <a:bodyPr wrap="square" rtlCol="0">
            <a:spAutoFit/>
          </a:bodyPr>
          <a:lstStyle/>
          <a:p>
            <a:pPr algn="ctr"/>
            <a:r>
              <a:rPr lang="vi-VN" sz="3200" i="1" dirty="0">
                <a:solidFill>
                  <a:schemeClr val="bg2"/>
                </a:solidFill>
              </a:rPr>
              <a:t>Trang dành hết thời gian rảnh rỗi để xem ti vi.</a:t>
            </a:r>
            <a:endParaRPr lang="vi-VN" sz="3200" i="1" dirty="0">
              <a:solidFill>
                <a:schemeClr val="bg2"/>
              </a:solidFill>
            </a:endParaRPr>
          </a:p>
        </p:txBody>
      </p:sp>
      <p:pic>
        <p:nvPicPr>
          <p:cNvPr id="10" name="Picture 2" descr="Tick and cross cartoon Royalty Free Vector Image"/>
          <p:cNvPicPr>
            <a:picLocks noChangeAspect="1" noChangeArrowheads="1"/>
          </p:cNvPicPr>
          <p:nvPr/>
        </p:nvPicPr>
        <p:blipFill rotWithShape="1">
          <a:blip r:embed="rId5">
            <a:extLst>
              <a:ext uri="{28A0092B-C50C-407E-A947-70E740481C1C}">
                <a14:useLocalDpi xmlns:a14="http://schemas.microsoft.com/office/drawing/2010/main" val="0"/>
              </a:ext>
            </a:extLst>
          </a:blip>
          <a:srcRect r="46606"/>
          <a:stretch>
            <a:fillRect/>
          </a:stretch>
        </p:blipFill>
        <p:spPr bwMode="auto">
          <a:xfrm flipH="1">
            <a:off x="517095" y="3127661"/>
            <a:ext cx="1485879" cy="21721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ick and cross cartoon Royalty Free Vector Image"/>
          <p:cNvPicPr>
            <a:picLocks noChangeAspect="1" noChangeArrowheads="1"/>
          </p:cNvPicPr>
          <p:nvPr/>
        </p:nvPicPr>
        <p:blipFill rotWithShape="1">
          <a:blip r:embed="rId6">
            <a:extLst>
              <a:ext uri="{28A0092B-C50C-407E-A947-70E740481C1C}">
                <a14:useLocalDpi xmlns:a14="http://schemas.microsoft.com/office/drawing/2010/main" val="0"/>
              </a:ext>
            </a:extLst>
          </a:blip>
          <a:srcRect l="52125" r="-5519"/>
          <a:stretch>
            <a:fillRect/>
          </a:stretch>
        </p:blipFill>
        <p:spPr bwMode="auto">
          <a:xfrm>
            <a:off x="10189026" y="3127661"/>
            <a:ext cx="1485879" cy="21721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tretch>
            <a:fillRect/>
          </a:stretch>
        </p:blipFill>
        <p:spPr>
          <a:xfrm>
            <a:off x="814388" y="1724588"/>
            <a:ext cx="10563225" cy="3171825"/>
          </a:xfrm>
          <a:prstGeom prst="rect">
            <a:avLst/>
          </a:prstGeom>
        </p:spPr>
      </p:pic>
      <p:grpSp>
        <p:nvGrpSpPr>
          <p:cNvPr id="2" name="Group 1"/>
          <p:cNvGrpSpPr/>
          <p:nvPr/>
        </p:nvGrpSpPr>
        <p:grpSpPr>
          <a:xfrm>
            <a:off x="665162" y="435862"/>
            <a:ext cx="3108348" cy="1288726"/>
            <a:chOff x="500062" y="2851475"/>
            <a:chExt cx="2816950" cy="1288726"/>
          </a:xfrm>
        </p:grpSpPr>
        <p:pic>
          <p:nvPicPr>
            <p:cNvPr id="3" name="Picture 2"/>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Effect>
                        <a14:sharpenSoften amount="50000"/>
                      </a14:imgEffect>
                    </a14:imgLayer>
                  </a14:imgProps>
                </a:ext>
              </a:extLst>
            </a:blip>
            <a:stretch>
              <a:fillRect/>
            </a:stretch>
          </p:blipFill>
          <p:spPr>
            <a:xfrm>
              <a:off x="500062" y="2851475"/>
              <a:ext cx="2816950" cy="1288726"/>
            </a:xfrm>
            <a:prstGeom prst="rect">
              <a:avLst/>
            </a:prstGeom>
          </p:spPr>
        </p:pic>
        <p:sp>
          <p:nvSpPr>
            <p:cNvPr id="4" name="TextBox 3"/>
            <p:cNvSpPr txBox="1"/>
            <p:nvPr/>
          </p:nvSpPr>
          <p:spPr>
            <a:xfrm>
              <a:off x="1237849" y="3294564"/>
              <a:ext cx="1962525" cy="523220"/>
            </a:xfrm>
            <a:prstGeom prst="rect">
              <a:avLst/>
            </a:prstGeom>
            <a:noFill/>
          </p:spPr>
          <p:txBody>
            <a:bodyPr wrap="none" rtlCol="0">
              <a:spAutoFit/>
            </a:bodyPr>
            <a:lstStyle/>
            <a:p>
              <a:r>
                <a:rPr lang="vi-VN" sz="2800" b="1" dirty="0">
                  <a:solidFill>
                    <a:srgbClr val="7030A0"/>
                  </a:solidFill>
                  <a:latin typeface="+mj-lt"/>
                </a:rPr>
                <a:t>LUYỆN TẬP</a:t>
              </a:r>
              <a:endParaRPr lang="vi-VN" sz="2800" b="1" dirty="0">
                <a:solidFill>
                  <a:srgbClr val="7030A0"/>
                </a:solidFill>
                <a:latin typeface="+mj-lt"/>
              </a:endParaRPr>
            </a:p>
          </p:txBody>
        </p:sp>
      </p:grpSp>
      <p:sp>
        <p:nvSpPr>
          <p:cNvPr id="5" name="Oval 4"/>
          <p:cNvSpPr/>
          <p:nvPr/>
        </p:nvSpPr>
        <p:spPr>
          <a:xfrm>
            <a:off x="3475987" y="51721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1</a:t>
            </a:r>
            <a:endParaRPr lang="vi-VN" sz="3200" dirty="0">
              <a:solidFill>
                <a:schemeClr val="accent2"/>
              </a:solidFill>
              <a:latin typeface="+mj-lt"/>
            </a:endParaRPr>
          </a:p>
        </p:txBody>
      </p:sp>
      <p:sp>
        <p:nvSpPr>
          <p:cNvPr id="6" name="TextBox 5"/>
          <p:cNvSpPr txBox="1"/>
          <p:nvPr/>
        </p:nvSpPr>
        <p:spPr>
          <a:xfrm>
            <a:off x="3939812" y="517218"/>
            <a:ext cx="7829401" cy="954107"/>
          </a:xfrm>
          <a:prstGeom prst="rect">
            <a:avLst/>
          </a:prstGeom>
          <a:noFill/>
        </p:spPr>
        <p:txBody>
          <a:bodyPr wrap="square" rtlCol="0">
            <a:spAutoFit/>
          </a:bodyPr>
          <a:lstStyle/>
          <a:p>
            <a:pPr algn="just"/>
            <a:r>
              <a:rPr lang="vi-VN" sz="2800" b="1" dirty="0">
                <a:solidFill>
                  <a:srgbClr val="00B050"/>
                </a:solidFill>
              </a:rPr>
              <a:t>Em đồng tình hoặc không đồng tình với việc làm của bạn nào? Vì sao?</a:t>
            </a:r>
            <a:endParaRPr lang="vi-VN" sz="2800" b="1" dirty="0">
              <a:solidFill>
                <a:srgbClr val="00B050"/>
              </a:solidFill>
            </a:endParaRPr>
          </a:p>
        </p:txBody>
      </p:sp>
      <p:sp>
        <p:nvSpPr>
          <p:cNvPr id="8" name="TextBox 7"/>
          <p:cNvSpPr txBox="1"/>
          <p:nvPr/>
        </p:nvSpPr>
        <p:spPr>
          <a:xfrm>
            <a:off x="1048952" y="4955484"/>
            <a:ext cx="4932747" cy="1077218"/>
          </a:xfrm>
          <a:prstGeom prst="rect">
            <a:avLst/>
          </a:prstGeom>
          <a:solidFill>
            <a:schemeClr val="accent2"/>
          </a:solidFill>
        </p:spPr>
        <p:txBody>
          <a:bodyPr wrap="square" rtlCol="0">
            <a:spAutoFit/>
          </a:bodyPr>
          <a:lstStyle/>
          <a:p>
            <a:pPr algn="ctr"/>
            <a:r>
              <a:rPr lang="vi-VN" sz="3200" i="1" dirty="0">
                <a:solidFill>
                  <a:schemeClr val="bg2"/>
                </a:solidFill>
              </a:rPr>
              <a:t>Tiến thường chơi đồ chơi trong giờ học.</a:t>
            </a:r>
            <a:endParaRPr lang="vi-VN" sz="3200" i="1" dirty="0">
              <a:solidFill>
                <a:schemeClr val="bg2"/>
              </a:solidFill>
            </a:endParaRPr>
          </a:p>
        </p:txBody>
      </p:sp>
      <p:sp>
        <p:nvSpPr>
          <p:cNvPr id="9" name="TextBox 8"/>
          <p:cNvSpPr txBox="1"/>
          <p:nvPr/>
        </p:nvSpPr>
        <p:spPr>
          <a:xfrm>
            <a:off x="6229932" y="4955484"/>
            <a:ext cx="4932747" cy="1077218"/>
          </a:xfrm>
          <a:prstGeom prst="rect">
            <a:avLst/>
          </a:prstGeom>
          <a:solidFill>
            <a:schemeClr val="accent2"/>
          </a:solidFill>
        </p:spPr>
        <p:txBody>
          <a:bodyPr wrap="square" rtlCol="0">
            <a:spAutoFit/>
          </a:bodyPr>
          <a:lstStyle/>
          <a:p>
            <a:pPr algn="ctr"/>
            <a:r>
              <a:rPr lang="vi-VN" sz="3200" i="1" dirty="0">
                <a:solidFill>
                  <a:schemeClr val="bg2"/>
                </a:solidFill>
              </a:rPr>
              <a:t>Hùng luôn đặt báo thức để dậy đúng giờ.</a:t>
            </a:r>
            <a:endParaRPr lang="vi-VN" sz="3200" i="1" dirty="0">
              <a:solidFill>
                <a:schemeClr val="bg2"/>
              </a:solidFill>
            </a:endParaRPr>
          </a:p>
        </p:txBody>
      </p:sp>
      <p:pic>
        <p:nvPicPr>
          <p:cNvPr id="10" name="Picture 2" descr="Tick and cross cartoon Royalty Free Vector Image"/>
          <p:cNvPicPr>
            <a:picLocks noChangeAspect="1" noChangeArrowheads="1"/>
          </p:cNvPicPr>
          <p:nvPr/>
        </p:nvPicPr>
        <p:blipFill rotWithShape="1">
          <a:blip r:embed="rId5">
            <a:extLst>
              <a:ext uri="{28A0092B-C50C-407E-A947-70E740481C1C}">
                <a14:useLocalDpi xmlns:a14="http://schemas.microsoft.com/office/drawing/2010/main" val="0"/>
              </a:ext>
            </a:extLst>
          </a:blip>
          <a:srcRect r="46606"/>
          <a:stretch>
            <a:fillRect/>
          </a:stretch>
        </p:blipFill>
        <p:spPr bwMode="auto">
          <a:xfrm>
            <a:off x="10285808" y="3271140"/>
            <a:ext cx="1485879" cy="21721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ick and cross cartoon Royalty Free Vector Image"/>
          <p:cNvPicPr>
            <a:picLocks noChangeAspect="1" noChangeArrowheads="1"/>
          </p:cNvPicPr>
          <p:nvPr/>
        </p:nvPicPr>
        <p:blipFill rotWithShape="1">
          <a:blip r:embed="rId6">
            <a:extLst>
              <a:ext uri="{28A0092B-C50C-407E-A947-70E740481C1C}">
                <a14:useLocalDpi xmlns:a14="http://schemas.microsoft.com/office/drawing/2010/main" val="0"/>
              </a:ext>
            </a:extLst>
          </a:blip>
          <a:srcRect l="52125" r="-5519"/>
          <a:stretch>
            <a:fillRect/>
          </a:stretch>
        </p:blipFill>
        <p:spPr bwMode="auto">
          <a:xfrm>
            <a:off x="420313" y="3271139"/>
            <a:ext cx="1485879" cy="21721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4534" y="435862"/>
            <a:ext cx="3097308" cy="1288726"/>
            <a:chOff x="500062" y="2851475"/>
            <a:chExt cx="2816950" cy="1288726"/>
          </a:xfrm>
        </p:grpSpPr>
        <p:pic>
          <p:nvPicPr>
            <p:cNvPr id="4" name="Picture 3"/>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saturation sat="200000"/>
                      </a14:imgEffect>
                      <a14:imgEffect>
                        <a14:sharpenSoften amount="50000"/>
                      </a14:imgEffect>
                    </a14:imgLayer>
                  </a14:imgProps>
                </a:ext>
              </a:extLst>
            </a:blip>
            <a:stretch>
              <a:fillRect/>
            </a:stretch>
          </p:blipFill>
          <p:spPr>
            <a:xfrm>
              <a:off x="500062" y="2851475"/>
              <a:ext cx="2816950" cy="1288726"/>
            </a:xfrm>
            <a:prstGeom prst="rect">
              <a:avLst/>
            </a:prstGeom>
          </p:spPr>
        </p:pic>
        <p:sp>
          <p:nvSpPr>
            <p:cNvPr id="5" name="TextBox 4"/>
            <p:cNvSpPr txBox="1"/>
            <p:nvPr/>
          </p:nvSpPr>
          <p:spPr>
            <a:xfrm>
              <a:off x="1237849" y="3294564"/>
              <a:ext cx="1962525" cy="523220"/>
            </a:xfrm>
            <a:prstGeom prst="rect">
              <a:avLst/>
            </a:prstGeom>
            <a:noFill/>
          </p:spPr>
          <p:txBody>
            <a:bodyPr wrap="none" rtlCol="0">
              <a:spAutoFit/>
            </a:bodyPr>
            <a:lstStyle/>
            <a:p>
              <a:r>
                <a:rPr lang="vi-VN" sz="2800" b="1" dirty="0">
                  <a:solidFill>
                    <a:srgbClr val="7030A0"/>
                  </a:solidFill>
                  <a:latin typeface="+mj-lt"/>
                </a:rPr>
                <a:t>LUYỆN TẬP</a:t>
              </a:r>
              <a:endParaRPr lang="vi-VN" sz="2800" b="1" dirty="0">
                <a:solidFill>
                  <a:srgbClr val="7030A0"/>
                </a:solidFill>
                <a:latin typeface="+mj-lt"/>
              </a:endParaRPr>
            </a:p>
          </p:txBody>
        </p:sp>
      </p:grpSp>
      <p:sp>
        <p:nvSpPr>
          <p:cNvPr id="6" name="Oval 5"/>
          <p:cNvSpPr/>
          <p:nvPr/>
        </p:nvSpPr>
        <p:spPr>
          <a:xfrm>
            <a:off x="3475987" y="51721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2</a:t>
            </a:r>
            <a:endParaRPr lang="vi-VN" sz="3200" dirty="0">
              <a:solidFill>
                <a:schemeClr val="accent2"/>
              </a:solidFill>
              <a:latin typeface="+mj-lt"/>
            </a:endParaRPr>
          </a:p>
        </p:txBody>
      </p:sp>
      <p:sp>
        <p:nvSpPr>
          <p:cNvPr id="7" name="TextBox 6"/>
          <p:cNvSpPr txBox="1"/>
          <p:nvPr/>
        </p:nvSpPr>
        <p:spPr>
          <a:xfrm>
            <a:off x="3939812" y="517218"/>
            <a:ext cx="7829401" cy="954107"/>
          </a:xfrm>
          <a:prstGeom prst="rect">
            <a:avLst/>
          </a:prstGeom>
          <a:noFill/>
        </p:spPr>
        <p:txBody>
          <a:bodyPr wrap="square" rtlCol="0">
            <a:spAutoFit/>
          </a:bodyPr>
          <a:lstStyle/>
          <a:p>
            <a:pPr algn="just"/>
            <a:r>
              <a:rPr lang="vi-VN" sz="2800" b="1" dirty="0">
                <a:solidFill>
                  <a:srgbClr val="00B050"/>
                </a:solidFill>
              </a:rPr>
              <a:t>Điều gì có thể xảy ra trong các tình huống dưới đây?</a:t>
            </a:r>
            <a:endParaRPr lang="vi-VN" sz="2800" b="1" dirty="0">
              <a:solidFill>
                <a:srgbClr val="00B050"/>
              </a:solidFill>
            </a:endParaRPr>
          </a:p>
        </p:txBody>
      </p:sp>
      <p:grpSp>
        <p:nvGrpSpPr>
          <p:cNvPr id="11" name="Group 10"/>
          <p:cNvGrpSpPr/>
          <p:nvPr/>
        </p:nvGrpSpPr>
        <p:grpSpPr>
          <a:xfrm>
            <a:off x="1722263" y="1628178"/>
            <a:ext cx="4373563" cy="2281355"/>
            <a:chOff x="1824037" y="1724588"/>
            <a:chExt cx="4373563" cy="2281355"/>
          </a:xfrm>
        </p:grpSpPr>
        <p:pic>
          <p:nvPicPr>
            <p:cNvPr id="2" name="Picture 1"/>
            <p:cNvPicPr>
              <a:picLocks noChangeAspect="1"/>
            </p:cNvPicPr>
            <p:nvPr/>
          </p:nvPicPr>
          <p:blipFill rotWithShape="1">
            <a:blip r:embed="rId3">
              <a:clrChange>
                <a:clrFrom>
                  <a:srgbClr val="FFFFFF"/>
                </a:clrFrom>
                <a:clrTo>
                  <a:srgbClr val="FFFFFF">
                    <a:alpha val="0"/>
                  </a:srgbClr>
                </a:clrTo>
              </a:clrChange>
            </a:blip>
            <a:srcRect r="48869" b="29556"/>
            <a:stretch>
              <a:fillRect/>
            </a:stretch>
          </p:blipFill>
          <p:spPr>
            <a:xfrm>
              <a:off x="1824037" y="1724588"/>
              <a:ext cx="4373563" cy="2281355"/>
            </a:xfrm>
            <a:prstGeom prst="rect">
              <a:avLst/>
            </a:prstGeom>
          </p:spPr>
        </p:pic>
        <p:grpSp>
          <p:nvGrpSpPr>
            <p:cNvPr id="10" name="Group 9"/>
            <p:cNvGrpSpPr/>
            <p:nvPr/>
          </p:nvGrpSpPr>
          <p:grpSpPr>
            <a:xfrm>
              <a:off x="2276475" y="2512840"/>
              <a:ext cx="3375025" cy="830997"/>
              <a:chOff x="2276475" y="2512840"/>
              <a:chExt cx="3375025" cy="830997"/>
            </a:xfrm>
          </p:grpSpPr>
          <p:sp>
            <p:nvSpPr>
              <p:cNvPr id="8" name="Diamond 7"/>
              <p:cNvSpPr/>
              <p:nvPr/>
            </p:nvSpPr>
            <p:spPr>
              <a:xfrm>
                <a:off x="2276475" y="2518393"/>
                <a:ext cx="390525" cy="434424"/>
              </a:xfrm>
              <a:prstGeom prst="diamond">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bg2"/>
                    </a:solidFill>
                  </a:rPr>
                  <a:t>1</a:t>
                </a:r>
                <a:endParaRPr lang="vi-VN" sz="2800" b="1" dirty="0">
                  <a:solidFill>
                    <a:schemeClr val="bg2"/>
                  </a:solidFill>
                </a:endParaRPr>
              </a:p>
            </p:txBody>
          </p:sp>
          <p:sp>
            <p:nvSpPr>
              <p:cNvPr id="9" name="TextBox 8"/>
              <p:cNvSpPr txBox="1"/>
              <p:nvPr/>
            </p:nvSpPr>
            <p:spPr>
              <a:xfrm>
                <a:off x="2667000" y="2512840"/>
                <a:ext cx="2984500" cy="830997"/>
              </a:xfrm>
              <a:prstGeom prst="rect">
                <a:avLst/>
              </a:prstGeom>
              <a:noFill/>
            </p:spPr>
            <p:txBody>
              <a:bodyPr wrap="square" rtlCol="0">
                <a:spAutoFit/>
              </a:bodyPr>
              <a:lstStyle/>
              <a:p>
                <a:r>
                  <a:rPr lang="vi-VN" sz="2400" dirty="0">
                    <a:solidFill>
                      <a:schemeClr val="bg2"/>
                    </a:solidFill>
                  </a:rPr>
                  <a:t>Tùng thường xuyên đi ngủ muộn.</a:t>
                </a:r>
                <a:endParaRPr lang="vi-VN" sz="2400" dirty="0">
                  <a:solidFill>
                    <a:schemeClr val="bg2"/>
                  </a:solidFill>
                </a:endParaRPr>
              </a:p>
            </p:txBody>
          </p:sp>
        </p:grpSp>
      </p:grpSp>
      <p:sp>
        <p:nvSpPr>
          <p:cNvPr id="13" name="TextBox 12"/>
          <p:cNvSpPr txBox="1"/>
          <p:nvPr/>
        </p:nvSpPr>
        <p:spPr>
          <a:xfrm>
            <a:off x="1486344" y="4693342"/>
            <a:ext cx="4396887" cy="523220"/>
          </a:xfrm>
          <a:prstGeom prst="rect">
            <a:avLst/>
          </a:prstGeom>
          <a:solidFill>
            <a:sysClr val="window" lastClr="FFFFFF"/>
          </a:solidFill>
          <a:ln w="28575">
            <a:solidFill>
              <a:srgbClr val="00B0F0"/>
            </a:solidFill>
          </a:ln>
          <a:effectLst>
            <a:outerShdw blurRad="63500" sx="102000" sy="102000" algn="ctr"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vi-VN" sz="2800" b="0" i="0" u="none" strike="noStrike" kern="0" cap="none" spc="0" normalizeH="0" baseline="0" noProof="0" dirty="0">
                <a:ln>
                  <a:noFill/>
                </a:ln>
                <a:solidFill>
                  <a:srgbClr val="FF0000"/>
                </a:solidFill>
                <a:effectLst/>
                <a:uLnTx/>
                <a:uFillTx/>
              </a:rPr>
              <a:t>Ảnh hưởng đến sức khỏe.</a:t>
            </a:r>
            <a:endParaRPr kumimoji="0" lang="vi-VN" sz="2800" b="0" i="0" u="none" strike="noStrike" kern="0" cap="none" spc="0" normalizeH="0" baseline="0" noProof="0" dirty="0">
              <a:ln>
                <a:noFill/>
              </a:ln>
              <a:solidFill>
                <a:srgbClr val="FF0000"/>
              </a:solidFill>
              <a:effectLst/>
              <a:uLnTx/>
              <a:uFillTx/>
            </a:endParaRPr>
          </a:p>
        </p:txBody>
      </p:sp>
      <p:sp>
        <p:nvSpPr>
          <p:cNvPr id="14" name="TextBox 13"/>
          <p:cNvSpPr txBox="1"/>
          <p:nvPr/>
        </p:nvSpPr>
        <p:spPr>
          <a:xfrm>
            <a:off x="1486344" y="3978711"/>
            <a:ext cx="3637200" cy="523220"/>
          </a:xfrm>
          <a:prstGeom prst="rect">
            <a:avLst/>
          </a:prstGeom>
          <a:solidFill>
            <a:sysClr val="window" lastClr="FFFFFF"/>
          </a:solidFill>
          <a:ln w="28575">
            <a:solidFill>
              <a:srgbClr val="00B0F0"/>
            </a:solidFill>
          </a:ln>
          <a:effectLst>
            <a:outerShdw blurRad="63500" sx="102000" sy="102000" algn="ctr"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vi-VN" sz="2800" kern="0" dirty="0">
                <a:solidFill>
                  <a:srgbClr val="FF0000"/>
                </a:solidFill>
              </a:rPr>
              <a:t>Ít</a:t>
            </a:r>
            <a:r>
              <a:rPr kumimoji="0" lang="vi-VN" sz="2800" b="0" i="0" u="none" strike="noStrike" kern="0" cap="none" spc="0" normalizeH="0" baseline="0" noProof="0" dirty="0">
                <a:ln>
                  <a:noFill/>
                </a:ln>
                <a:solidFill>
                  <a:srgbClr val="FF0000"/>
                </a:solidFill>
                <a:effectLst/>
                <a:uLnTx/>
                <a:uFillTx/>
              </a:rPr>
              <a:t> thời gian nghỉ ngơi.</a:t>
            </a:r>
            <a:endParaRPr kumimoji="0" lang="vi-VN" sz="2800" b="0" i="0" u="none" strike="noStrike" kern="0" cap="none" spc="0" normalizeH="0" baseline="0" noProof="0" dirty="0">
              <a:ln>
                <a:noFill/>
              </a:ln>
              <a:solidFill>
                <a:srgbClr val="FF0000"/>
              </a:solidFill>
              <a:effectLst/>
              <a:uLnTx/>
              <a:uFillTx/>
            </a:endParaRPr>
          </a:p>
        </p:txBody>
      </p:sp>
      <p:sp>
        <p:nvSpPr>
          <p:cNvPr id="15" name="TextBox 14"/>
          <p:cNvSpPr txBox="1"/>
          <p:nvPr/>
        </p:nvSpPr>
        <p:spPr>
          <a:xfrm>
            <a:off x="1486343" y="5407973"/>
            <a:ext cx="4396887" cy="954107"/>
          </a:xfrm>
          <a:prstGeom prst="rect">
            <a:avLst/>
          </a:prstGeom>
          <a:solidFill>
            <a:sysClr val="window" lastClr="FFFFFF"/>
          </a:solidFill>
          <a:ln w="28575">
            <a:solidFill>
              <a:srgbClr val="00B0F0"/>
            </a:solidFill>
          </a:ln>
          <a:effectLst>
            <a:outerShdw blurRad="63500" sx="102000" sy="102000" algn="ctr" rotWithShape="0">
              <a:prstClr val="black">
                <a:alpha val="40000"/>
              </a:prstClr>
            </a:outerShdw>
          </a:effectLst>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vi-VN" sz="2800" b="0" i="0" u="none" strike="noStrike" kern="0" cap="none" spc="0" normalizeH="0" baseline="0" noProof="0" dirty="0">
                <a:ln>
                  <a:noFill/>
                </a:ln>
                <a:solidFill>
                  <a:srgbClr val="FF0000"/>
                </a:solidFill>
                <a:effectLst/>
                <a:uLnTx/>
                <a:uFillTx/>
              </a:rPr>
              <a:t>Dễ bị ngủ quên, thức dậy muộn vào sáng hôm sau.</a:t>
            </a:r>
            <a:endParaRPr kumimoji="0" lang="vi-VN" sz="2800" b="0" i="0" u="none" strike="noStrike" kern="0" cap="none" spc="0" normalizeH="0" baseline="0" noProof="0" dirty="0">
              <a:ln>
                <a:noFill/>
              </a:ln>
              <a:solidFill>
                <a:srgbClr val="FF0000"/>
              </a:solidFill>
              <a:effectLst/>
              <a:uLnTx/>
              <a:uFillTx/>
            </a:endParaRPr>
          </a:p>
        </p:txBody>
      </p:sp>
      <p:pic>
        <p:nvPicPr>
          <p:cNvPr id="1026" name="Picture 2" descr="Happy cute kid boy tired with low energy Premium Vecto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97288" y="2242149"/>
            <a:ext cx="2981325" cy="298132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6653736" y="978559"/>
            <a:ext cx="4373563" cy="3321271"/>
            <a:chOff x="6653736" y="978559"/>
            <a:chExt cx="4373563" cy="3321271"/>
          </a:xfrm>
        </p:grpSpPr>
        <p:pic>
          <p:nvPicPr>
            <p:cNvPr id="17" name="Picture 16"/>
            <p:cNvPicPr>
              <a:picLocks noChangeAspect="1"/>
            </p:cNvPicPr>
            <p:nvPr/>
          </p:nvPicPr>
          <p:blipFill rotWithShape="1">
            <a:blip r:embed="rId3">
              <a:clrChange>
                <a:clrFrom>
                  <a:srgbClr val="FFFFFF"/>
                </a:clrFrom>
                <a:clrTo>
                  <a:srgbClr val="FFFFFF">
                    <a:alpha val="0"/>
                  </a:srgbClr>
                </a:clrTo>
              </a:clrChange>
            </a:blip>
            <a:srcRect l="53136" t="-2554" r="-4267"/>
            <a:stretch>
              <a:fillRect/>
            </a:stretch>
          </p:blipFill>
          <p:spPr>
            <a:xfrm>
              <a:off x="6653736" y="978559"/>
              <a:ext cx="4373563" cy="3321271"/>
            </a:xfrm>
            <a:prstGeom prst="rect">
              <a:avLst/>
            </a:prstGeom>
          </p:spPr>
        </p:pic>
        <p:sp>
          <p:nvSpPr>
            <p:cNvPr id="18" name="Diamond 17"/>
            <p:cNvSpPr/>
            <p:nvPr/>
          </p:nvSpPr>
          <p:spPr>
            <a:xfrm>
              <a:off x="7431223" y="1932666"/>
              <a:ext cx="389589" cy="434424"/>
            </a:xfrm>
            <a:prstGeom prst="diamond">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bg2"/>
                  </a:solidFill>
                </a:rPr>
                <a:t>2</a:t>
              </a:r>
              <a:endParaRPr lang="vi-VN" sz="2800" b="1" dirty="0">
                <a:solidFill>
                  <a:schemeClr val="bg2"/>
                </a:solidFill>
              </a:endParaRPr>
            </a:p>
          </p:txBody>
        </p:sp>
        <p:sp>
          <p:nvSpPr>
            <p:cNvPr id="19" name="TextBox 18"/>
            <p:cNvSpPr txBox="1"/>
            <p:nvPr/>
          </p:nvSpPr>
          <p:spPr>
            <a:xfrm>
              <a:off x="7298069" y="1872397"/>
              <a:ext cx="2859314" cy="1938992"/>
            </a:xfrm>
            <a:prstGeom prst="rect">
              <a:avLst/>
            </a:prstGeom>
            <a:noFill/>
          </p:spPr>
          <p:txBody>
            <a:bodyPr wrap="square" rtlCol="0">
              <a:spAutoFit/>
            </a:bodyPr>
            <a:lstStyle/>
            <a:p>
              <a:pPr algn="ctr"/>
              <a:r>
                <a:rPr lang="vi-VN" sz="2400" dirty="0">
                  <a:solidFill>
                    <a:schemeClr val="bg2"/>
                  </a:solidFill>
                </a:rPr>
                <a:t>     Minh luôn thực hiện đúng giờ học, giờ chơi và tranh thủ thời gian làm việc nhà.</a:t>
              </a:r>
              <a:endParaRPr lang="vi-VN" sz="2400" dirty="0">
                <a:solidFill>
                  <a:schemeClr val="bg2"/>
                </a:solidFill>
              </a:endParaRPr>
            </a:p>
          </p:txBody>
        </p:sp>
      </p:grpSp>
      <p:pic>
        <p:nvPicPr>
          <p:cNvPr id="1028" name="Picture 4" descr="Menino bonito garoto estudante feliz com livro e lápis Vetor Premium"/>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733047" y="2503334"/>
            <a:ext cx="2458953" cy="24589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653736" y="4334786"/>
            <a:ext cx="3637200" cy="523220"/>
          </a:xfrm>
          <a:prstGeom prst="rect">
            <a:avLst/>
          </a:prstGeom>
          <a:solidFill>
            <a:sysClr val="window" lastClr="FFFFFF"/>
          </a:solidFill>
          <a:ln w="28575">
            <a:solidFill>
              <a:srgbClr val="00B0F0"/>
            </a:solidFill>
          </a:ln>
          <a:effectLst>
            <a:outerShdw blurRad="63500" sx="102000" sy="102000" algn="ctr"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vi-VN" sz="2800" b="0" i="0" u="none" strike="noStrike" kern="0" cap="none" spc="0" normalizeH="0" baseline="0" noProof="0" dirty="0">
                <a:ln>
                  <a:noFill/>
                </a:ln>
                <a:solidFill>
                  <a:srgbClr val="FF0000"/>
                </a:solidFill>
                <a:effectLst/>
                <a:uLnTx/>
                <a:uFillTx/>
              </a:rPr>
              <a:t>Làm được nhiều việc.</a:t>
            </a:r>
            <a:endParaRPr kumimoji="0" lang="vi-VN" sz="2800" b="0" i="0" u="none" strike="noStrike" kern="0" cap="none" spc="0" normalizeH="0" baseline="0" noProof="0" dirty="0">
              <a:ln>
                <a:noFill/>
              </a:ln>
              <a:solidFill>
                <a:srgbClr val="FF0000"/>
              </a:solidFill>
              <a:effectLst/>
              <a:uLnTx/>
              <a:uFillTx/>
            </a:endParaRPr>
          </a:p>
        </p:txBody>
      </p:sp>
      <p:sp>
        <p:nvSpPr>
          <p:cNvPr id="23" name="TextBox 22"/>
          <p:cNvSpPr txBox="1"/>
          <p:nvPr/>
        </p:nvSpPr>
        <p:spPr>
          <a:xfrm>
            <a:off x="6915301" y="5039202"/>
            <a:ext cx="3375635" cy="523220"/>
          </a:xfrm>
          <a:prstGeom prst="rect">
            <a:avLst/>
          </a:prstGeom>
          <a:solidFill>
            <a:sysClr val="window" lastClr="FFFFFF"/>
          </a:solidFill>
          <a:ln w="28575">
            <a:solidFill>
              <a:srgbClr val="00B0F0"/>
            </a:solidFill>
          </a:ln>
          <a:effectLst>
            <a:outerShdw blurRad="63500" sx="102000" sy="102000" algn="ctr"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vi-VN" sz="2800" b="0" i="0" u="none" strike="noStrike" kern="0" cap="none" spc="0" normalizeH="0" baseline="0" noProof="0" dirty="0">
                <a:ln>
                  <a:noFill/>
                </a:ln>
                <a:solidFill>
                  <a:srgbClr val="FF0000"/>
                </a:solidFill>
                <a:effectLst/>
                <a:uLnTx/>
                <a:uFillTx/>
              </a:rPr>
              <a:t>Công việc hiệu quả.</a:t>
            </a:r>
            <a:endParaRPr kumimoji="0" lang="vi-VN" sz="2800" b="0" i="0" u="none" strike="noStrike" kern="0" cap="none" spc="0" normalizeH="0" baseline="0" noProof="0" dirty="0">
              <a:ln>
                <a:noFill/>
              </a:ln>
              <a:solidFill>
                <a:srgbClr val="FF0000"/>
              </a:solidFill>
              <a:effectLst/>
              <a:uLnTx/>
              <a:uFillTx/>
            </a:endParaRPr>
          </a:p>
        </p:txBody>
      </p:sp>
      <p:sp>
        <p:nvSpPr>
          <p:cNvPr id="24" name="TextBox 23"/>
          <p:cNvSpPr txBox="1"/>
          <p:nvPr/>
        </p:nvSpPr>
        <p:spPr>
          <a:xfrm>
            <a:off x="7876884" y="5743618"/>
            <a:ext cx="2414052" cy="523220"/>
          </a:xfrm>
          <a:prstGeom prst="rect">
            <a:avLst/>
          </a:prstGeom>
          <a:solidFill>
            <a:sysClr val="window" lastClr="FFFFFF"/>
          </a:solidFill>
          <a:ln w="28575">
            <a:solidFill>
              <a:srgbClr val="00B0F0"/>
            </a:solidFill>
          </a:ln>
          <a:effectLst>
            <a:outerShdw blurRad="63500" sx="102000" sy="102000" algn="ctr"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vi-VN" sz="2800" b="0" i="0" u="none" strike="noStrike" kern="0" cap="none" spc="0" normalizeH="0" baseline="0" noProof="0" dirty="0">
                <a:ln>
                  <a:noFill/>
                </a:ln>
                <a:solidFill>
                  <a:srgbClr val="FF0000"/>
                </a:solidFill>
                <a:effectLst/>
                <a:uLnTx/>
                <a:uFillTx/>
              </a:rPr>
              <a:t>Sức khỏe tốt.</a:t>
            </a:r>
            <a:endParaRPr kumimoji="0" lang="vi-VN" sz="2800" b="0" i="0" u="none" strike="noStrike" kern="0" cap="none" spc="0" normalizeH="0" baseline="0" noProof="0" dirty="0">
              <a:ln>
                <a:noFill/>
              </a:ln>
              <a:solidFill>
                <a:srgbClr val="FF0000"/>
              </a:solidFill>
              <a:effectLst/>
              <a:uLnTx/>
              <a:uFillTx/>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style.rotation</p:attrName>
                                        </p:attrNameLst>
                                      </p:cBhvr>
                                      <p:tavLst>
                                        <p:tav tm="0">
                                          <p:val>
                                            <p:fltVal val="90"/>
                                          </p:val>
                                        </p:tav>
                                        <p:tav tm="100000">
                                          <p:val>
                                            <p:fltVal val="0"/>
                                          </p:val>
                                        </p:tav>
                                      </p:tavLst>
                                    </p:anim>
                                    <p:animEffect transition="in" filter="fade">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1000" fill="hold"/>
                                        <p:tgtEl>
                                          <p:spTgt spid="16"/>
                                        </p:tgtEl>
                                        <p:attrNameLst>
                                          <p:attrName>ppt_w</p:attrName>
                                        </p:attrNameLst>
                                      </p:cBhvr>
                                      <p:tavLst>
                                        <p:tav tm="0">
                                          <p:val>
                                            <p:fltVal val="0"/>
                                          </p:val>
                                        </p:tav>
                                        <p:tav tm="100000">
                                          <p:val>
                                            <p:strVal val="#ppt_w"/>
                                          </p:val>
                                        </p:tav>
                                      </p:tavLst>
                                    </p:anim>
                                    <p:anim calcmode="lin" valueType="num">
                                      <p:cBhvr>
                                        <p:cTn id="55" dur="1000" fill="hold"/>
                                        <p:tgtEl>
                                          <p:spTgt spid="16"/>
                                        </p:tgtEl>
                                        <p:attrNameLst>
                                          <p:attrName>ppt_h</p:attrName>
                                        </p:attrNameLst>
                                      </p:cBhvr>
                                      <p:tavLst>
                                        <p:tav tm="0">
                                          <p:val>
                                            <p:fltVal val="0"/>
                                          </p:val>
                                        </p:tav>
                                        <p:tav tm="100000">
                                          <p:val>
                                            <p:strVal val="#ppt_h"/>
                                          </p:val>
                                        </p:tav>
                                      </p:tavLst>
                                    </p:anim>
                                    <p:anim calcmode="lin" valueType="num">
                                      <p:cBhvr>
                                        <p:cTn id="56" dur="1000" fill="hold"/>
                                        <p:tgtEl>
                                          <p:spTgt spid="16"/>
                                        </p:tgtEl>
                                        <p:attrNameLst>
                                          <p:attrName>style.rotation</p:attrName>
                                        </p:attrNameLst>
                                      </p:cBhvr>
                                      <p:tavLst>
                                        <p:tav tm="0">
                                          <p:val>
                                            <p:fltVal val="90"/>
                                          </p:val>
                                        </p:tav>
                                        <p:tav tm="100000">
                                          <p:val>
                                            <p:fltVal val="0"/>
                                          </p:val>
                                        </p:tav>
                                      </p:tavLst>
                                    </p:anim>
                                    <p:animEffect transition="in" filter="fade">
                                      <p:cBhvr>
                                        <p:cTn id="57" dur="10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028"/>
                                        </p:tgtEl>
                                        <p:attrNameLst>
                                          <p:attrName>style.visibility</p:attrName>
                                        </p:attrNameLst>
                                      </p:cBhvr>
                                      <p:to>
                                        <p:strVal val="visible"/>
                                      </p:to>
                                    </p:set>
                                    <p:animEffect transition="in" filter="fade">
                                      <p:cBhvr>
                                        <p:cTn id="62" dur="1000"/>
                                        <p:tgtEl>
                                          <p:spTgt spid="1028"/>
                                        </p:tgtEl>
                                      </p:cBhvr>
                                    </p:animEffect>
                                    <p:anim calcmode="lin" valueType="num">
                                      <p:cBhvr>
                                        <p:cTn id="63" dur="1000" fill="hold"/>
                                        <p:tgtEl>
                                          <p:spTgt spid="1028"/>
                                        </p:tgtEl>
                                        <p:attrNameLst>
                                          <p:attrName>ppt_x</p:attrName>
                                        </p:attrNameLst>
                                      </p:cBhvr>
                                      <p:tavLst>
                                        <p:tav tm="0">
                                          <p:val>
                                            <p:strVal val="#ppt_x"/>
                                          </p:val>
                                        </p:tav>
                                        <p:tav tm="100000">
                                          <p:val>
                                            <p:strVal val="#ppt_x"/>
                                          </p:val>
                                        </p:tav>
                                      </p:tavLst>
                                    </p:anim>
                                    <p:anim calcmode="lin" valueType="num">
                                      <p:cBhvr>
                                        <p:cTn id="6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ppt_w</p:attrName>
                                        </p:attrNameLst>
                                      </p:cBhvr>
                                      <p:tavLst>
                                        <p:tav tm="0">
                                          <p:val>
                                            <p:fltVal val="0"/>
                                          </p:val>
                                        </p:tav>
                                        <p:tav tm="100000">
                                          <p:val>
                                            <p:strVal val="#ppt_w"/>
                                          </p:val>
                                        </p:tav>
                                      </p:tavLst>
                                    </p:anim>
                                    <p:anim calcmode="lin" valueType="num">
                                      <p:cBhvr>
                                        <p:cTn id="70" dur="500" fill="hold"/>
                                        <p:tgtEl>
                                          <p:spTgt spid="22"/>
                                        </p:tgtEl>
                                        <p:attrNameLst>
                                          <p:attrName>ppt_h</p:attrName>
                                        </p:attrNameLst>
                                      </p:cBhvr>
                                      <p:tavLst>
                                        <p:tav tm="0">
                                          <p:val>
                                            <p:fltVal val="0"/>
                                          </p:val>
                                        </p:tav>
                                        <p:tav tm="100000">
                                          <p:val>
                                            <p:strVal val="#ppt_h"/>
                                          </p:val>
                                        </p:tav>
                                      </p:tavLst>
                                    </p:anim>
                                    <p:animEffect transition="in" filter="fade">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p:cTn id="76" dur="500" fill="hold"/>
                                        <p:tgtEl>
                                          <p:spTgt spid="23"/>
                                        </p:tgtEl>
                                        <p:attrNameLst>
                                          <p:attrName>ppt_w</p:attrName>
                                        </p:attrNameLst>
                                      </p:cBhvr>
                                      <p:tavLst>
                                        <p:tav tm="0">
                                          <p:val>
                                            <p:fltVal val="0"/>
                                          </p:val>
                                        </p:tav>
                                        <p:tav tm="100000">
                                          <p:val>
                                            <p:strVal val="#ppt_w"/>
                                          </p:val>
                                        </p:tav>
                                      </p:tavLst>
                                    </p:anim>
                                    <p:anim calcmode="lin" valueType="num">
                                      <p:cBhvr>
                                        <p:cTn id="77" dur="500" fill="hold"/>
                                        <p:tgtEl>
                                          <p:spTgt spid="23"/>
                                        </p:tgtEl>
                                        <p:attrNameLst>
                                          <p:attrName>ppt_h</p:attrName>
                                        </p:attrNameLst>
                                      </p:cBhvr>
                                      <p:tavLst>
                                        <p:tav tm="0">
                                          <p:val>
                                            <p:fltVal val="0"/>
                                          </p:val>
                                        </p:tav>
                                        <p:tav tm="100000">
                                          <p:val>
                                            <p:strVal val="#ppt_h"/>
                                          </p:val>
                                        </p:tav>
                                      </p:tavLst>
                                    </p:anim>
                                    <p:animEffect transition="in" filter="fade">
                                      <p:cBhvr>
                                        <p:cTn id="78" dur="500"/>
                                        <p:tgtEl>
                                          <p:spTgt spid="23"/>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p:cTn id="83" dur="500" fill="hold"/>
                                        <p:tgtEl>
                                          <p:spTgt spid="24"/>
                                        </p:tgtEl>
                                        <p:attrNameLst>
                                          <p:attrName>ppt_w</p:attrName>
                                        </p:attrNameLst>
                                      </p:cBhvr>
                                      <p:tavLst>
                                        <p:tav tm="0">
                                          <p:val>
                                            <p:fltVal val="0"/>
                                          </p:val>
                                        </p:tav>
                                        <p:tav tm="100000">
                                          <p:val>
                                            <p:strVal val="#ppt_w"/>
                                          </p:val>
                                        </p:tav>
                                      </p:tavLst>
                                    </p:anim>
                                    <p:anim calcmode="lin" valueType="num">
                                      <p:cBhvr>
                                        <p:cTn id="84" dur="500" fill="hold"/>
                                        <p:tgtEl>
                                          <p:spTgt spid="24"/>
                                        </p:tgtEl>
                                        <p:attrNameLst>
                                          <p:attrName>ppt_h</p:attrName>
                                        </p:attrNameLst>
                                      </p:cBhvr>
                                      <p:tavLst>
                                        <p:tav tm="0">
                                          <p:val>
                                            <p:fltVal val="0"/>
                                          </p:val>
                                        </p:tav>
                                        <p:tav tm="100000">
                                          <p:val>
                                            <p:strVal val="#ppt_h"/>
                                          </p:val>
                                        </p:tav>
                                      </p:tavLst>
                                    </p:anim>
                                    <p:animEffect transition="in" filter="fade">
                                      <p:cBhvr>
                                        <p:cTn id="8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3" grpId="0" animBg="1"/>
      <p:bldP spid="14" grpId="0" animBg="1"/>
      <p:bldP spid="15" grpId="0" animBg="1"/>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4534" y="435862"/>
            <a:ext cx="3136714" cy="1288726"/>
            <a:chOff x="500062" y="2851475"/>
            <a:chExt cx="2816950" cy="1288726"/>
          </a:xfrm>
        </p:grpSpPr>
        <p:pic>
          <p:nvPicPr>
            <p:cNvPr id="4" name="Picture 3"/>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saturation sat="200000"/>
                      </a14:imgEffect>
                      <a14:imgEffect>
                        <a14:sharpenSoften amount="50000"/>
                      </a14:imgEffect>
                    </a14:imgLayer>
                  </a14:imgProps>
                </a:ext>
              </a:extLst>
            </a:blip>
            <a:stretch>
              <a:fillRect/>
            </a:stretch>
          </p:blipFill>
          <p:spPr>
            <a:xfrm>
              <a:off x="500062" y="2851475"/>
              <a:ext cx="2816950" cy="1288726"/>
            </a:xfrm>
            <a:prstGeom prst="rect">
              <a:avLst/>
            </a:prstGeom>
          </p:spPr>
        </p:pic>
        <p:sp>
          <p:nvSpPr>
            <p:cNvPr id="5" name="TextBox 4"/>
            <p:cNvSpPr txBox="1"/>
            <p:nvPr/>
          </p:nvSpPr>
          <p:spPr>
            <a:xfrm>
              <a:off x="1237849" y="3294564"/>
              <a:ext cx="1962525" cy="523220"/>
            </a:xfrm>
            <a:prstGeom prst="rect">
              <a:avLst/>
            </a:prstGeom>
            <a:noFill/>
          </p:spPr>
          <p:txBody>
            <a:bodyPr wrap="none" rtlCol="0">
              <a:spAutoFit/>
            </a:bodyPr>
            <a:lstStyle/>
            <a:p>
              <a:r>
                <a:rPr lang="vi-VN" sz="2800" b="1" dirty="0">
                  <a:solidFill>
                    <a:srgbClr val="7030A0"/>
                  </a:solidFill>
                  <a:latin typeface="+mj-lt"/>
                </a:rPr>
                <a:t>LUYỆN TẬP</a:t>
              </a:r>
              <a:endParaRPr lang="vi-VN" sz="2800" b="1" dirty="0">
                <a:solidFill>
                  <a:srgbClr val="7030A0"/>
                </a:solidFill>
                <a:latin typeface="+mj-lt"/>
              </a:endParaRPr>
            </a:p>
          </p:txBody>
        </p:sp>
      </p:grpSp>
      <p:sp>
        <p:nvSpPr>
          <p:cNvPr id="6" name="Oval 5"/>
          <p:cNvSpPr/>
          <p:nvPr/>
        </p:nvSpPr>
        <p:spPr>
          <a:xfrm>
            <a:off x="3475987" y="51721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3</a:t>
            </a:r>
            <a:endParaRPr lang="vi-VN" sz="3200" dirty="0">
              <a:solidFill>
                <a:schemeClr val="accent2"/>
              </a:solidFill>
              <a:latin typeface="+mj-lt"/>
            </a:endParaRPr>
          </a:p>
        </p:txBody>
      </p:sp>
      <p:sp>
        <p:nvSpPr>
          <p:cNvPr id="7" name="TextBox 6"/>
          <p:cNvSpPr txBox="1"/>
          <p:nvPr/>
        </p:nvSpPr>
        <p:spPr>
          <a:xfrm>
            <a:off x="3939812" y="517218"/>
            <a:ext cx="7829401" cy="523220"/>
          </a:xfrm>
          <a:prstGeom prst="rect">
            <a:avLst/>
          </a:prstGeom>
          <a:noFill/>
        </p:spPr>
        <p:txBody>
          <a:bodyPr wrap="square" rtlCol="0">
            <a:spAutoFit/>
          </a:bodyPr>
          <a:lstStyle/>
          <a:p>
            <a:pPr algn="just"/>
            <a:r>
              <a:rPr lang="vi-VN" sz="2800" b="1" dirty="0">
                <a:solidFill>
                  <a:srgbClr val="00B050"/>
                </a:solidFill>
              </a:rPr>
              <a:t>Đưa ra lời khuyên cho bạn</a:t>
            </a:r>
            <a:endParaRPr lang="vi-VN" sz="2800" b="1" dirty="0">
              <a:solidFill>
                <a:srgbClr val="00B050"/>
              </a:solidFill>
            </a:endParaRP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sharpenSoften amount="25000"/>
                    </a14:imgEffect>
                  </a14:imgLayer>
                </a14:imgProps>
              </a:ext>
            </a:extLst>
          </a:blip>
          <a:stretch>
            <a:fillRect/>
          </a:stretch>
        </p:blipFill>
        <p:spPr>
          <a:xfrm>
            <a:off x="845637" y="1845259"/>
            <a:ext cx="6306577" cy="4323311"/>
          </a:xfrm>
          <a:prstGeom prst="rect">
            <a:avLst/>
          </a:prstGeom>
        </p:spPr>
      </p:pic>
      <p:sp>
        <p:nvSpPr>
          <p:cNvPr id="25" name="Diamond 24"/>
          <p:cNvSpPr/>
          <p:nvPr/>
        </p:nvSpPr>
        <p:spPr>
          <a:xfrm>
            <a:off x="3671249" y="1184959"/>
            <a:ext cx="463826" cy="434424"/>
          </a:xfrm>
          <a:prstGeom prst="diamon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2"/>
                </a:solidFill>
              </a:rPr>
              <a:t>1</a:t>
            </a:r>
            <a:endParaRPr lang="vi-VN" sz="3200" b="1" dirty="0">
              <a:solidFill>
                <a:schemeClr val="bg2"/>
              </a:solidFill>
            </a:endParaRPr>
          </a:p>
        </p:txBody>
      </p:sp>
      <p:sp>
        <p:nvSpPr>
          <p:cNvPr id="26" name="TextBox 25"/>
          <p:cNvSpPr txBox="1"/>
          <p:nvPr/>
        </p:nvSpPr>
        <p:spPr>
          <a:xfrm>
            <a:off x="4135074" y="1179406"/>
            <a:ext cx="6039440" cy="523220"/>
          </a:xfrm>
          <a:prstGeom prst="rect">
            <a:avLst/>
          </a:prstGeom>
          <a:noFill/>
        </p:spPr>
        <p:txBody>
          <a:bodyPr wrap="square" rtlCol="0">
            <a:spAutoFit/>
          </a:bodyPr>
          <a:lstStyle/>
          <a:p>
            <a:r>
              <a:rPr lang="vi-VN" sz="2800" dirty="0">
                <a:solidFill>
                  <a:schemeClr val="bg2"/>
                </a:solidFill>
              </a:rPr>
              <a:t>Nam vừa vẽ tranh vừa xem ti vi.</a:t>
            </a:r>
            <a:endParaRPr lang="vi-VN" sz="2800" dirty="0">
              <a:solidFill>
                <a:schemeClr val="bg2"/>
              </a:solidFill>
            </a:endParaRPr>
          </a:p>
        </p:txBody>
      </p:sp>
      <p:pic>
        <p:nvPicPr>
          <p:cNvPr id="2050" name="Picture 2" descr="Happy cute boy study with smile Premium Vecto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5244" y="3932943"/>
            <a:ext cx="2458992" cy="2458992"/>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7271657" y="1616768"/>
            <a:ext cx="4245620" cy="2736928"/>
            <a:chOff x="7271657" y="1616768"/>
            <a:chExt cx="4245620" cy="2736928"/>
          </a:xfrm>
        </p:grpSpPr>
        <p:sp>
          <p:nvSpPr>
            <p:cNvPr id="21" name="Speech Bubble: Oval 20"/>
            <p:cNvSpPr/>
            <p:nvPr/>
          </p:nvSpPr>
          <p:spPr>
            <a:xfrm>
              <a:off x="7271657" y="1616768"/>
              <a:ext cx="4245620" cy="2736928"/>
            </a:xfrm>
            <a:prstGeom prst="wedgeEllipseCallout">
              <a:avLst>
                <a:gd name="adj1" fmla="val -22590"/>
                <a:gd name="adj2" fmla="val 64091"/>
              </a:avLst>
            </a:prstGeom>
            <a:solidFill>
              <a:schemeClr val="accent2"/>
            </a:solidFill>
            <a:ln>
              <a:solidFill>
                <a:srgbClr val="0070C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rgbClr val="FF0000"/>
                </a:solidFill>
              </a:endParaRPr>
            </a:p>
          </p:txBody>
        </p:sp>
        <p:sp>
          <p:nvSpPr>
            <p:cNvPr id="29" name="Rectangle 28"/>
            <p:cNvSpPr/>
            <p:nvPr/>
          </p:nvSpPr>
          <p:spPr>
            <a:xfrm>
              <a:off x="7532368" y="1910330"/>
              <a:ext cx="3724198" cy="2308324"/>
            </a:xfrm>
            <a:prstGeom prst="rect">
              <a:avLst/>
            </a:prstGeom>
          </p:spPr>
          <p:txBody>
            <a:bodyPr wrap="square">
              <a:spAutoFit/>
            </a:bodyPr>
            <a:lstStyle/>
            <a:p>
              <a:pPr algn="ctr"/>
              <a:r>
                <a:rPr lang="vi-VN" sz="2400" dirty="0">
                  <a:solidFill>
                    <a:srgbClr val="FF0000"/>
                  </a:solidFill>
                </a:rPr>
                <a:t>Cậu nên tập trung vẽ tranh xong rồi xem tivi nhé! Như vậy sẽ tiết kiệm được nhiều thời gian mà vẫn hoàn thành hết được công việc đấy!</a:t>
              </a:r>
              <a:endParaRPr lang="vi-VN" sz="2400" dirty="0">
                <a:solidFill>
                  <a:srgbClr val="FF0000"/>
                </a:solidFill>
              </a:endParaRPr>
            </a:p>
          </p:txBody>
        </p:sp>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050"/>
                                        </p:tgtEl>
                                        <p:attrNameLst>
                                          <p:attrName>style.visibility</p:attrName>
                                        </p:attrNameLst>
                                      </p:cBhvr>
                                      <p:to>
                                        <p:strVal val="visible"/>
                                      </p:to>
                                    </p:set>
                                    <p:anim calcmode="lin" valueType="num">
                                      <p:cBhvr additive="base">
                                        <p:cTn id="33" dur="500" fill="hold"/>
                                        <p:tgtEl>
                                          <p:spTgt spid="2050"/>
                                        </p:tgtEl>
                                        <p:attrNameLst>
                                          <p:attrName>ppt_x</p:attrName>
                                        </p:attrNameLst>
                                      </p:cBhvr>
                                      <p:tavLst>
                                        <p:tav tm="0">
                                          <p:val>
                                            <p:strVal val="#ppt_x"/>
                                          </p:val>
                                        </p:tav>
                                        <p:tav tm="100000">
                                          <p:val>
                                            <p:strVal val="#ppt_x"/>
                                          </p:val>
                                        </p:tav>
                                      </p:tavLst>
                                    </p:anim>
                                    <p:anim calcmode="lin" valueType="num">
                                      <p:cBhvr additive="base">
                                        <p:cTn id="3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5" grpId="0" animBg="1"/>
      <p:bldP spid="26" grpId="0"/>
    </p:bldLst>
  </p:timing>
</p:sld>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2888</Words>
  <Application>WPS Presentation</Application>
  <PresentationFormat>Widescreen</PresentationFormat>
  <Paragraphs>155</Paragraphs>
  <Slides>13</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13</vt:i4>
      </vt:variant>
    </vt:vector>
  </HeadingPairs>
  <TitlesOfParts>
    <vt:vector size="25" baseType="lpstr">
      <vt:lpstr>Arial</vt:lpstr>
      <vt:lpstr>SimSun</vt:lpstr>
      <vt:lpstr>Wingdings</vt:lpstr>
      <vt:lpstr>Arial</vt:lpstr>
      <vt:lpstr>UTM Cookies</vt:lpstr>
      <vt:lpstr>#9Slide03 NettoOTLight</vt:lpstr>
      <vt:lpstr>Microsoft YaHei</vt:lpstr>
      <vt:lpstr>Arial Unicode MS</vt:lpstr>
      <vt:lpstr>Calibri</vt:lpstr>
      <vt:lpstr>Times New Roman</vt:lpstr>
      <vt:lpstr>字魂36号-正文宋楷</vt:lpstr>
      <vt:lpstr>Cute Sticker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cp:lastModifiedBy>
  <cp:revision>32</cp:revision>
  <dcterms:created xsi:type="dcterms:W3CDTF">2021-06-11T02:39:00Z</dcterms:created>
  <dcterms:modified xsi:type="dcterms:W3CDTF">2022-11-04T13:10:20Z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02396ADD173F4C1AB56541158CD0119D</vt:lpwstr>
  </property>
  <property fmtid="{D5CDD505-2E9C-101B-9397-08002B2CF9AE}" pid="3" name="KSOProductBuildVer">
    <vt:lpwstr>1033-11.2.0.11380</vt:lpwstr>
  </property>
</Properties>
</file>