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91" r:id="rId4"/>
  </p:sldMasterIdLst>
  <p:notesMasterIdLst>
    <p:notesMasterId r:id="rId15"/>
  </p:notesMasterIdLst>
  <p:sldIdLst>
    <p:sldId id="329" r:id="rId5"/>
    <p:sldId id="328" r:id="rId6"/>
    <p:sldId id="266" r:id="rId7"/>
    <p:sldId id="327" r:id="rId8"/>
    <p:sldId id="297" r:id="rId9"/>
    <p:sldId id="299" r:id="rId10"/>
    <p:sldId id="300" r:id="rId11"/>
    <p:sldId id="301" r:id="rId12"/>
    <p:sldId id="302" r:id="rId13"/>
    <p:sldId id="2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3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389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020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510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947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3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7610" y="3429680"/>
            <a:ext cx="9065953" cy="1231106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PHÉP TRỪ (QUA 10) TRONG PHẠM VI 20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825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50819" y="256177"/>
            <a:ext cx="78397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KHỞI</a:t>
            </a:r>
            <a:r>
              <a:rPr kumimoji="0" lang="en-US" sz="6000" b="1" i="1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ĐỘNG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46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11: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trừ (qua 10)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5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805" y="1549400"/>
            <a:ext cx="8980170" cy="33331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94455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873115" y="252539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871460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869805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894455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72480" y="400621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71460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869805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5245" y="1654810"/>
            <a:ext cx="9824085" cy="28949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655185" y="222123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74870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55185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55185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835265" y="220091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835265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35265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35265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= </a:t>
            </a:r>
            <a:r>
              <a:rPr lang="en-US" sz="3000" dirty="0" smtClean="0"/>
              <a:t>8</a:t>
            </a:r>
            <a:endParaRPr lang="en-US" sz="3000" dirty="0"/>
          </a:p>
        </p:txBody>
      </p:sp>
      <p:sp>
        <p:nvSpPr>
          <p:cNvPr id="14" name="Rounded Rectangle 13"/>
          <p:cNvSpPr/>
          <p:nvPr/>
        </p:nvSpPr>
        <p:spPr>
          <a:xfrm>
            <a:off x="10756900" y="222123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787380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756900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787380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5470" y="1285875"/>
            <a:ext cx="8764270" cy="1684655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507365" y="380428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13 - 3 - 4 = 6</a:t>
            </a:r>
          </a:p>
          <a:p>
            <a:pPr algn="ctr"/>
            <a:r>
              <a:rPr lang="en-US" sz="4000"/>
              <a:t>13 - 7 = 6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767580" y="379412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15 - 5 - 3 = 7</a:t>
            </a:r>
          </a:p>
          <a:p>
            <a:pPr algn="ctr"/>
            <a:r>
              <a:rPr lang="en-US" sz="4000"/>
              <a:t>15 - 8 = 7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601710" y="374332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14 - 4 - 1 = 9</a:t>
            </a:r>
          </a:p>
          <a:p>
            <a:pPr algn="ctr"/>
            <a:r>
              <a:rPr lang="en-US" sz="4000"/>
              <a:t>14 - 5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2775" y="2448560"/>
            <a:ext cx="8860790" cy="1875155"/>
          </a:xfrm>
          <a:prstGeom prst="rect">
            <a:avLst/>
          </a:prstGeom>
        </p:spPr>
      </p:pic>
      <p:sp>
        <p:nvSpPr>
          <p:cNvPr id="6" name="Flowchart: Decision 5"/>
          <p:cNvSpPr/>
          <p:nvPr/>
        </p:nvSpPr>
        <p:spPr>
          <a:xfrm>
            <a:off x="5680075" y="3368040"/>
            <a:ext cx="99314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7" name="Flowchart: Decision 6"/>
          <p:cNvSpPr/>
          <p:nvPr/>
        </p:nvSpPr>
        <p:spPr>
          <a:xfrm>
            <a:off x="7150735" y="2861310"/>
            <a:ext cx="113538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8" name="Flowchart: Decision 7"/>
          <p:cNvSpPr/>
          <p:nvPr/>
        </p:nvSpPr>
        <p:spPr>
          <a:xfrm>
            <a:off x="8855075" y="3368040"/>
            <a:ext cx="113538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0690" y="274955"/>
            <a:ext cx="9307195" cy="433006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606675" y="4480560"/>
            <a:ext cx="7586345" cy="1960245"/>
          </a:xfrm>
          <a:prstGeom prst="wedgeRound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Còn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vận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viên</a:t>
            </a:r>
            <a:r>
              <a:rPr lang="en-US" sz="3600" dirty="0"/>
              <a:t> </a:t>
            </a:r>
            <a:r>
              <a:rPr lang="en-US" sz="3600" dirty="0" err="1"/>
              <a:t>chưa</a:t>
            </a:r>
            <a:r>
              <a:rPr lang="en-US" sz="3600" dirty="0"/>
              <a:t> qua </a:t>
            </a:r>
            <a:r>
              <a:rPr lang="en-US" sz="3600" dirty="0" err="1"/>
              <a:t>cầu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:</a:t>
            </a:r>
          </a:p>
          <a:p>
            <a:pPr algn="ctr"/>
            <a:r>
              <a:rPr lang="en-US" sz="3600" dirty="0"/>
              <a:t>15 - 6 = 9 (</a:t>
            </a:r>
            <a:r>
              <a:rPr lang="en-US" sz="3600" dirty="0" err="1"/>
              <a:t>người</a:t>
            </a:r>
            <a:r>
              <a:rPr lang="en-US" sz="3600" dirty="0" smtClean="0"/>
              <a:t>)</a:t>
            </a:r>
          </a:p>
          <a:p>
            <a:pPr algn="ctr"/>
            <a:r>
              <a:rPr lang="en-US" sz="3600" dirty="0" err="1" smtClean="0"/>
              <a:t>Đáp</a:t>
            </a:r>
            <a:r>
              <a:rPr lang="en-US" sz="3600" dirty="0" smtClean="0"/>
              <a:t> </a:t>
            </a:r>
            <a:r>
              <a:rPr lang="en-US" sz="3600" dirty="0" err="1" smtClean="0"/>
              <a:t>số</a:t>
            </a:r>
            <a:r>
              <a:rPr lang="en-US" sz="3600" dirty="0" smtClean="0"/>
              <a:t>: 9 </a:t>
            </a:r>
            <a:r>
              <a:rPr lang="en-US" sz="3600" dirty="0" err="1" smtClean="0"/>
              <a:t>người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147</Words>
  <Application>Microsoft Office PowerPoint</Application>
  <PresentationFormat>Widescreen</PresentationFormat>
  <Paragraphs>50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Microsoft YaHei</vt:lpstr>
      <vt:lpstr>宋体</vt:lpstr>
      <vt:lpstr>宋体</vt:lpstr>
      <vt:lpstr>Arial</vt:lpstr>
      <vt:lpstr>Calibri</vt:lpstr>
      <vt:lpstr>Calibri Light</vt:lpstr>
      <vt:lpstr>ITC Avant Garde Std Bk</vt:lpstr>
      <vt:lpstr>Times New Roman</vt:lpstr>
      <vt:lpstr>等线</vt:lpstr>
      <vt:lpstr>2_Office Theme</vt:lpstr>
      <vt:lpstr>3_Office Theme</vt:lpstr>
      <vt:lpstr>4_Office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DELLL</dc:creator>
  <cp:lastModifiedBy>Microsoft account</cp:lastModifiedBy>
  <cp:revision>12</cp:revision>
  <dcterms:created xsi:type="dcterms:W3CDTF">2021-05-12T04:19:00Z</dcterms:created>
  <dcterms:modified xsi:type="dcterms:W3CDTF">2022-10-12T07:28:09Z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