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80" r:id="rId3"/>
    <p:sldId id="256" r:id="rId5"/>
    <p:sldId id="258" r:id="rId6"/>
    <p:sldId id="259" r:id="rId7"/>
    <p:sldId id="260" r:id="rId8"/>
    <p:sldId id="261" r:id="rId9"/>
    <p:sldId id="274" r:id="rId10"/>
    <p:sldId id="262" r:id="rId11"/>
    <p:sldId id="267" r:id="rId12"/>
    <p:sldId id="269" r:id="rId13"/>
    <p:sldId id="270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7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1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4FC0A-FC91-4579-A4EA-D05B79EF7010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AA76F-3330-4E01-9C14-3A6CD206FC8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Lưu</a:t>
            </a:r>
            <a:r>
              <a:rPr lang="en-US" dirty="0"/>
              <a:t> ý </a:t>
            </a:r>
            <a:r>
              <a:rPr lang="en-US" dirty="0" err="1"/>
              <a:t>viết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D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CAA76F-3330-4E01-9C14-3A6CD206FC88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6" Type="http://schemas.openxmlformats.org/officeDocument/2006/relationships/image" Target="../media/image16.jpeg"/><Relationship Id="rId5" Type="http://schemas.openxmlformats.org/officeDocument/2006/relationships/image" Target="../media/image30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29.jpeg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2.jpeg"/><Relationship Id="rId1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7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27.wdp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CHỮ HOA D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/>
          <p:cNvSpPr txBox="1">
            <a:spLocks noChangeArrowheads="1"/>
          </p:cNvSpPr>
          <p:nvPr/>
        </p:nvSpPr>
        <p:spPr bwMode="auto">
          <a:xfrm>
            <a:off x="1085543" y="2700540"/>
            <a:ext cx="1142992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727"/>
          <p:cNvSpPr txBox="1">
            <a:spLocks noChangeArrowheads="1"/>
          </p:cNvSpPr>
          <p:nvPr/>
        </p:nvSpPr>
        <p:spPr bwMode="auto">
          <a:xfrm>
            <a:off x="1085947" y="5384954"/>
            <a:ext cx="7086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/>
          <p:cNvSpPr txBox="1">
            <a:spLocks noChangeArrowheads="1"/>
          </p:cNvSpPr>
          <p:nvPr/>
        </p:nvSpPr>
        <p:spPr bwMode="auto">
          <a:xfrm>
            <a:off x="2300190" y="2695419"/>
            <a:ext cx="759161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37"/>
          <p:cNvSpPr txBox="1">
            <a:spLocks noChangeArrowheads="1"/>
          </p:cNvSpPr>
          <p:nvPr/>
        </p:nvSpPr>
        <p:spPr bwMode="auto">
          <a:xfrm>
            <a:off x="79478" y="4113353"/>
            <a:ext cx="11907964" cy="1706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),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1085953" y="3294138"/>
            <a:ext cx="12610528" cy="829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D, g, h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727"/>
          <p:cNvSpPr txBox="1">
            <a:spLocks noChangeArrowheads="1"/>
          </p:cNvSpPr>
          <p:nvPr/>
        </p:nvSpPr>
        <p:spPr bwMode="auto">
          <a:xfrm>
            <a:off x="1085927" y="4113325"/>
            <a:ext cx="708660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737"/>
          <p:cNvSpPr txBox="1">
            <a:spLocks noChangeArrowheads="1"/>
          </p:cNvSpPr>
          <p:nvPr/>
        </p:nvSpPr>
        <p:spPr bwMode="auto">
          <a:xfrm>
            <a:off x="735361" y="2695313"/>
            <a:ext cx="11118444" cy="37846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(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thẳng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dòng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-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/>
          <p:cNvSpPr txBox="1">
            <a:spLocks noChangeArrowheads="1"/>
          </p:cNvSpPr>
          <p:nvPr/>
        </p:nvSpPr>
        <p:spPr bwMode="auto">
          <a:xfrm>
            <a:off x="1085598" y="4697393"/>
            <a:ext cx="8935534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d, đ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</a:t>
            </a:r>
            <a:r>
              <a:rPr lang="en-US" altLang="en-US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altLang="en-US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737"/>
          <p:cNvSpPr txBox="1">
            <a:spLocks noChangeArrowheads="1"/>
          </p:cNvSpPr>
          <p:nvPr/>
        </p:nvSpPr>
        <p:spPr bwMode="auto">
          <a:xfrm>
            <a:off x="1240252" y="2695704"/>
            <a:ext cx="7677150" cy="132207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/>
          <p:cNvGraphicFramePr>
            <a:graphicFrameLocks noGrp="1"/>
          </p:cNvGraphicFramePr>
          <p:nvPr/>
        </p:nvGraphicFramePr>
        <p:xfrm>
          <a:off x="1720881" y="338079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3391749" y="478736"/>
            <a:ext cx="5275760" cy="1938284"/>
            <a:chOff x="3547418" y="502852"/>
            <a:chExt cx="5275760" cy="1938284"/>
          </a:xfrm>
        </p:grpSpPr>
        <p:sp>
          <p:nvSpPr>
            <p:cNvPr id="21" name="TextBox 20"/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  <a:endParaRPr lang="el-GR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>
            <a:fillRect/>
          </a:stretch>
        </p:blipFill>
        <p:spPr>
          <a:xfrm>
            <a:off x="6007047" y="4517292"/>
            <a:ext cx="2400073" cy="2170015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3051809" y="4517292"/>
            <a:ext cx="2527822" cy="2170016"/>
            <a:chOff x="179882" y="202717"/>
            <a:chExt cx="3326130" cy="3007304"/>
          </a:xfrm>
        </p:grpSpPr>
        <p:grpSp>
          <p:nvGrpSpPr>
            <p:cNvPr id="12" name="Group 11"/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469.333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/>
          <p:cNvGraphicFramePr>
            <a:graphicFrameLocks noGrp="1"/>
          </p:cNvGraphicFramePr>
          <p:nvPr/>
        </p:nvGraphicFramePr>
        <p:xfrm>
          <a:off x="1694960" y="2264498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pSp>
        <p:nvGrpSpPr>
          <p:cNvPr id="19" name="Group 18"/>
          <p:cNvGrpSpPr/>
          <p:nvPr/>
        </p:nvGrpSpPr>
        <p:grpSpPr>
          <a:xfrm>
            <a:off x="3365828" y="2405155"/>
            <a:ext cx="5275760" cy="1938284"/>
            <a:chOff x="3547418" y="502852"/>
            <a:chExt cx="5275760" cy="1938284"/>
          </a:xfrm>
        </p:grpSpPr>
        <p:sp>
          <p:nvSpPr>
            <p:cNvPr id="21" name="TextBox 20"/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  <a:endParaRPr lang="el-GR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23" name="Picture 5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>
            <a:fillRect/>
          </a:stretch>
        </p:blipFill>
        <p:spPr bwMode="auto">
          <a:xfrm>
            <a:off x="6436506" y="1002281"/>
            <a:ext cx="1087558" cy="110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>
            <a:fillRect/>
          </a:stretch>
        </p:blipFill>
        <p:spPr bwMode="auto">
          <a:xfrm>
            <a:off x="3758878" y="280344"/>
            <a:ext cx="1562150" cy="1924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861237" y="0"/>
            <a:ext cx="13053237" cy="2067871"/>
            <a:chOff x="0" y="-127504"/>
            <a:chExt cx="12192000" cy="1361807"/>
          </a:xfrm>
        </p:grpSpPr>
        <p:sp>
          <p:nvSpPr>
            <p:cNvPr id="3" name="Rectangle: Top Corners Rounded 2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: Top Corners Rounded 39"/>
            <p:cNvSpPr/>
            <p:nvPr/>
          </p:nvSpPr>
          <p:spPr>
            <a:xfrm rot="10800000">
              <a:off x="0" y="-127504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"/>
          <a:srcRect l="13119" t="21925" b="23627"/>
          <a:stretch>
            <a:fillRect/>
          </a:stretch>
        </p:blipFill>
        <p:spPr>
          <a:xfrm>
            <a:off x="2640038" y="640394"/>
            <a:ext cx="8841358" cy="2122581"/>
          </a:xfrm>
          <a:prstGeom prst="rect">
            <a:avLst/>
          </a:prstGeom>
          <a:ln>
            <a:noFill/>
          </a:ln>
          <a:effectLst>
            <a:outerShdw blurRad="190500" dist="228600" dir="2700000" sx="107000" sy="107000" algn="ctr">
              <a:srgbClr val="29A8FF">
                <a:alpha val="31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grpSp>
        <p:nvGrpSpPr>
          <p:cNvPr id="51" name="Group 50"/>
          <p:cNvGrpSpPr/>
          <p:nvPr/>
        </p:nvGrpSpPr>
        <p:grpSpPr>
          <a:xfrm>
            <a:off x="404014" y="640201"/>
            <a:ext cx="2236024" cy="3156219"/>
            <a:chOff x="299812" y="247841"/>
            <a:chExt cx="2236024" cy="2204862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 rotWithShape="1">
            <a:blip r:embed="rId2"/>
            <a:srcRect r="32937"/>
            <a:stretch>
              <a:fillRect/>
            </a:stretch>
          </p:blipFill>
          <p:spPr>
            <a:xfrm>
              <a:off x="299812" y="361594"/>
              <a:ext cx="2150557" cy="2091109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/>
            <a:srcRect r="34344"/>
            <a:stretch>
              <a:fillRect/>
            </a:stretch>
          </p:blipFill>
          <p:spPr>
            <a:xfrm>
              <a:off x="518441" y="247841"/>
              <a:ext cx="2017395" cy="2091109"/>
            </a:xfrm>
            <a:prstGeom prst="rect">
              <a:avLst/>
            </a:prstGeom>
          </p:spPr>
        </p:pic>
      </p:grpSp>
      <p:sp>
        <p:nvSpPr>
          <p:cNvPr id="53" name="Oval 52"/>
          <p:cNvSpPr/>
          <p:nvPr/>
        </p:nvSpPr>
        <p:spPr>
          <a:xfrm>
            <a:off x="1688466" y="650863"/>
            <a:ext cx="2017395" cy="2017395"/>
          </a:xfrm>
          <a:prstGeom prst="ellipse">
            <a:avLst/>
          </a:prstGeom>
          <a:solidFill>
            <a:srgbClr val="29A8FF"/>
          </a:solidFill>
          <a:ln>
            <a:noFill/>
          </a:ln>
          <a:effectLst>
            <a:outerShdw blurRad="165100" dist="304800" dir="7920000" sx="99000" sy="99000" algn="ctr">
              <a:srgbClr val="29A8FF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文本框 22"/>
          <p:cNvSpPr txBox="1"/>
          <p:nvPr/>
        </p:nvSpPr>
        <p:spPr>
          <a:xfrm>
            <a:off x="1580515" y="882015"/>
            <a:ext cx="236347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altLang="zh-CN" sz="48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9</a:t>
            </a:r>
            <a:endParaRPr lang="en-US" altLang="zh-CN" sz="48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6" name="文本框 22"/>
          <p:cNvSpPr txBox="1"/>
          <p:nvPr/>
        </p:nvSpPr>
        <p:spPr>
          <a:xfrm>
            <a:off x="5536565" y="1365885"/>
            <a:ext cx="24618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VIẾT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22"/>
          <p:cNvSpPr txBox="1"/>
          <p:nvPr/>
        </p:nvSpPr>
        <p:spPr>
          <a:xfrm>
            <a:off x="2567940" y="4307840"/>
            <a:ext cx="111042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TẬP VIẾT: CHỮ HOA D</a:t>
            </a:r>
            <a:endParaRPr lang="en-US" altLang="zh-CN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522497"/>
            <a:ext cx="8815686" cy="23069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Tx/>
              <a:buNone/>
            </a:pPr>
            <a:r>
              <a:rPr lang="vi-VN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	Dung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dăng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dung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Ύ˞</a:t>
            </a:r>
            <a:endParaRPr lang="el-GR" altLang="en-US" sz="3200" b="1" i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	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Dắt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Λ˞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εΠ.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5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01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02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829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03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5016295" y="322198"/>
            <a:ext cx="2718005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31881" y="1338362"/>
            <a:ext cx="181676" cy="4562351"/>
            <a:chOff x="1042416" y="804672"/>
            <a:chExt cx="210312" cy="43616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2103682" y="938387"/>
            <a:ext cx="3671513" cy="144317"/>
            <a:chOff x="5440680" y="1322832"/>
            <a:chExt cx="3017520" cy="19507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311703" y="2971102"/>
            <a:ext cx="11360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矩形 31"/>
          <p:cNvSpPr/>
          <p:nvPr/>
        </p:nvSpPr>
        <p:spPr>
          <a:xfrm>
            <a:off x="6542753" y="1338362"/>
            <a:ext cx="5337544" cy="730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bản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3286782" y="306834"/>
            <a:ext cx="1350730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矩形 31"/>
          <p:cNvSpPr/>
          <p:nvPr/>
        </p:nvSpPr>
        <p:spPr>
          <a:xfrm>
            <a:off x="6612898" y="2971102"/>
            <a:ext cx="5579102" cy="2207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lượn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dọc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nối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vòng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xoắn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chân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>
            <a:fillRect/>
          </a:stretch>
        </p:blipFill>
        <p:spPr bwMode="auto">
          <a:xfrm>
            <a:off x="1955196" y="1183501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9543642">
            <a:off x="4391243" y="1020860"/>
            <a:ext cx="729008" cy="88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9000" decel="1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8 0.00024 L -0.02226 0.06065 L -0.03268 0.13588 L -0.03684 0.24838 L -0.03346 0.43588 L -0.03684 0.5125 L -0.05559 0.58172 L -0.08138 0.61875 L -0.10976 0.64329 L -0.14661 0.66204 L -0.17304 0.65811 L -0.18541 0.63588 L -0.17994 0.62362 L -0.16184 0.6088 L -0.13619 0.61135 L -0.09388 0.63843 L -0.05494 0.65209 L -0.02643 0.6544 L 0.01732 0.64329 L 0.05066 0.60996 L 0.07487 0.56551 L 0.09441 0.49028 L 0.10691 0.40139 C 0.10664 0.36644 0.10638 0.33149 0.10612 0.29653 L 0.08946 0.18033 L 0.06029 0.09653 L -0.00429 0.02246 L -0.05911 0.00764 L -0.12851 0.03473 L -0.16328 0.07917 L -0.18268 0.1507 L -0.18138 0.22362 L -0.16953 0.2632 L -0.14518 0.29399 L -0.11471 0.30394 L -0.08203 0.28172 L -0.06328 0.22732 L -0.05976 0.18912 L -0.06263 0.13959 " pathEditMode="relative" rAng="0" ptsTypes="AAAAAAAAAAAAAAAAAAAAAAAAAAAAAAAAAAAAAAA">
                                      <p:cBhvr>
                                        <p:cTn id="41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4" y="3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3486106" y="291435"/>
            <a:ext cx="5626187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80410" y="1132789"/>
            <a:ext cx="8827978" cy="52444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1604460" y="6046036"/>
            <a:ext cx="906862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724546" y="3406966"/>
            <a:ext cx="258813" cy="2227639"/>
            <a:chOff x="1042416" y="804672"/>
            <a:chExt cx="210312" cy="436168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517678" y="1039528"/>
            <a:ext cx="181453" cy="4588117"/>
            <a:chOff x="1042416" y="804672"/>
            <a:chExt cx="210312" cy="436168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878223" y="142207"/>
            <a:ext cx="1439778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6470882" y="3597579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330452" y="2761143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005393" y="2640337"/>
            <a:ext cx="1810636" cy="270399"/>
            <a:chOff x="5440680" y="1322832"/>
            <a:chExt cx="3017520" cy="19507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8202440" y="2135836"/>
            <a:ext cx="141654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928737" y="710025"/>
            <a:ext cx="3676196" cy="204761"/>
            <a:chOff x="5440680" y="1322832"/>
            <a:chExt cx="3017520" cy="195072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5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9" t="24121" r="13508" b="23684"/>
          <a:stretch>
            <a:fillRect/>
          </a:stretch>
        </p:blipFill>
        <p:spPr bwMode="auto">
          <a:xfrm>
            <a:off x="7983360" y="2910737"/>
            <a:ext cx="2736269" cy="277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" t="17446" r="16908" b="5015"/>
          <a:stretch>
            <a:fillRect/>
          </a:stretch>
        </p:blipFill>
        <p:spPr bwMode="auto">
          <a:xfrm>
            <a:off x="1771432" y="927584"/>
            <a:ext cx="3930327" cy="484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u 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11807"/>
          <a:stretch>
            <a:fillRect/>
          </a:stretch>
        </p:blipFill>
        <p:spPr>
          <a:xfrm>
            <a:off x="2843270" y="264405"/>
            <a:ext cx="6858000" cy="60482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/>
          <p:cNvSpPr/>
          <p:nvPr/>
        </p:nvSpPr>
        <p:spPr>
          <a:xfrm>
            <a:off x="1323320" y="2657317"/>
            <a:ext cx="487115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/>
        </p:nvGraphicFramePr>
        <p:xfrm>
          <a:off x="1886710" y="406122"/>
          <a:ext cx="8802080" cy="2155536"/>
        </p:xfrm>
        <a:graphic>
          <a:graphicData uri="http://schemas.openxmlformats.org/drawingml/2006/table">
            <a:tbl>
              <a:tblPr/>
              <a:tblGrid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  <a:gridCol w="880208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547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P001 4 hàng" panose="020B06030503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Text Box 1736"/>
          <p:cNvSpPr txBox="1">
            <a:spLocks noChangeArrowheads="1"/>
          </p:cNvSpPr>
          <p:nvPr/>
        </p:nvSpPr>
        <p:spPr bwMode="auto">
          <a:xfrm>
            <a:off x="2002563" y="2698191"/>
            <a:ext cx="8550053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Dắt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trẻ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dăng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dẻ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230" y="3236800"/>
            <a:ext cx="2798307" cy="278001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47418" y="502852"/>
            <a:ext cx="5275760" cy="1938284"/>
            <a:chOff x="3547418" y="502852"/>
            <a:chExt cx="5275760" cy="1938284"/>
          </a:xfrm>
        </p:grpSpPr>
        <p:sp>
          <p:nvSpPr>
            <p:cNvPr id="14" name="TextBox 13"/>
            <p:cNvSpPr txBox="1"/>
            <p:nvPr/>
          </p:nvSpPr>
          <p:spPr>
            <a:xfrm>
              <a:off x="3554097" y="502852"/>
              <a:ext cx="5269081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Dung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dăng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dung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Ύ˞</a:t>
              </a:r>
              <a:endParaRPr lang="el-GR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547418" y="1379307"/>
              <a:ext cx="4158236" cy="10618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Dắt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Λ˞ </a:t>
              </a:r>
              <a:r>
                <a:rPr lang="en-US" altLang="en-US" sz="4200" b="1" dirty="0" err="1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l-GR" altLang="en-US" sz="4200" b="1" dirty="0">
                  <a:solidFill>
                    <a:srgbClr val="7030A0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εΠ. </a:t>
              </a:r>
              <a:endParaRPr lang="en-US" altLang="en-US" sz="42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2606092" y="4045637"/>
            <a:ext cx="1649531" cy="2079355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4832933" y="4045637"/>
            <a:ext cx="4332332" cy="1264424"/>
            <a:chOff x="3754849" y="1730426"/>
            <a:chExt cx="4545106" cy="1757031"/>
          </a:xfrm>
        </p:grpSpPr>
        <p:sp>
          <p:nvSpPr>
            <p:cNvPr id="20" name="Text Box 1736"/>
            <p:cNvSpPr txBox="1">
              <a:spLocks noChangeArrowheads="1"/>
            </p:cNvSpPr>
            <p:nvPr/>
          </p:nvSpPr>
          <p:spPr bwMode="auto">
            <a:xfrm>
              <a:off x="4003743" y="2105932"/>
              <a:ext cx="4296212" cy="107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50000"/>
                </a:spcBef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Đồng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dao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Cloud Callout 11"/>
            <p:cNvSpPr/>
            <p:nvPr/>
          </p:nvSpPr>
          <p:spPr>
            <a:xfrm>
              <a:off x="3754849" y="1730426"/>
              <a:ext cx="4545106" cy="1757031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2" name="Text Box 1736"/>
          <p:cNvSpPr txBox="1">
            <a:spLocks noChangeArrowheads="1"/>
          </p:cNvSpPr>
          <p:nvPr/>
        </p:nvSpPr>
        <p:spPr bwMode="auto">
          <a:xfrm>
            <a:off x="2092479" y="4550627"/>
            <a:ext cx="1033692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dao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 hát dân gian truyền miệng của trẻ em, thường kèm một trò chơi nhất định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1382</Words>
  <Application>WPS Presentation</Application>
  <PresentationFormat>Widescreen</PresentationFormat>
  <Paragraphs>95</Paragraphs>
  <Slides>12</Slides>
  <Notes>1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Times New Roman</vt:lpstr>
      <vt:lpstr>Microsoft YaHei</vt:lpstr>
      <vt:lpstr>Arial-Rounded</vt:lpstr>
      <vt:lpstr>Yellowtail</vt:lpstr>
      <vt:lpstr>思源黑体 CN Bold</vt:lpstr>
      <vt:lpstr>HP001 5 hàng</vt:lpstr>
      <vt:lpstr>Arial</vt:lpstr>
      <vt:lpstr>HP001 4 hàng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141</cp:revision>
  <dcterms:created xsi:type="dcterms:W3CDTF">2021-05-29T04:52:00Z</dcterms:created>
  <dcterms:modified xsi:type="dcterms:W3CDTF">2022-10-09T04:32:26Z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C7891B9F0FCB40E1BF8A1DCF02A33B23</vt:lpwstr>
  </property>
  <property fmtid="{D5CDD505-2E9C-101B-9397-08002B2CF9AE}" pid="3" name="KSOProductBuildVer">
    <vt:lpwstr>1033-11.2.0.11341</vt:lpwstr>
  </property>
</Properties>
</file>