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22" r:id="rId2"/>
    <p:sldId id="320" r:id="rId3"/>
    <p:sldId id="340" r:id="rId4"/>
    <p:sldId id="365" r:id="rId5"/>
    <p:sldId id="363" r:id="rId6"/>
    <p:sldId id="349" r:id="rId7"/>
    <p:sldId id="356" r:id="rId8"/>
    <p:sldId id="325" r:id="rId9"/>
    <p:sldId id="323" r:id="rId10"/>
    <p:sldId id="357" r:id="rId11"/>
    <p:sldId id="327" r:id="rId12"/>
    <p:sldId id="328" r:id="rId13"/>
    <p:sldId id="359" r:id="rId14"/>
    <p:sldId id="358" r:id="rId15"/>
    <p:sldId id="330" r:id="rId16"/>
    <p:sldId id="366" r:id="rId17"/>
  </p:sldIdLst>
  <p:sldSz cx="6858000" cy="5143500"/>
  <p:notesSz cx="6858000" cy="9144000"/>
  <p:embeddedFontLst>
    <p:embeddedFont>
      <p:font typeface="Kalam" pitchFamily="2" charset="0"/>
      <p:regular r:id="rId19"/>
    </p:embeddedFont>
    <p:embeddedFont>
      <p:font typeface="Montserrat" charset="0"/>
      <p:regular r:id="rId20"/>
      <p:bold r:id="rId21"/>
      <p:italic r:id="rId22"/>
      <p:boldItalic r:id="rId23"/>
    </p:embeddedFont>
    <p:embeddedFont>
      <p:font typeface="Calibri" pitchFamily="34" charset="0"/>
      <p:regular r:id="rId24"/>
      <p:bold r:id="rId25"/>
      <p:italic r:id="rId26"/>
      <p:boldItalic r:id="rId27"/>
    </p:embeddedFont>
    <p:embeddedFont>
      <p:font typeface="HP001 4 hàng"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D3D6C"/>
    <a:srgbClr val="DF3C7E"/>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66"/>
    <p:restoredTop sz="95846"/>
  </p:normalViewPr>
  <p:slideViewPr>
    <p:cSldViewPr snapToGrid="0">
      <p:cViewPr>
        <p:scale>
          <a:sx n="125" d="100"/>
          <a:sy n="125" d="100"/>
        </p:scale>
        <p:origin x="-606" y="18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6127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a:xfrm>
            <a:off x="3884613" y="8685213"/>
            <a:ext cx="2971800" cy="457200"/>
          </a:xfrm>
          <a:prstGeom prst="rect">
            <a:avLst/>
          </a:prstGeom>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134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9588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5145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222690" y="164640"/>
            <a:ext cx="6532444" cy="4680098"/>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endParaRPr dirty="0">
                <a:solidFill>
                  <a:prstClr val="black"/>
                </a:solidFill>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556421" y="4234447"/>
            <a:ext cx="346044" cy="401654"/>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5725024" y="320764"/>
            <a:ext cx="226951" cy="283584"/>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6189790" y="782530"/>
            <a:ext cx="129823" cy="169898"/>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1155720" y="4698513"/>
            <a:ext cx="92786"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57598" tIns="57598" rIns="57598" bIns="57598" anchor="ctr" anchorCtr="0">
            <a:noAutofit/>
          </a:bodyPr>
          <a:lstStyle/>
          <a:p>
            <a:endParaRPr>
              <a:solidFill>
                <a:prstClr val="black"/>
              </a:solidFill>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6184981" y="4636102"/>
            <a:ext cx="67764"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57598" tIns="57598" rIns="57598" bIns="57598" anchor="ctr" anchorCtr="0">
            <a:noAutofit/>
          </a:bodyPr>
          <a:lstStyle/>
          <a:p>
            <a:endParaRPr>
              <a:solidFill>
                <a:prstClr val="black"/>
              </a:solidFill>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459764" y="3894249"/>
            <a:ext cx="129823" cy="169898"/>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261953" y="661632"/>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112726" y="680120"/>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126047" y="74206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295255" y="71064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113396" y="688459"/>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261283"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12056"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125377" y="120247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294585" y="117105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260613"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11386"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124707" y="166288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293916" y="163146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259943" y="2042860"/>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10716" y="2061348"/>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124037" y="212329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293246" y="209186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11386" y="2069687"/>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259273" y="2503269"/>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10046" y="2521757"/>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123367" y="258370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292576" y="255227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10716" y="2530096"/>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258603"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122697" y="304411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291906" y="301268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257933"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122027" y="350452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291236" y="347309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257263" y="3884497"/>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08037" y="3902985"/>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121357" y="3964932"/>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290566" y="3933506"/>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08706" y="3911324"/>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256593" y="4344906"/>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07367" y="4363394"/>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120687" y="4425341"/>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289896" y="4393915"/>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08037" y="4371733"/>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255" name="Google Shape;578;p27">
            <a:extLst>
              <a:ext uri="{FF2B5EF4-FFF2-40B4-BE49-F238E27FC236}">
                <a16:creationId xmlns:a16="http://schemas.microsoft.com/office/drawing/2014/main" xmlns="" id="{27AAD147-CCE9-43EB-8C97-269689984BB9}"/>
              </a:ext>
            </a:extLst>
          </p:cNvPr>
          <p:cNvSpPr/>
          <p:nvPr/>
        </p:nvSpPr>
        <p:spPr>
          <a:xfrm>
            <a:off x="1860728" y="4813500"/>
            <a:ext cx="149416"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57598" tIns="57598" rIns="57598" bIns="57598" anchor="ctr" anchorCtr="0">
            <a:noAutofit/>
          </a:bodyPr>
          <a:lstStyle/>
          <a:p>
            <a:endParaRPr>
              <a:solidFill>
                <a:prstClr val="black"/>
              </a:solidFill>
            </a:endParaRPr>
          </a:p>
        </p:txBody>
      </p:sp>
      <p:grpSp>
        <p:nvGrpSpPr>
          <p:cNvPr id="293" name="Google Shape;2356;p30">
            <a:extLst>
              <a:ext uri="{FF2B5EF4-FFF2-40B4-BE49-F238E27FC236}">
                <a16:creationId xmlns:a16="http://schemas.microsoft.com/office/drawing/2014/main" xmlns="" id="{FF3093F1-70FF-4A92-A939-256BC49F43A6}"/>
              </a:ext>
            </a:extLst>
          </p:cNvPr>
          <p:cNvGrpSpPr/>
          <p:nvPr userDrawn="1"/>
        </p:nvGrpSpPr>
        <p:grpSpPr>
          <a:xfrm>
            <a:off x="504348" y="1174780"/>
            <a:ext cx="5550461" cy="3605570"/>
            <a:chOff x="741115" y="853968"/>
            <a:chExt cx="7691377" cy="4021392"/>
          </a:xfrm>
          <a:solidFill>
            <a:schemeClr val="accent3"/>
          </a:solidFill>
        </p:grpSpPr>
        <p:sp>
          <p:nvSpPr>
            <p:cNvPr id="294" name="Google Shape;2357;p30">
              <a:extLst>
                <a:ext uri="{FF2B5EF4-FFF2-40B4-BE49-F238E27FC236}">
                  <a16:creationId xmlns:a16="http://schemas.microsoft.com/office/drawing/2014/main" xmlns=""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nvGrpSpPr>
            <p:cNvPr id="295"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7"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8"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4720459" y="3035722"/>
            <a:ext cx="1294531" cy="1195325"/>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899075" y="2706217"/>
            <a:ext cx="1239838" cy="1513721"/>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a:solidFill>
                      <a:prstClr val="black"/>
                    </a:solidFill>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a:solidFill>
                      <a:prstClr val="black"/>
                    </a:solidFill>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a:solidFill>
                      <a:prstClr val="black"/>
                    </a:solidFill>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a:solidFill>
                  <a:prstClr val="black"/>
                </a:solidFill>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a:solidFill>
                  <a:prstClr val="black"/>
                </a:solidFill>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a:solidFill>
                  <a:prstClr val="black"/>
                </a:solidFill>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857420" y="4220104"/>
            <a:ext cx="5242634" cy="923396"/>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a:solidFill>
                    <a:prstClr val="black"/>
                  </a:solidFill>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a:solidFill>
                    <a:prstClr val="black"/>
                  </a:solidFill>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a:solidFill>
                    <a:prstClr val="black"/>
                  </a:solidFill>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a:solidFill>
                    <a:prstClr val="black"/>
                  </a:solidFill>
                </a:endParaRPr>
              </a:p>
            </p:txBody>
          </p:sp>
        </p:grpSp>
      </p:grpSp>
    </p:spTree>
    <p:extLst>
      <p:ext uri="{BB962C8B-B14F-4D97-AF65-F5344CB8AC3E}">
        <p14:creationId xmlns:p14="http://schemas.microsoft.com/office/powerpoint/2010/main" val="36548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4767264"/>
            <a:ext cx="1543050" cy="273844"/>
          </a:xfrm>
          <a:prstGeom prst="rect">
            <a:avLst/>
          </a:prstGeom>
        </p:spPr>
        <p:txBody>
          <a:bodyPr lIns="57607" tIns="28804" rIns="57607" bIns="28804"/>
          <a:lstStyle/>
          <a:p>
            <a:fld id="{D997B5FA-0921-464F-AAE1-844C04324D75}" type="datetimeFigureOut">
              <a:rPr lang="zh-CN" altLang="en-US" smtClean="0"/>
              <a:t>2021/12/9</a:t>
            </a:fld>
            <a:endParaRPr lang="zh-CN" altLang="en-US"/>
          </a:p>
        </p:txBody>
      </p:sp>
      <p:sp>
        <p:nvSpPr>
          <p:cNvPr id="5" name="Footer Placeholder 4"/>
          <p:cNvSpPr>
            <a:spLocks noGrp="1"/>
          </p:cNvSpPr>
          <p:nvPr>
            <p:ph type="ftr" sz="quarter" idx="11"/>
          </p:nvPr>
        </p:nvSpPr>
        <p:spPr>
          <a:xfrm>
            <a:off x="2271713" y="4767264"/>
            <a:ext cx="2314575" cy="273844"/>
          </a:xfrm>
          <a:prstGeom prst="rect">
            <a:avLst/>
          </a:prstGeom>
        </p:spPr>
        <p:txBody>
          <a:bodyPr lIns="57607" tIns="28804" rIns="57607" bIns="28804"/>
          <a:lstStyle/>
          <a:p>
            <a:endParaRPr lang="zh-CN" altLang="en-US"/>
          </a:p>
        </p:txBody>
      </p:sp>
      <p:sp>
        <p:nvSpPr>
          <p:cNvPr id="6" name="Slide Number Placeholder 5"/>
          <p:cNvSpPr>
            <a:spLocks noGrp="1"/>
          </p:cNvSpPr>
          <p:nvPr>
            <p:ph type="sldNum" sz="quarter" idx="12"/>
          </p:nvPr>
        </p:nvSpPr>
        <p:spPr>
          <a:xfrm>
            <a:off x="4843463" y="4767264"/>
            <a:ext cx="1543050" cy="273844"/>
          </a:xfrm>
          <a:prstGeom prst="rect">
            <a:avLst/>
          </a:prstGeom>
        </p:spPr>
        <p:txBody>
          <a:bodyPr lIns="57607" tIns="28804" rIns="57607" bIns="28804"/>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88276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20" r:id="rId5"/>
    <p:sldLayoutId id="214748372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2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23B6DA8-2FB3-3345-8961-C821C42C0327}"/>
              </a:ext>
            </a:extLst>
          </p:cNvPr>
          <p:cNvSpPr txBox="1"/>
          <p:nvPr/>
        </p:nvSpPr>
        <p:spPr>
          <a:xfrm>
            <a:off x="0" y="1794028"/>
            <a:ext cx="230885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xmlns=""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104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12673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39287" y="3087107"/>
            <a:ext cx="342793" cy="377072"/>
          </a:xfrm>
          <a:prstGeom prst="rect">
            <a:avLst/>
          </a:prstGeom>
        </p:spPr>
      </p:pic>
    </p:spTree>
    <p:extLst>
      <p:ext uri="{BB962C8B-B14F-4D97-AF65-F5344CB8AC3E}">
        <p14:creationId xmlns:p14="http://schemas.microsoft.com/office/powerpoint/2010/main" val="355181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xmlns=""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xmlns=""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a:t>
            </a:r>
            <a:r>
              <a:rPr lang="en-US" sz="1600">
                <a:solidFill>
                  <a:srgbClr val="000000"/>
                </a:solidFill>
                <a:latin typeface="UTM Avo" panose="02040603050506020204" pitchFamily="18" charset="0"/>
              </a:rPr>
              <a:t>. </a:t>
            </a:r>
            <a:r>
              <a:rPr lang="vi-VN" sz="1600" smtClean="0">
                <a:solidFill>
                  <a:srgbClr val="000000"/>
                </a:solidFill>
                <a:latin typeface="UTM Avo" panose="02040603050506020204" pitchFamily="18" charset="0"/>
              </a:rPr>
              <a:t>Nói về hoa mai, hoa đào.</a:t>
            </a:r>
            <a:endParaRPr lang="vi-VN" sz="1600">
              <a:solidFill>
                <a:srgbClr val="000000"/>
              </a:solidFill>
              <a:latin typeface="UTM Avo" panose="02040603050506020204" pitchFamily="18" charset="0"/>
            </a:endParaRPr>
          </a:p>
        </p:txBody>
      </p:sp>
      <p:sp>
        <p:nvSpPr>
          <p:cNvPr id="21" name="Rounded Rectangle 20">
            <a:extLst>
              <a:ext uri="{FF2B5EF4-FFF2-40B4-BE49-F238E27FC236}">
                <a16:creationId xmlns:a16="http://schemas.microsoft.com/office/drawing/2014/main" xmlns=""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vi-VN" sz="1600" dirty="0" smtClean="0">
                <a:solidFill>
                  <a:srgbClr val="000000"/>
                </a:solidFill>
                <a:latin typeface="UTM Avo" panose="02040603050506020204" pitchFamily="18" charset="0"/>
              </a:rPr>
              <a:t>Giới thiệu chung về Tết.</a:t>
            </a:r>
            <a:endParaRPr lang="vi-VN" sz="16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xmlns=""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xmlns=""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882932C-C682-1944-A126-1AAC4927D4E7}"/>
              </a:ext>
            </a:extLst>
          </p:cNvPr>
          <p:cNvSpPr txBox="1"/>
          <p:nvPr/>
        </p:nvSpPr>
        <p:spPr>
          <a:xfrm>
            <a:off x="548690" y="587309"/>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2. </a:t>
            </a:r>
            <a:r>
              <a:rPr lang="vi-VN" sz="1600" dirty="0">
                <a:latin typeface="UTM Avo" panose="02040603050506020204" pitchFamily="18" charset="0"/>
              </a:rPr>
              <a:t>Người ta dùng những gì để làm bánh chưng, bánh tét?</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xmlns=""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xmlns="" id="{430725AA-0FFC-FB42-8EAC-E521DF0083DF}"/>
              </a:ext>
            </a:extLst>
          </p:cNvPr>
          <p:cNvSpPr txBox="1"/>
          <p:nvPr/>
        </p:nvSpPr>
        <p:spPr>
          <a:xfrm>
            <a:off x="548690" y="26910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1600" dirty="0"/>
              <a:t> </a:t>
            </a:r>
            <a:endParaRPr lang="vi-VN" sz="1600" dirty="0">
              <a:latin typeface="UTM Avo" panose="02040603050506020204" pitchFamily="18" charset="0"/>
            </a:endParaRPr>
          </a:p>
        </p:txBody>
      </p:sp>
      <p:sp>
        <p:nvSpPr>
          <p:cNvPr id="16" name="TextBox 15">
            <a:extLst>
              <a:ext uri="{FF2B5EF4-FFF2-40B4-BE49-F238E27FC236}">
                <a16:creationId xmlns:a16="http://schemas.microsoft.com/office/drawing/2014/main" xmlns="" id="{4731BFB4-6F71-6E48-B2D8-BD28FA690A02}"/>
              </a:ext>
            </a:extLst>
          </p:cNvPr>
          <p:cNvSpPr txBox="1"/>
          <p:nvPr/>
        </p:nvSpPr>
        <p:spPr>
          <a:xfrm>
            <a:off x="582826" y="3355534"/>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Người lớn tặn trẻ em bao lì xì với mong ước các em mạnh khoẻ, giỏi giang.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xmlns=""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xmlns=""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xmlns="" id="{D882932C-C682-1944-A126-1AAC4927D4E7}"/>
              </a:ext>
            </a:extLst>
          </p:cNvPr>
          <p:cNvSpPr txBox="1"/>
          <p:nvPr/>
        </p:nvSpPr>
        <p:spPr>
          <a:xfrm>
            <a:off x="548690" y="370488"/>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những hoạt động nào của gia đình em trong dịp Tết? </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xmlns="" id="{29E6DC67-9AFD-9F44-AE16-92B28C235C95}"/>
              </a:ext>
            </a:extLst>
          </p:cNvPr>
          <p:cNvSpPr txBox="1"/>
          <p:nvPr/>
        </p:nvSpPr>
        <p:spPr>
          <a:xfrm>
            <a:off x="548690" y="1086261"/>
            <a:ext cx="5692347"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xmlns=""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xmlns=""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xmlns=""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xmlns=""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xmlns=""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xmlns=""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2907044" cy="555217"/>
            <a:chOff x="635794" y="386605"/>
            <a:chExt cx="2538849"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8215" y="1104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31" y="2128270"/>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11753" y="3143164"/>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xmlns=""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xmlns=""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x-none"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xmlns=""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x-none"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xmlns=""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x-none"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xmlns=""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x-none" dirty="0"/>
          </a:p>
        </p:txBody>
      </p:sp>
      <p:sp>
        <p:nvSpPr>
          <p:cNvPr id="19" name="Rectangle 18">
            <a:extLst>
              <a:ext uri="{FF2B5EF4-FFF2-40B4-BE49-F238E27FC236}">
                <a16:creationId xmlns:a16="http://schemas.microsoft.com/office/drawing/2014/main" xmlns=""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x-none" dirty="0"/>
          </a:p>
        </p:txBody>
      </p:sp>
      <p:pic>
        <p:nvPicPr>
          <p:cNvPr id="20" name="Picture 2" descr="Hoa đào nở vào mùa nào ? Đọc bài Làm việc thật là vui Quanh">
            <a:extLst>
              <a:ext uri="{FF2B5EF4-FFF2-40B4-BE49-F238E27FC236}">
                <a16:creationId xmlns:a16="http://schemas.microsoft.com/office/drawing/2014/main" xmlns=""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xmlns=""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F52E4E8-B5E7-4677-A96C-56C7E9EF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Rectangle 3">
            <a:extLst>
              <a:ext uri="{FF2B5EF4-FFF2-40B4-BE49-F238E27FC236}">
                <a16:creationId xmlns="" xmlns:a16="http://schemas.microsoft.com/office/drawing/2014/main" id="{7DDB786E-AACD-47A3-BA91-9A4A8DC7A014}"/>
              </a:ext>
            </a:extLst>
          </p:cNvPr>
          <p:cNvSpPr/>
          <p:nvPr/>
        </p:nvSpPr>
        <p:spPr>
          <a:xfrm>
            <a:off x="690118" y="1328483"/>
            <a:ext cx="5712381" cy="1534281"/>
          </a:xfrm>
          <a:prstGeom prst="rect">
            <a:avLst/>
          </a:prstGeom>
          <a:noFill/>
        </p:spPr>
        <p:txBody>
          <a:bodyPr wrap="none" lIns="51435" tIns="25718" rIns="51435" bIns="25718" numCol="1">
            <a:prstTxWarp prst="textTriangle">
              <a:avLst>
                <a:gd name="adj" fmla="val 30003"/>
              </a:avLst>
            </a:prstTxWarp>
            <a:spAutoFit/>
          </a:bodyPr>
          <a:lstStyle/>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CHÚC CÁC CON </a:t>
            </a:r>
          </a:p>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CHĂM NGOAN HỌC GIỎI</a:t>
            </a:r>
            <a:endParaRPr lang="en-US" sz="3713" kern="1200">
              <a:ln w="0"/>
              <a:solidFill>
                <a:srgbClr val="FF0000"/>
              </a:solidFill>
              <a:effectLst>
                <a:reflection blurRad="6350" stA="53000" endA="300" endPos="35500" dir="5400000" sy="-90000" algn="bl" rotWithShape="0"/>
              </a:effectLst>
              <a:latin typeface="Calibri"/>
              <a:ea typeface="+mn-ea"/>
              <a:cs typeface="+mn-cs"/>
            </a:endParaRPr>
          </a:p>
        </p:txBody>
      </p:sp>
    </p:spTree>
    <p:extLst>
      <p:ext uri="{BB962C8B-B14F-4D97-AF65-F5344CB8AC3E}">
        <p14:creationId xmlns:p14="http://schemas.microsoft.com/office/powerpoint/2010/main" val="401377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xmlns=""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xmlns=""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xmlns=""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xmlns=""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xmlns=""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xmlns=""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xmlns=""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xmlns=""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xmlns=""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F5AF933B-B9AE-8F4B-AFA7-2B9F449B113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xmlns="" id="{33B68D63-4D57-5B41-A303-E3B0D11F656A}"/>
              </a:ext>
            </a:extLst>
          </p:cNvPr>
          <p:cNvGrpSpPr/>
          <p:nvPr/>
        </p:nvGrpSpPr>
        <p:grpSpPr>
          <a:xfrm>
            <a:off x="395070" y="578414"/>
            <a:ext cx="1623075" cy="751495"/>
            <a:chOff x="369342" y="617893"/>
            <a:chExt cx="1623075" cy="751495"/>
          </a:xfrm>
        </p:grpSpPr>
        <p:sp>
          <p:nvSpPr>
            <p:cNvPr id="21" name="TextBox 20">
              <a:extLst>
                <a:ext uri="{FF2B5EF4-FFF2-40B4-BE49-F238E27FC236}">
                  <a16:creationId xmlns:a16="http://schemas.microsoft.com/office/drawing/2014/main" xmlns="" id="{7194F0C3-9512-DC43-9E90-7C3269A9EB0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xmlns="" id="{B5CB1CEF-83A6-2F4D-B69C-5813AF964C6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673185"/>
            <a:ext cx="6858000" cy="3780036"/>
          </a:xfrm>
          <a:prstGeom prst="rect">
            <a:avLst/>
          </a:prstGeom>
          <a:noFill/>
          <a:ln w="9525">
            <a:noFill/>
          </a:ln>
        </p:spPr>
      </p:pic>
      <p:pic>
        <p:nvPicPr>
          <p:cNvPr id="42" name="图片 46114" descr="02"/>
          <p:cNvPicPr>
            <a:picLocks noChangeAspect="1"/>
          </p:cNvPicPr>
          <p:nvPr/>
        </p:nvPicPr>
        <p:blipFill>
          <a:blip r:embed="rId4"/>
          <a:stretch>
            <a:fillRect/>
          </a:stretch>
        </p:blipFill>
        <p:spPr>
          <a:xfrm>
            <a:off x="974935" y="1979827"/>
            <a:ext cx="3620988" cy="64115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4372517" y="2184721"/>
            <a:ext cx="2605141" cy="2481702"/>
          </a:xfrm>
          <a:prstGeom prst="rect">
            <a:avLst/>
          </a:prstGeom>
          <a:noFill/>
          <a:ln w="9525">
            <a:noFill/>
          </a:ln>
        </p:spPr>
      </p:pic>
      <p:sp>
        <p:nvSpPr>
          <p:cNvPr id="8" name="TextBox 7"/>
          <p:cNvSpPr txBox="1"/>
          <p:nvPr/>
        </p:nvSpPr>
        <p:spPr>
          <a:xfrm>
            <a:off x="5075415" y="1172632"/>
            <a:ext cx="1842414" cy="1380378"/>
          </a:xfrm>
          <a:prstGeom prst="rect">
            <a:avLst/>
          </a:prstGeom>
          <a:noFill/>
          <a:ln>
            <a:noFill/>
          </a:ln>
        </p:spPr>
        <p:txBody>
          <a:bodyPr wrap="square" rtlCol="0">
            <a:spAutoFit/>
          </a:bodyPr>
          <a:lstStyle/>
          <a:p>
            <a:pPr>
              <a:lnSpc>
                <a:spcPct val="200000"/>
              </a:lnSpc>
            </a:pPr>
            <a:r>
              <a:rPr lang="en-US" altLang="zh-CN" sz="22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 CẦU</a:t>
            </a:r>
          </a:p>
          <a:p>
            <a:pPr>
              <a:lnSpc>
                <a:spcPct val="200000"/>
              </a:lnSpc>
            </a:pPr>
            <a:r>
              <a:rPr lang="en-US" altLang="zh-CN" sz="22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 ĐẠT</a:t>
            </a:r>
            <a:endParaRPr lang="zh-CN" altLang="en-US" sz="22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052736" y="2563203"/>
            <a:ext cx="328936" cy="403957"/>
          </a:xfrm>
          <a:prstGeom prst="rect">
            <a:avLst/>
          </a:prstGeom>
          <a:noFill/>
        </p:spPr>
        <p:txBody>
          <a:bodyPr wrap="none" rtlCol="0">
            <a:spAutoFit/>
          </a:bodyPr>
          <a:lstStyle/>
          <a:p>
            <a:r>
              <a:rPr lang="en-US" altLang="zh-CN" sz="2025" dirty="0">
                <a:solidFill>
                  <a:schemeClr val="bg1"/>
                </a:solidFill>
              </a:rPr>
              <a:t>3</a:t>
            </a:r>
            <a:endParaRPr lang="zh-CN" altLang="en-US" sz="2025" dirty="0">
              <a:solidFill>
                <a:schemeClr val="bg1"/>
              </a:solidFill>
            </a:endParaRPr>
          </a:p>
        </p:txBody>
      </p:sp>
      <p:sp>
        <p:nvSpPr>
          <p:cNvPr id="17" name="TextBox 16"/>
          <p:cNvSpPr txBox="1"/>
          <p:nvPr/>
        </p:nvSpPr>
        <p:spPr>
          <a:xfrm>
            <a:off x="1757847" y="3322775"/>
            <a:ext cx="328936" cy="403957"/>
          </a:xfrm>
          <a:prstGeom prst="rect">
            <a:avLst/>
          </a:prstGeom>
          <a:noFill/>
        </p:spPr>
        <p:txBody>
          <a:bodyPr wrap="none" rtlCol="0">
            <a:spAutoFit/>
          </a:bodyPr>
          <a:lstStyle/>
          <a:p>
            <a:r>
              <a:rPr lang="en-US" altLang="zh-CN" sz="2025" dirty="0">
                <a:solidFill>
                  <a:schemeClr val="bg1"/>
                </a:solidFill>
              </a:rPr>
              <a:t>4</a:t>
            </a:r>
            <a:endParaRPr lang="zh-CN" altLang="en-US" sz="2025" dirty="0">
              <a:solidFill>
                <a:schemeClr val="bg1"/>
              </a:solidFill>
            </a:endParaRPr>
          </a:p>
        </p:txBody>
      </p:sp>
      <p:pic>
        <p:nvPicPr>
          <p:cNvPr id="25" name="图片 46112" descr="01"/>
          <p:cNvPicPr>
            <a:picLocks noChangeAspect="1"/>
          </p:cNvPicPr>
          <p:nvPr/>
        </p:nvPicPr>
        <p:blipFill>
          <a:blip r:embed="rId6"/>
          <a:stretch>
            <a:fillRect/>
          </a:stretch>
        </p:blipFill>
        <p:spPr>
          <a:xfrm>
            <a:off x="946979" y="1385513"/>
            <a:ext cx="3620988" cy="641152"/>
          </a:xfrm>
          <a:prstGeom prst="rect">
            <a:avLst/>
          </a:prstGeom>
          <a:noFill/>
          <a:ln w="9525">
            <a:noFill/>
          </a:ln>
        </p:spPr>
      </p:pic>
      <p:sp>
        <p:nvSpPr>
          <p:cNvPr id="26" name="TextBox 71"/>
          <p:cNvSpPr txBox="1"/>
          <p:nvPr/>
        </p:nvSpPr>
        <p:spPr>
          <a:xfrm>
            <a:off x="2103270" y="1526541"/>
            <a:ext cx="2375532"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946979" y="2570483"/>
            <a:ext cx="3621881" cy="640258"/>
          </a:xfrm>
          <a:prstGeom prst="rect">
            <a:avLst/>
          </a:prstGeom>
          <a:noFill/>
          <a:ln w="9525">
            <a:noFill/>
          </a:ln>
        </p:spPr>
      </p:pic>
      <p:pic>
        <p:nvPicPr>
          <p:cNvPr id="28" name="图片 46117" descr="04"/>
          <p:cNvPicPr>
            <a:picLocks noChangeAspect="1"/>
          </p:cNvPicPr>
          <p:nvPr/>
        </p:nvPicPr>
        <p:blipFill>
          <a:blip r:embed="rId8"/>
          <a:stretch>
            <a:fillRect/>
          </a:stretch>
        </p:blipFill>
        <p:spPr>
          <a:xfrm>
            <a:off x="971982" y="3213421"/>
            <a:ext cx="3622774" cy="640258"/>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1069315" y="3220564"/>
            <a:ext cx="617042" cy="617041"/>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1075566" y="1413195"/>
            <a:ext cx="617041" cy="567035"/>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1066637" y="2027558"/>
            <a:ext cx="617041" cy="617041"/>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1066636" y="2613345"/>
            <a:ext cx="528638" cy="625078"/>
          </a:xfrm>
          <a:prstGeom prst="rect">
            <a:avLst/>
          </a:prstGeom>
          <a:noFill/>
          <a:ln w="9525">
            <a:noFill/>
          </a:ln>
        </p:spPr>
      </p:pic>
      <p:sp>
        <p:nvSpPr>
          <p:cNvPr id="43" name="TextBox 71"/>
          <p:cNvSpPr txBox="1"/>
          <p:nvPr/>
        </p:nvSpPr>
        <p:spPr>
          <a:xfrm>
            <a:off x="2139509" y="2158755"/>
            <a:ext cx="2428458"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71"/>
          <p:cNvSpPr txBox="1"/>
          <p:nvPr/>
        </p:nvSpPr>
        <p:spPr>
          <a:xfrm>
            <a:off x="2194566" y="2740242"/>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71"/>
          <p:cNvSpPr txBox="1"/>
          <p:nvPr/>
        </p:nvSpPr>
        <p:spPr>
          <a:xfrm>
            <a:off x="2165991" y="3407256"/>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9190510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9" t="7461" r="29142" b="15696"/>
          <a:stretch/>
        </p:blipFill>
        <p:spPr>
          <a:xfrm>
            <a:off x="329449" y="201573"/>
            <a:ext cx="5892748" cy="4357688"/>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701873" y="463381"/>
            <a:ext cx="4737797" cy="412114"/>
          </a:xfrm>
          <a:prstGeom prst="rect">
            <a:avLst/>
          </a:prstGeom>
          <a:noFill/>
        </p:spPr>
        <p:txBody>
          <a:bodyPr wrap="none" lIns="57607" tIns="28804" rIns="57607" bIns="28804" rtlCol="0">
            <a:spAutoFit/>
          </a:bodyPr>
          <a:lstStyle/>
          <a:p>
            <a:r>
              <a:rPr lang="vi-VN" sz="2300" b="1" dirty="0">
                <a:solidFill>
                  <a:prstClr val="white"/>
                </a:solidFill>
                <a:latin typeface="HP001 4 hàng" panose="020B0603050302020204" pitchFamily="34" charset="-93"/>
              </a:rPr>
              <a:t>Thứ</a:t>
            </a:r>
            <a:r>
              <a:rPr lang="en-US" sz="2300" b="1" dirty="0">
                <a:solidFill>
                  <a:prstClr val="white"/>
                </a:solidFill>
                <a:latin typeface="HP001 4 hàng" panose="020B0603050302020204" pitchFamily="34" charset="-93"/>
              </a:rPr>
              <a:t> </a:t>
            </a:r>
            <a:r>
              <a:rPr lang="vi-VN" sz="2300" b="1" dirty="0" smtClean="0">
                <a:solidFill>
                  <a:prstClr val="white"/>
                </a:solidFill>
                <a:latin typeface="HP001 4 hàng" panose="020B0603050302020204" pitchFamily="34" charset="-93"/>
              </a:rPr>
              <a:t>...</a:t>
            </a:r>
            <a:r>
              <a:rPr lang="en-US" sz="2300" b="1" dirty="0" smtClean="0">
                <a:solidFill>
                  <a:prstClr val="white"/>
                </a:solidFill>
                <a:latin typeface="HP001 4 hàng" panose="020B0603050302020204" pitchFamily="34" charset="-93"/>
              </a:rPr>
              <a:t> </a:t>
            </a:r>
            <a:r>
              <a:rPr lang="vi-VN" sz="2300" b="1" dirty="0">
                <a:solidFill>
                  <a:prstClr val="white"/>
                </a:solidFill>
                <a:latin typeface="HP001 4 hàng" panose="020B0603050302020204" pitchFamily="34" charset="-93"/>
              </a:rPr>
              <a:t>ngày</a:t>
            </a:r>
            <a:r>
              <a:rPr lang="en-US" sz="2300" b="1" dirty="0">
                <a:solidFill>
                  <a:prstClr val="white"/>
                </a:solidFill>
                <a:latin typeface="HP001 4 hàng" panose="020B0603050302020204" pitchFamily="34" charset="-93"/>
              </a:rPr>
              <a:t> </a:t>
            </a:r>
            <a:r>
              <a:rPr lang="vi-VN" sz="2300" b="1" dirty="0" smtClean="0">
                <a:solidFill>
                  <a:prstClr val="white"/>
                </a:solidFill>
                <a:latin typeface="HP001 4 hàng" panose="020B0603050302020204" pitchFamily="34" charset="-93"/>
              </a:rPr>
              <a:t>...</a:t>
            </a:r>
            <a:r>
              <a:rPr lang="en-US" sz="2300" b="1" dirty="0" smtClean="0">
                <a:solidFill>
                  <a:prstClr val="white"/>
                </a:solidFill>
                <a:latin typeface="HP001 4 hàng" panose="020B0603050302020204" pitchFamily="34" charset="-93"/>
              </a:rPr>
              <a:t> </a:t>
            </a:r>
            <a:r>
              <a:rPr lang="vi-VN" sz="2300" b="1" dirty="0">
                <a:solidFill>
                  <a:prstClr val="white"/>
                </a:solidFill>
                <a:latin typeface="HP001 4 hàng" panose="020B0603050302020204" pitchFamily="34" charset="-93"/>
              </a:rPr>
              <a:t>Ǉháng</a:t>
            </a:r>
            <a:r>
              <a:rPr lang="en-US" sz="2300" b="1" dirty="0">
                <a:solidFill>
                  <a:prstClr val="white"/>
                </a:solidFill>
                <a:latin typeface="HP001 4 hàng" panose="020B0603050302020204" pitchFamily="34" charset="-93"/>
              </a:rPr>
              <a:t> </a:t>
            </a:r>
            <a:r>
              <a:rPr lang="vi-VN" sz="2300" b="1" dirty="0" smtClean="0">
                <a:solidFill>
                  <a:prstClr val="white"/>
                </a:solidFill>
                <a:latin typeface="HP001 4 hàng" panose="020B0603050302020204" pitchFamily="34" charset="-93"/>
              </a:rPr>
              <a:t>...</a:t>
            </a:r>
            <a:r>
              <a:rPr lang="en-US" sz="2300" b="1" dirty="0" smtClean="0">
                <a:solidFill>
                  <a:prstClr val="white"/>
                </a:solidFill>
                <a:latin typeface="HP001 4 hàng" panose="020B0603050302020204" pitchFamily="34" charset="-93"/>
              </a:rPr>
              <a:t> </a:t>
            </a:r>
            <a:r>
              <a:rPr lang="en-US" sz="2300" b="1" dirty="0">
                <a:solidFill>
                  <a:prstClr val="white"/>
                </a:solidFill>
                <a:latin typeface="HP001 4 hàng" panose="020B0603050302020204" pitchFamily="34" charset="-93"/>
              </a:rPr>
              <a:t>năm 2021</a:t>
            </a:r>
            <a:endParaRPr lang="vi-VN" sz="2300" b="1" dirty="0">
              <a:solidFill>
                <a:prstClr val="white"/>
              </a:solidFill>
              <a:latin typeface="HP001 4 hàng" panose="020B0603050302020204" pitchFamily="34" charset="-93"/>
            </a:endParaRPr>
          </a:p>
        </p:txBody>
      </p:sp>
      <p:sp>
        <p:nvSpPr>
          <p:cNvPr id="6" name="TextBox 5"/>
          <p:cNvSpPr txBox="1"/>
          <p:nvPr/>
        </p:nvSpPr>
        <p:spPr>
          <a:xfrm>
            <a:off x="1964771" y="1007669"/>
            <a:ext cx="3074178" cy="412114"/>
          </a:xfrm>
          <a:prstGeom prst="rect">
            <a:avLst/>
          </a:prstGeom>
          <a:noFill/>
        </p:spPr>
        <p:txBody>
          <a:bodyPr wrap="square" lIns="57607" tIns="28804" rIns="57607" bIns="28804" rtlCol="0">
            <a:spAutoFit/>
          </a:bodyPr>
          <a:lstStyle/>
          <a:p>
            <a:r>
              <a:rPr lang="en-US" sz="2300" b="1" dirty="0" smtClean="0">
                <a:solidFill>
                  <a:prstClr val="white"/>
                </a:solidFill>
                <a:latin typeface="HP001 4 hàng" panose="020B0603050302020204" pitchFamily="34" charset="-93"/>
              </a:rPr>
              <a:t>T</a:t>
            </a:r>
            <a:r>
              <a:rPr lang="vi-VN" sz="2300" b="1" dirty="0" smtClean="0">
                <a:solidFill>
                  <a:prstClr val="white"/>
                </a:solidFill>
                <a:latin typeface="HP001 4 hàng" panose="020B0603050302020204" pitchFamily="34" charset="-93"/>
              </a:rPr>
              <a:t>iếng việt</a:t>
            </a:r>
            <a:endParaRPr lang="vi-VN" sz="2300" b="1" dirty="0">
              <a:solidFill>
                <a:prstClr val="white"/>
              </a:solidFill>
              <a:latin typeface="HP001 4 hàng" panose="020B0603050302020204" pitchFamily="34" charset="-93"/>
            </a:endParaRPr>
          </a:p>
        </p:txBody>
      </p:sp>
      <p:sp>
        <p:nvSpPr>
          <p:cNvPr id="7" name="TextBox 6"/>
          <p:cNvSpPr txBox="1"/>
          <p:nvPr/>
        </p:nvSpPr>
        <p:spPr>
          <a:xfrm>
            <a:off x="1089126" y="1555888"/>
            <a:ext cx="3085101" cy="412114"/>
          </a:xfrm>
          <a:prstGeom prst="rect">
            <a:avLst/>
          </a:prstGeom>
          <a:noFill/>
        </p:spPr>
        <p:txBody>
          <a:bodyPr wrap="none" lIns="57607" tIns="28804" rIns="57607" bIns="28804" rtlCol="0">
            <a:spAutoFit/>
          </a:bodyPr>
          <a:lstStyle/>
          <a:p>
            <a:pPr lvl="1"/>
            <a:r>
              <a:rPr lang="vi-VN" sz="2300" b="1" dirty="0" smtClean="0">
                <a:solidFill>
                  <a:prstClr val="white"/>
                </a:solidFill>
                <a:latin typeface="HP001 4 hàng" panose="020B0603050302020204" pitchFamily="34" charset="-93"/>
              </a:rPr>
              <a:t>Đọc: </a:t>
            </a:r>
            <a:r>
              <a:rPr lang="vi-VN" sz="2300" b="1" dirty="0" smtClean="0">
                <a:solidFill>
                  <a:prstClr val="white"/>
                </a:solidFill>
                <a:latin typeface="HP001 4 hàng" panose="020B0603050302020204" pitchFamily="34" charset="-93"/>
              </a:rPr>
              <a:t>Tết </a:t>
            </a:r>
            <a:r>
              <a:rPr lang="vi-VN" sz="2300" b="1" dirty="0" smtClean="0">
                <a:solidFill>
                  <a:prstClr val="white"/>
                </a:solidFill>
                <a:latin typeface="HP001 4 hàng" panose="020B0603050302020204" pitchFamily="34" charset="-93"/>
              </a:rPr>
              <a:t>đến rồi</a:t>
            </a:r>
            <a:r>
              <a:rPr lang="en-US" sz="2300" b="1" dirty="0" smtClean="0">
                <a:solidFill>
                  <a:prstClr val="white"/>
                </a:solidFill>
                <a:latin typeface="HP001 4 hàng" panose="020B0603050302020204" pitchFamily="34" charset="-93"/>
              </a:rPr>
              <a:t> (</a:t>
            </a:r>
            <a:r>
              <a:rPr lang="vi-VN" sz="2300" b="1" dirty="0" smtClean="0">
                <a:solidFill>
                  <a:prstClr val="white"/>
                </a:solidFill>
                <a:latin typeface="HP001 4 hàng" panose="020B0603050302020204" pitchFamily="34" charset="-93"/>
              </a:rPr>
              <a:t>2 tiết</a:t>
            </a:r>
            <a:r>
              <a:rPr lang="en-US" sz="2300" b="1" dirty="0" smtClean="0">
                <a:solidFill>
                  <a:prstClr val="white"/>
                </a:solidFill>
                <a:latin typeface="HP001 4 hàng" panose="020B0603050302020204" pitchFamily="34" charset="-93"/>
              </a:rPr>
              <a:t>)</a:t>
            </a:r>
            <a:endParaRPr lang="vi-VN" sz="2300" b="1" dirty="0">
              <a:solidFill>
                <a:prstClr val="white"/>
              </a:solidFill>
              <a:latin typeface="HP001 4 hàng" panose="020B0603050302020204" pitchFamily="34" charset="-93"/>
            </a:endParaRPr>
          </a:p>
        </p:txBody>
      </p:sp>
    </p:spTree>
    <p:extLst>
      <p:ext uri="{BB962C8B-B14F-4D97-AF65-F5344CB8AC3E}">
        <p14:creationId xmlns:p14="http://schemas.microsoft.com/office/powerpoint/2010/main" val="5207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8215" y="1104168"/>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0" y="211911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25592" y="3102347"/>
            <a:ext cx="342793" cy="377072"/>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a:t>
            </a:r>
            <a:r>
              <a:rPr lang="vi-VN" sz="1500" b="1" dirty="0">
                <a:solidFill>
                  <a:srgbClr val="FF0000"/>
                </a:solidFill>
                <a:latin typeface="UTM Avo" panose="02040603050506020204" pitchFamily="18" charset="0"/>
              </a:rPr>
              <a:t>xinh xắn</a:t>
            </a:r>
            <a:r>
              <a:rPr lang="vi-VN" sz="1500" dirty="0">
                <a:latin typeface="UTM Avo" panose="02040603050506020204" pitchFamily="18" charset="0"/>
              </a:rPr>
              <a:t>,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1506" y="1123956"/>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096255"/>
            <a:ext cx="288000" cy="288000"/>
          </a:xfrm>
          <a:prstGeom prst="rect">
            <a:avLst/>
          </a:prstGeom>
        </p:spPr>
      </p:pic>
      <p:pic>
        <p:nvPicPr>
          <p:cNvPr id="14" name="Picture 13">
            <a:extLst>
              <a:ext uri="{FF2B5EF4-FFF2-40B4-BE49-F238E27FC236}">
                <a16:creationId xmlns:a16="http://schemas.microsoft.com/office/drawing/2014/main" xmlns="" id="{90DD7CD7-AD83-3846-9598-3D1394BBBD22}"/>
              </a:ext>
            </a:extLst>
          </p:cNvPr>
          <p:cNvPicPr>
            <a:picLocks noChangeAspect="1"/>
          </p:cNvPicPr>
          <p:nvPr/>
        </p:nvPicPr>
        <p:blipFill rotWithShape="1">
          <a:blip r:embed="rId9"/>
          <a:srcRect l="26090" t="28446" r="16812" b="22809"/>
          <a:stretch/>
        </p:blipFill>
        <p:spPr>
          <a:xfrm>
            <a:off x="339287" y="3094727"/>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xmlns=""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xmlns=""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xmlns=""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x-none" dirty="0"/>
          </a:p>
        </p:txBody>
      </p:sp>
      <p:sp>
        <p:nvSpPr>
          <p:cNvPr id="12" name="Rectangle 11">
            <a:extLst>
              <a:ext uri="{FF2B5EF4-FFF2-40B4-BE49-F238E27FC236}">
                <a16:creationId xmlns:a16="http://schemas.microsoft.com/office/drawing/2014/main" xmlns=""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xmlns=""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xmlns=""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xmlns=""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xmlns=""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xmlns="" id="{19BA808F-D37E-46DF-8F52-B75EBB68AA23}"/>
              </a:ext>
            </a:extLst>
          </p:cNvPr>
          <p:cNvCxnSpPr/>
          <p:nvPr/>
        </p:nvCxnSpPr>
        <p:spPr>
          <a:xfrm flipH="1">
            <a:off x="4371855" y="122665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xmlns="" id="{F87EC95D-EAA1-8345-856B-572EAE6BA639}"/>
              </a:ext>
            </a:extLst>
          </p:cNvPr>
          <p:cNvGrpSpPr/>
          <p:nvPr/>
        </p:nvGrpSpPr>
        <p:grpSpPr>
          <a:xfrm>
            <a:off x="2617575" y="1713230"/>
            <a:ext cx="230207" cy="470813"/>
            <a:chOff x="4944388" y="3399410"/>
            <a:chExt cx="230207" cy="470813"/>
          </a:xfrm>
        </p:grpSpPr>
        <p:cxnSp>
          <p:nvCxnSpPr>
            <p:cNvPr id="17" name="Straight Connector 16">
              <a:extLst>
                <a:ext uri="{FF2B5EF4-FFF2-40B4-BE49-F238E27FC236}">
                  <a16:creationId xmlns:a16="http://schemas.microsoft.com/office/drawing/2014/main" xmlns=""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xmlns="" id="{C793B5F5-9E89-3347-9FAE-DEE49D9EE6AC}"/>
              </a:ext>
            </a:extLst>
          </p:cNvPr>
          <p:cNvCxnSpPr/>
          <p:nvPr/>
        </p:nvCxnSpPr>
        <p:spPr>
          <a:xfrm flipH="1">
            <a:off x="6040083" y="122665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xmlns=""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xmlns="" id="{41972CF3-BCE2-154F-B369-0C389398F5A3}"/>
              </a:ext>
            </a:extLst>
          </p:cNvPr>
          <p:cNvCxnSpPr/>
          <p:nvPr/>
        </p:nvCxnSpPr>
        <p:spPr>
          <a:xfrm flipH="1">
            <a:off x="5839520" y="32735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9C7958A-ADED-7B4B-BF04-3F99A223E621}"/>
              </a:ext>
            </a:extLst>
          </p:cNvPr>
          <p:cNvCxnSpPr/>
          <p:nvPr/>
        </p:nvCxnSpPr>
        <p:spPr>
          <a:xfrm flipH="1">
            <a:off x="1929777" y="3223038"/>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BE17A43B-BCD6-554A-8CB7-2ECFA5E6282A}"/>
              </a:ext>
            </a:extLst>
          </p:cNvPr>
          <p:cNvGrpSpPr/>
          <p:nvPr/>
        </p:nvGrpSpPr>
        <p:grpSpPr>
          <a:xfrm>
            <a:off x="1218102" y="3674103"/>
            <a:ext cx="230207" cy="470813"/>
            <a:chOff x="4944388" y="3399410"/>
            <a:chExt cx="230207" cy="470813"/>
          </a:xfrm>
        </p:grpSpPr>
        <p:cxnSp>
          <p:nvCxnSpPr>
            <p:cNvPr id="32" name="Straight Connector 31">
              <a:extLst>
                <a:ext uri="{FF2B5EF4-FFF2-40B4-BE49-F238E27FC236}">
                  <a16:creationId xmlns:a16="http://schemas.microsoft.com/office/drawing/2014/main" xmlns=""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xmlns="" id="{69E608FD-E818-5F4F-A242-4CD90E526DCC}"/>
              </a:ext>
            </a:extLst>
          </p:cNvPr>
          <p:cNvCxnSpPr/>
          <p:nvPr/>
        </p:nvCxnSpPr>
        <p:spPr>
          <a:xfrm flipH="1">
            <a:off x="1820852" y="275222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0AD7121-92BD-5E4D-9AF0-05001C5DDB40}"/>
              </a:ext>
            </a:extLst>
          </p:cNvPr>
          <p:cNvCxnSpPr/>
          <p:nvPr/>
        </p:nvCxnSpPr>
        <p:spPr>
          <a:xfrm flipH="1">
            <a:off x="4959474" y="275222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TotalTime>
  <Words>1070</Words>
  <Application>Microsoft Office PowerPoint</Application>
  <PresentationFormat>Custom</PresentationFormat>
  <Paragraphs>89</Paragraphs>
  <Slides>16</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Wingdings</vt:lpstr>
      <vt:lpstr>Kalam</vt:lpstr>
      <vt:lpstr>SVN-Gretoon</vt:lpstr>
      <vt:lpstr>Montserrat</vt:lpstr>
      <vt:lpstr>Times New Roman</vt:lpstr>
      <vt:lpstr>Arial-Rounded</vt:lpstr>
      <vt:lpstr>Calibri</vt:lpstr>
      <vt:lpstr>方正粗圆_GBK</vt:lpstr>
      <vt:lpstr>HP001 4 hàng</vt:lpstr>
      <vt:lpstr>UTM Cookies</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174</cp:revision>
  <dcterms:modified xsi:type="dcterms:W3CDTF">2021-12-09T16:54:13Z</dcterms:modified>
</cp:coreProperties>
</file>