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89" r:id="rId3"/>
  </p:sldMasterIdLst>
  <p:notesMasterIdLst>
    <p:notesMasterId r:id="rId22"/>
  </p:notesMasterIdLst>
  <p:sldIdLst>
    <p:sldId id="256" r:id="rId4"/>
    <p:sldId id="347" r:id="rId5"/>
    <p:sldId id="308" r:id="rId6"/>
    <p:sldId id="317" r:id="rId7"/>
    <p:sldId id="263" r:id="rId8"/>
    <p:sldId id="346" r:id="rId9"/>
    <p:sldId id="330" r:id="rId10"/>
    <p:sldId id="348" r:id="rId11"/>
    <p:sldId id="349" r:id="rId12"/>
    <p:sldId id="350" r:id="rId13"/>
    <p:sldId id="351" r:id="rId14"/>
    <p:sldId id="353" r:id="rId15"/>
    <p:sldId id="352" r:id="rId16"/>
    <p:sldId id="354" r:id="rId17"/>
    <p:sldId id="343" r:id="rId18"/>
    <p:sldId id="344" r:id="rId19"/>
    <p:sldId id="259" r:id="rId20"/>
    <p:sldId id="264" r:id="rId21"/>
  </p:sldIdLst>
  <p:sldSz cx="12161838" cy="6858000"/>
  <p:notesSz cx="6858000" cy="9144000"/>
  <p:embeddedFontLst>
    <p:embeddedFont>
      <p:font typeface="Montserrat" charset="0"/>
      <p:regular r:id="rId23"/>
      <p:bold r:id="rId24"/>
      <p:italic r:id="rId25"/>
      <p:boldItalic r:id="rId26"/>
    </p:embeddedFont>
    <p:embeddedFont>
      <p:font typeface="Chewy" charset="0"/>
      <p:regular r:id="rId27"/>
    </p:embeddedFont>
    <p:embeddedFont>
      <p:font typeface="Inconsolata" charset="-93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Nunito" charset="-93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>
        <p:scale>
          <a:sx n="70" d="100"/>
          <a:sy n="70" d="100"/>
        </p:scale>
        <p:origin x="-2040" y="-738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6752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1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4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55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9128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1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3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6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994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2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5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2"/>
            <a:ext cx="268573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2"/>
            <a:ext cx="268573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7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8" y="1023409"/>
            <a:ext cx="268679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79" indent="0">
              <a:buNone/>
              <a:defRPr sz="1300" b="1"/>
            </a:lvl2pPr>
            <a:lvl3pPr marL="608556" indent="0">
              <a:buNone/>
              <a:defRPr sz="1200" b="1"/>
            </a:lvl3pPr>
            <a:lvl4pPr marL="912834" indent="0">
              <a:buNone/>
              <a:defRPr sz="1000" b="1"/>
            </a:lvl4pPr>
            <a:lvl5pPr marL="1217112" indent="0">
              <a:buNone/>
              <a:defRPr sz="1000" b="1"/>
            </a:lvl5pPr>
            <a:lvl6pPr marL="1521390" indent="0">
              <a:buNone/>
              <a:defRPr sz="1000" b="1"/>
            </a:lvl6pPr>
            <a:lvl7pPr marL="1825669" indent="0">
              <a:buNone/>
              <a:defRPr sz="1000" b="1"/>
            </a:lvl7pPr>
            <a:lvl8pPr marL="2129946" indent="0">
              <a:buNone/>
              <a:defRPr sz="1000" b="1"/>
            </a:lvl8pPr>
            <a:lvl9pPr marL="2434224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8" y="1449917"/>
            <a:ext cx="268679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2" y="1023409"/>
            <a:ext cx="268785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79" indent="0">
              <a:buNone/>
              <a:defRPr sz="1300" b="1"/>
            </a:lvl2pPr>
            <a:lvl3pPr marL="608556" indent="0">
              <a:buNone/>
              <a:defRPr sz="1200" b="1"/>
            </a:lvl3pPr>
            <a:lvl4pPr marL="912834" indent="0">
              <a:buNone/>
              <a:defRPr sz="1000" b="1"/>
            </a:lvl4pPr>
            <a:lvl5pPr marL="1217112" indent="0">
              <a:buNone/>
              <a:defRPr sz="1000" b="1"/>
            </a:lvl5pPr>
            <a:lvl6pPr marL="1521390" indent="0">
              <a:buNone/>
              <a:defRPr sz="1000" b="1"/>
            </a:lvl6pPr>
            <a:lvl7pPr marL="1825669" indent="0">
              <a:buNone/>
              <a:defRPr sz="1000" b="1"/>
            </a:lvl7pPr>
            <a:lvl8pPr marL="2129946" indent="0">
              <a:buNone/>
              <a:defRPr sz="1000" b="1"/>
            </a:lvl8pPr>
            <a:lvl9pPr marL="2434224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2" y="1449917"/>
            <a:ext cx="2687851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57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44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5"/>
            <a:ext cx="2000581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3"/>
            <a:ext cx="3399403" cy="390207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6"/>
            <a:ext cx="2000581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279" indent="0">
              <a:buNone/>
              <a:defRPr sz="800"/>
            </a:lvl2pPr>
            <a:lvl3pPr marL="608556" indent="0">
              <a:buNone/>
              <a:defRPr sz="700"/>
            </a:lvl3pPr>
            <a:lvl4pPr marL="912834" indent="0">
              <a:buNone/>
              <a:defRPr sz="600"/>
            </a:lvl4pPr>
            <a:lvl5pPr marL="1217112" indent="0">
              <a:buNone/>
              <a:defRPr sz="600"/>
            </a:lvl5pPr>
            <a:lvl6pPr marL="1521390" indent="0">
              <a:buNone/>
              <a:defRPr sz="600"/>
            </a:lvl6pPr>
            <a:lvl7pPr marL="1825669" indent="0">
              <a:buNone/>
              <a:defRPr sz="600"/>
            </a:lvl7pPr>
            <a:lvl8pPr marL="2129946" indent="0">
              <a:buNone/>
              <a:defRPr sz="600"/>
            </a:lvl8pPr>
            <a:lvl9pPr marL="243422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4" y="3200401"/>
            <a:ext cx="3648551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4" y="408517"/>
            <a:ext cx="3648551" cy="2743200"/>
          </a:xfrm>
        </p:spPr>
        <p:txBody>
          <a:bodyPr/>
          <a:lstStyle>
            <a:lvl1pPr marL="0" indent="0">
              <a:buNone/>
              <a:defRPr sz="2200"/>
            </a:lvl1pPr>
            <a:lvl2pPr marL="304279" indent="0">
              <a:buNone/>
              <a:defRPr sz="1900"/>
            </a:lvl2pPr>
            <a:lvl3pPr marL="608556" indent="0">
              <a:buNone/>
              <a:defRPr sz="1600"/>
            </a:lvl3pPr>
            <a:lvl4pPr marL="912834" indent="0">
              <a:buNone/>
              <a:defRPr sz="1300"/>
            </a:lvl4pPr>
            <a:lvl5pPr marL="1217112" indent="0">
              <a:buNone/>
              <a:defRPr sz="1300"/>
            </a:lvl5pPr>
            <a:lvl6pPr marL="1521390" indent="0">
              <a:buNone/>
              <a:defRPr sz="1300"/>
            </a:lvl6pPr>
            <a:lvl7pPr marL="1825669" indent="0">
              <a:buNone/>
              <a:defRPr sz="1300"/>
            </a:lvl7pPr>
            <a:lvl8pPr marL="2129946" indent="0">
              <a:buNone/>
              <a:defRPr sz="1300"/>
            </a:lvl8pPr>
            <a:lvl9pPr marL="2434224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4" y="3578226"/>
            <a:ext cx="3648551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279" indent="0">
              <a:buNone/>
              <a:defRPr sz="800"/>
            </a:lvl2pPr>
            <a:lvl3pPr marL="608556" indent="0">
              <a:buNone/>
              <a:defRPr sz="700"/>
            </a:lvl3pPr>
            <a:lvl4pPr marL="912834" indent="0">
              <a:buNone/>
              <a:defRPr sz="600"/>
            </a:lvl4pPr>
            <a:lvl5pPr marL="1217112" indent="0">
              <a:buNone/>
              <a:defRPr sz="600"/>
            </a:lvl5pPr>
            <a:lvl6pPr marL="1521390" indent="0">
              <a:buNone/>
              <a:defRPr sz="600"/>
            </a:lvl6pPr>
            <a:lvl7pPr marL="1825669" indent="0">
              <a:buNone/>
              <a:defRPr sz="600"/>
            </a:lvl7pPr>
            <a:lvl8pPr marL="2129946" indent="0">
              <a:buNone/>
              <a:defRPr sz="600"/>
            </a:lvl8pPr>
            <a:lvl9pPr marL="243422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6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2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7" y="183092"/>
            <a:ext cx="4003271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9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490186"/>
            <a:ext cx="570971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174884"/>
            <a:ext cx="6129469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57248" y="5077356"/>
            <a:ext cx="9208166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5638135"/>
            <a:ext cx="12155921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30449" y="8542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21059" y="18248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4572" y="1583975"/>
            <a:ext cx="5879818" cy="12306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56974" y="6143625"/>
            <a:ext cx="8755087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096"/>
              </a:spcBef>
              <a:spcAft>
                <a:spcPts val="2096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73643" y="2949885"/>
            <a:ext cx="6585838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13308" y="3589325"/>
            <a:ext cx="5849735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27662" y="3110032"/>
            <a:ext cx="5506240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64092" y="4934122"/>
            <a:ext cx="119774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5" y="5125352"/>
            <a:ext cx="1869006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1603" y="5447948"/>
            <a:ext cx="757037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58194" y="5749952"/>
            <a:ext cx="757037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1114" y="5959828"/>
            <a:ext cx="757037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507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1535" y="7191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2145" y="16897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4861732"/>
            <a:ext cx="4989570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20579" y="4913262"/>
            <a:ext cx="1340944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1" y="5487674"/>
            <a:ext cx="5522044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957248" y="5390148"/>
            <a:ext cx="9208166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186" y="5227770"/>
            <a:ext cx="804194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53120" y="5254920"/>
            <a:ext cx="661522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70814" y="5272566"/>
            <a:ext cx="661522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83707" y="5285398"/>
            <a:ext cx="661522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30204" y="5322295"/>
            <a:ext cx="661522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16350" y="5192888"/>
            <a:ext cx="716534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30058" y="5181659"/>
            <a:ext cx="716534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10162" y="5189680"/>
            <a:ext cx="716534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42258" y="5197702"/>
            <a:ext cx="716534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07382" y="4910619"/>
            <a:ext cx="1189525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62164" y="4144387"/>
            <a:ext cx="478021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5041" y="5279105"/>
            <a:ext cx="804194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88713" y="5301565"/>
            <a:ext cx="804194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76786" y="5251834"/>
            <a:ext cx="804194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6204" y="5447549"/>
            <a:ext cx="804194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09546" y="5426693"/>
            <a:ext cx="804194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29477" y="5470007"/>
            <a:ext cx="804194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6"/>
            <a:ext cx="12155921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18618" y="517175"/>
            <a:ext cx="11028549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18618" y="2308195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66752" y="2308195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18618" y="4349254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66752" y="4349254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18618" y="1612425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66752" y="1612425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18618" y="3653484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66752" y="3653484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613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5394252"/>
            <a:ext cx="1215592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57951" y="4108299"/>
            <a:ext cx="108448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1390" y="912004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2000" y="1882551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25859" y="5606716"/>
            <a:ext cx="6835979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52628" y="6261234"/>
            <a:ext cx="7788352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" y="5364285"/>
            <a:ext cx="6835979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21" y="6362231"/>
            <a:ext cx="12166408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281" y="4129598"/>
            <a:ext cx="1511367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198" y="4889703"/>
            <a:ext cx="1510335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4156" y="4168540"/>
            <a:ext cx="108448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78479" y="4505613"/>
            <a:ext cx="108448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61199" y="5176910"/>
            <a:ext cx="1394475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27308" y="5812508"/>
            <a:ext cx="819777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21768" y="5943643"/>
            <a:ext cx="819777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37441" y="5791243"/>
            <a:ext cx="819777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4672" y="759600"/>
            <a:ext cx="3644661" cy="34365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76122" y="2203625"/>
            <a:ext cx="7371020" cy="207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76122" y="1279175"/>
            <a:ext cx="7371020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82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3917482"/>
            <a:ext cx="12155921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4451685"/>
            <a:ext cx="12155921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5394252"/>
            <a:ext cx="1215592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34528" y="821529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25138" y="1792076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25860" y="4798194"/>
            <a:ext cx="6835979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52628" y="6049477"/>
            <a:ext cx="7788352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1" y="5364285"/>
            <a:ext cx="6835979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21" y="6362231"/>
            <a:ext cx="12166408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1837" y="5452707"/>
            <a:ext cx="922308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46239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42725" y="5134839"/>
            <a:ext cx="1215509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49382" y="3118815"/>
            <a:ext cx="3241486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33960" y="5169533"/>
            <a:ext cx="515045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59926" y="5403465"/>
            <a:ext cx="1215476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83744" y="4219134"/>
            <a:ext cx="296012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2590" y="5530588"/>
            <a:ext cx="1290649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0010" y="1643175"/>
            <a:ext cx="7579303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18618" y="593375"/>
            <a:ext cx="7579303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0016" y="2303350"/>
            <a:ext cx="7579303" cy="24948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821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095" y="3917482"/>
            <a:ext cx="12155921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095" y="4451685"/>
            <a:ext cx="12155921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095" y="5394252"/>
            <a:ext cx="1215592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426785" y="912004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036175" y="1882551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4821" y="4798194"/>
            <a:ext cx="6835979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16037" y="6049477"/>
            <a:ext cx="7788352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321038" y="5364285"/>
            <a:ext cx="6835979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570" y="6362231"/>
            <a:ext cx="12166408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162873" y="5452707"/>
            <a:ext cx="922308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9910776" y="4693902"/>
            <a:ext cx="2246239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3998783" y="5134839"/>
            <a:ext cx="1215509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66150" y="3118815"/>
            <a:ext cx="3241486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08012" y="5169533"/>
            <a:ext cx="515045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081615" y="5403465"/>
            <a:ext cx="1215476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8877258" y="4219134"/>
            <a:ext cx="296012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553779" y="5530588"/>
            <a:ext cx="1290649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46894" y="881050"/>
            <a:ext cx="11068050" cy="31608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75241" y="5995675"/>
            <a:ext cx="11765620" cy="7179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246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0" y="4937931"/>
            <a:ext cx="4989570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1" y="5487674"/>
            <a:ext cx="5522044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933" name="Google Shape;933;p10"/>
          <p:cNvSpPr/>
          <p:nvPr/>
        </p:nvSpPr>
        <p:spPr>
          <a:xfrm>
            <a:off x="2957248" y="5390148"/>
            <a:ext cx="9208166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0" y="5864836"/>
            <a:ext cx="12155921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175" y="5088578"/>
            <a:ext cx="1100974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064419" y="5156553"/>
            <a:ext cx="1100974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46844" y="544276"/>
            <a:ext cx="11068050" cy="31608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46844" y="4813250"/>
            <a:ext cx="11068050" cy="156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algn="ctr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791535" y="7191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182145" y="16897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784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89" y="4945772"/>
            <a:ext cx="6916479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26009" y="8542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5397" y="18248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43" y="3334875"/>
            <a:ext cx="5849735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292" y="3922564"/>
            <a:ext cx="5374200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6813" y="3412000"/>
            <a:ext cx="506046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75" y="5088578"/>
            <a:ext cx="110097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19063" y="5683596"/>
            <a:ext cx="695760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2593" y="5891123"/>
            <a:ext cx="695760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086" y="6084011"/>
            <a:ext cx="695760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37654" y="1729975"/>
            <a:ext cx="5690986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37654" y="3334868"/>
            <a:ext cx="5690986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37654" y="4939762"/>
            <a:ext cx="5690986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594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37650" y="2167925"/>
            <a:ext cx="5690986" cy="92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37650" y="3761388"/>
            <a:ext cx="5690986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37650" y="5353050"/>
            <a:ext cx="5691884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714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fld id="{D997B5FA-0921-464F-AAE1-844C04324D75}" type="datetimeFigureOut">
              <a:rPr lang="zh-CN" altLang="en-US" sz="1400" smtClean="0">
                <a:solidFill>
                  <a:prstClr val="black">
                    <a:tint val="75000"/>
                  </a:prstClr>
                </a:solidFill>
                <a:ea typeface="宋体"/>
              </a:rPr>
              <a:pPr defTabSz="912890">
                <a:buFontTx/>
                <a:buNone/>
              </a:pPr>
              <a:t>2023/1/29</a:t>
            </a:fld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fld id="{0516EE7D-276B-4CA8-9C22-89EEC56C6BE5}" type="datetimeFigureOut">
              <a:rPr lang="zh-CN" altLang="en-US" sz="1400" smtClean="0">
                <a:solidFill>
                  <a:prstClr val="black">
                    <a:tint val="75000"/>
                  </a:prstClr>
                </a:solidFill>
                <a:ea typeface="宋体"/>
              </a:rPr>
              <a:pPr defTabSz="912890">
                <a:buFontTx/>
                <a:buNone/>
              </a:pPr>
              <a:t>2023/1/29</a:t>
            </a:fld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3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70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7" y="2590800"/>
            <a:ext cx="4256644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0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8" y="183093"/>
            <a:ext cx="5472827" cy="762000"/>
          </a:xfrm>
          <a:prstGeom prst="rect">
            <a:avLst/>
          </a:prstGeom>
        </p:spPr>
        <p:txBody>
          <a:bodyPr vert="horz" lIns="60856" tIns="30429" rIns="60856" bIns="304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8" y="1066802"/>
            <a:ext cx="5472827" cy="3017309"/>
          </a:xfrm>
          <a:prstGeom prst="rect">
            <a:avLst/>
          </a:prstGeom>
        </p:spPr>
        <p:txBody>
          <a:bodyPr vert="horz" lIns="60856" tIns="30429" rIns="60856" bIns="304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8" y="4237567"/>
            <a:ext cx="1418881" cy="243417"/>
          </a:xfrm>
          <a:prstGeom prst="rect">
            <a:avLst/>
          </a:prstGeom>
        </p:spPr>
        <p:txBody>
          <a:bodyPr vert="horz" lIns="60856" tIns="30429" rIns="60856" bIns="3042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6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08556">
                <a:buClrTx/>
                <a:buFontTx/>
                <a:buNone/>
              </a:pPr>
              <a:t>1/29/2023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7" y="4237567"/>
            <a:ext cx="1925624" cy="243417"/>
          </a:xfrm>
          <a:prstGeom prst="rect">
            <a:avLst/>
          </a:prstGeom>
        </p:spPr>
        <p:txBody>
          <a:bodyPr vert="horz" lIns="60856" tIns="30429" rIns="60856" bIns="3042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6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4" y="4237567"/>
            <a:ext cx="1418881" cy="243417"/>
          </a:xfrm>
          <a:prstGeom prst="rect">
            <a:avLst/>
          </a:prstGeom>
        </p:spPr>
        <p:txBody>
          <a:bodyPr vert="horz" lIns="60856" tIns="30429" rIns="60856" bIns="3042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56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08556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6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8556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60855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94452" indent="-190174" algn="l" defTabSz="60855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695" indent="-152139" algn="l" defTabSz="6085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4973" indent="-152139" algn="l" defTabSz="608556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51" indent="-152139" algn="l" defTabSz="608556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529" indent="-152139" algn="l" defTabSz="6085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7807" indent="-152139" algn="l" defTabSz="6085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085" indent="-152139" algn="l" defTabSz="6085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363" indent="-152139" algn="l" defTabSz="6085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279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556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34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112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390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669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9946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224" algn="l" defTabSz="6085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594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5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2890">
              <a:buFontTx/>
              <a:buNone/>
            </a:pPr>
            <a:fld id="{00000000-1234-1234-1234-123412341234}" type="slidenum">
              <a:rPr lang="en" smtClean="0">
                <a:solidFill>
                  <a:srgbClr val="434343"/>
                </a:solidFill>
                <a:ea typeface="宋体" panose="02010600030101010101" pitchFamily="2" charset="-122"/>
              </a:rPr>
              <a:pPr defTabSz="912890">
                <a:buFontTx/>
                <a:buNone/>
              </a:pPr>
              <a:t>‹#›</a:t>
            </a:fld>
            <a:endParaRPr lang="en">
              <a:solidFill>
                <a:srgbClr val="434343"/>
              </a:solidFill>
              <a:ea typeface="宋体" panose="02010600030101010101" pitchFamily="2" charset="-122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624" y="560237"/>
            <a:ext cx="1579800" cy="3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4" tIns="91274" rIns="91274" bIns="91274" anchor="t" anchorCtr="0">
            <a:noAutofit/>
          </a:bodyPr>
          <a:lstStyle/>
          <a:p>
            <a:pPr defTabSz="912890"/>
            <a:r>
              <a:rPr lang="en" sz="1400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27292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8694" y="6394583"/>
            <a:ext cx="544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    Kết quả của hoạt động thế nào?</a:t>
            </a:r>
            <a:endParaRPr lang="vi-VN" sz="2400" b="1">
              <a:solidFill>
                <a:srgbClr val="0070C0"/>
              </a:solidFill>
            </a:endParaRPr>
          </a:p>
        </p:txBody>
      </p:sp>
      <p:pic>
        <p:nvPicPr>
          <p:cNvPr id="5122" name="Picture 2" descr="C:\Users\Administrator\Downloads\f1f6ae6575bdaee3f7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0"/>
            <a:ext cx="11096625" cy="6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8743" y="6362814"/>
            <a:ext cx="6673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Nhận xét của em về hoạt động ?</a:t>
            </a:r>
            <a:endParaRPr lang="vi-VN" sz="2800" b="1">
              <a:solidFill>
                <a:srgbClr val="0070C0"/>
              </a:solidFill>
            </a:endParaRPr>
          </a:p>
        </p:txBody>
      </p:sp>
      <p:pic>
        <p:nvPicPr>
          <p:cNvPr id="2051" name="Picture 3" descr="C:\Users\Administrator\Downloads\f1f6ae6575bdaee3f7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0"/>
            <a:ext cx="11306175" cy="63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2376" y="1171575"/>
            <a:ext cx="3943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C00000"/>
                </a:solidFill>
              </a:rPr>
              <a:t>LUYỆN NÓI</a:t>
            </a:r>
            <a:endParaRPr lang="vi-VN" sz="4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f1f6ae6575bdaee3f7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7" y="0"/>
            <a:ext cx="11459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6175" y="1752600"/>
            <a:ext cx="493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C00000"/>
                </a:solidFill>
              </a:rPr>
              <a:t>VIẾT BÀI VÀO VỞ</a:t>
            </a:r>
            <a:endParaRPr lang="vi-VN" sz="4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2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727637" y="1252999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bổ</a:t>
            </a:r>
            <a:r>
              <a:rPr lang="en-US" sz="3600" dirty="0"/>
              <a:t> sung ý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c85dc85a21aafaf4a3b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25244" r="1084" b="13656"/>
          <a:stretch/>
        </p:blipFill>
        <p:spPr bwMode="auto">
          <a:xfrm>
            <a:off x="93664" y="1876423"/>
            <a:ext cx="11936412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32833" y="349017"/>
            <a:ext cx="5353747" cy="5562470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5074973" y="1953554"/>
            <a:ext cx="690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</a:rPr>
              <a:t>+ Sau bài học hôm nay em đạt được những yêu cầu nào?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3775360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95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" y="0"/>
            <a:ext cx="1466115" cy="150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5004" y="310439"/>
            <a:ext cx="6368405" cy="461499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684557"/>
            <a:r>
              <a:rPr lang="en-US" sz="2400" b="1" dirty="0">
                <a:solidFill>
                  <a:srgbClr val="FAEFEC">
                    <a:lumMod val="50000"/>
                  </a:srgb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srgbClr val="FAEFEC">
                  <a:lumMod val="50000"/>
                </a:srgb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96885" y="1044412"/>
            <a:ext cx="3446957" cy="52305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684557">
              <a:defRPr/>
            </a:pPr>
            <a:r>
              <a:rPr lang="en-US" sz="2800" b="1" spc="-85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2800" b="1" spc="-85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20</a:t>
            </a:r>
            <a:endParaRPr lang="en-US" sz="2800" b="1" spc="-85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839" y="2021896"/>
            <a:ext cx="10855150" cy="2646713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78655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Việt  - </a:t>
            </a:r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 </a:t>
            </a:r>
            <a:r>
              <a:rPr lang="en-US" sz="3800" b="1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4</a:t>
            </a:r>
          </a:p>
          <a:p>
            <a:pPr algn="ctr" defTabSz="786553" fontAlgn="base">
              <a:spcBef>
                <a:spcPct val="0"/>
              </a:spcBef>
              <a:spcAft>
                <a:spcPct val="0"/>
              </a:spcAft>
              <a:buClrTx/>
            </a:pPr>
            <a:endParaRPr lang="vi-VN" sz="3800" kern="12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684557"/>
            <a:r>
              <a:rPr lang="en-US" sz="4400" b="1" smtClean="0">
                <a:solidFill>
                  <a:srgbClr val="FF0000"/>
                </a:solidFill>
              </a:rPr>
              <a:t>Viết </a:t>
            </a:r>
            <a:r>
              <a:rPr lang="en-US" sz="4400" b="1">
                <a:solidFill>
                  <a:srgbClr val="FF0000"/>
                </a:solidFill>
              </a:rPr>
              <a:t>đoạn văn kể lại hoạt động quan sát được trong tranh</a:t>
            </a:r>
            <a:endParaRPr lang="en-US" sz="3800" b="1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D96A1DD-9A7F-4891-9207-1A22163C03C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C08582-A279-41B2-955D-F9E5392BB6DD}"/>
              </a:ext>
            </a:extLst>
          </p:cNvPr>
          <p:cNvSpPr/>
          <p:nvPr/>
        </p:nvSpPr>
        <p:spPr>
          <a:xfrm>
            <a:off x="799673" y="2101517"/>
            <a:ext cx="10234862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nl-NL" sz="360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 </a:t>
            </a:r>
            <a:r>
              <a:rPr lang="nl-NL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 hoạt động ngoài trời mà em được </a:t>
            </a:r>
            <a:r>
              <a:rPr lang="nl-NL" sz="360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 </a:t>
            </a:r>
            <a:r>
              <a:rPr lang="nl-NL" sz="360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gia?</a:t>
            </a:r>
            <a:endParaRPr lang="vi-VN" sz="36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6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AE236D-6215-4DD1-8BD4-2332B12FABCD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494421" y="680866"/>
            <a:ext cx="8979805" cy="324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smtClean="0">
                <a:solidFill>
                  <a:srgbClr val="FF0000"/>
                </a:solidFill>
                <a:latin typeface="+mj-lt"/>
              </a:rPr>
              <a:t>         </a:t>
            </a:r>
          </a:p>
          <a:p>
            <a:endParaRPr lang="en-US" sz="6000" b="1">
              <a:solidFill>
                <a:srgbClr val="FF0000"/>
              </a:solidFill>
              <a:latin typeface="+mj-lt"/>
            </a:endParaRPr>
          </a:p>
          <a:p>
            <a:endParaRPr lang="en-US" sz="6000" b="1" smtClean="0">
              <a:solidFill>
                <a:srgbClr val="FF0000"/>
              </a:solidFill>
              <a:latin typeface="+mj-lt"/>
            </a:endParaRPr>
          </a:p>
          <a:p>
            <a:endParaRPr lang="en-US" sz="6000" b="1">
              <a:solidFill>
                <a:srgbClr val="FF0000"/>
              </a:solidFill>
              <a:latin typeface="+mj-lt"/>
            </a:endParaRPr>
          </a:p>
          <a:p>
            <a:endParaRPr lang="en-US" sz="6000" b="1" smtClean="0">
              <a:solidFill>
                <a:srgbClr val="FF0000"/>
              </a:solidFill>
              <a:latin typeface="+mj-lt"/>
            </a:endParaRPr>
          </a:p>
          <a:p>
            <a:r>
              <a:rPr lang="en-US" sz="4800" b="1" smtClean="0">
                <a:solidFill>
                  <a:srgbClr val="FF0000"/>
                </a:solidFill>
                <a:latin typeface="+mj-lt"/>
              </a:rPr>
              <a:t>                    </a:t>
            </a:r>
            <a:r>
              <a:rPr lang="en-US" sz="4800" b="1" smtClean="0">
                <a:solidFill>
                  <a:srgbClr val="002060"/>
                </a:solidFill>
                <a:latin typeface="+mj-lt"/>
              </a:rPr>
              <a:t>Bài 4</a:t>
            </a:r>
            <a:endParaRPr lang="en-US" sz="4800" b="1">
              <a:solidFill>
                <a:srgbClr val="002060"/>
              </a:solidFill>
              <a:latin typeface="+mj-lt"/>
            </a:endParaRPr>
          </a:p>
          <a:p>
            <a:r>
              <a:rPr lang="en-US" sz="4800" b="1" smtClean="0">
                <a:solidFill>
                  <a:srgbClr val="002060"/>
                </a:solidFill>
                <a:latin typeface="+mj-lt"/>
              </a:rPr>
              <a:t>                Luyện tập 2</a:t>
            </a:r>
            <a:r>
              <a:rPr lang="en-US" sz="4800" b="1" dirty="0">
                <a:latin typeface="+mj-lt"/>
              </a:rPr>
              <a:t/>
            </a:r>
            <a:br>
              <a:rPr lang="en-US" sz="4800" b="1" dirty="0">
                <a:latin typeface="+mj-lt"/>
              </a:rPr>
            </a:b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tranh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746492"/>
            <a:ext cx="12077207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93" y="1866416"/>
            <a:ext cx="1682912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11737" y="239051"/>
            <a:ext cx="4533622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5" tIns="30424" rIns="60845" bIns="30424" rtlCol="0" anchor="ctr"/>
          <a:lstStyle/>
          <a:p>
            <a:pPr algn="ctr" defTabSz="60845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FF0000"/>
                </a:solidFill>
              </a:rPr>
              <a:t>YÊU CẦU </a:t>
            </a:r>
            <a:r>
              <a:rPr lang="en-US" sz="3600" b="1" kern="1200">
                <a:solidFill>
                  <a:srgbClr val="FF0000"/>
                </a:solidFill>
              </a:rPr>
              <a:t>CẦN ĐẠT</a:t>
            </a:r>
            <a:endParaRPr lang="en-US" sz="3600" b="1" kern="1200" dirty="0">
              <a:solidFill>
                <a:srgbClr val="FF0000"/>
              </a:solidFill>
            </a:endParaRP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480" y="4213747"/>
            <a:ext cx="8358317" cy="1980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422" y="1089108"/>
            <a:ext cx="8580177" cy="1914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615" y="2687866"/>
            <a:ext cx="8651259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002071" y="4395491"/>
            <a:ext cx="7014428" cy="492329"/>
          </a:xfrm>
          <a:prstGeom prst="rect">
            <a:avLst/>
          </a:prstGeom>
        </p:spPr>
        <p:txBody>
          <a:bodyPr wrap="square" lIns="60845" tIns="30424" rIns="60845" bIns="30424">
            <a:spAutoFit/>
          </a:bodyPr>
          <a:lstStyle/>
          <a:p>
            <a:pPr defTabSz="60845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800" kern="1200" dirty="0">
              <a:solidFill>
                <a:srgbClr val="0000FF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996900" y="1487977"/>
            <a:ext cx="760115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5" tIns="30424" rIns="60845" bIns="30424" rtlCol="0" anchor="ctr"/>
          <a:lstStyle/>
          <a:p>
            <a:pPr algn="ctr" defTabSz="60845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277615" y="3086296"/>
            <a:ext cx="760115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5" tIns="30424" rIns="60845" bIns="30424" rtlCol="0" anchor="ctr"/>
          <a:lstStyle/>
          <a:p>
            <a:pPr algn="ctr" defTabSz="60845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87633" y="4599539"/>
            <a:ext cx="760115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5" tIns="30424" rIns="60845" bIns="30424" rtlCol="0" anchor="ctr"/>
          <a:lstStyle/>
          <a:p>
            <a:pPr algn="ctr" defTabSz="608456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6675" y="1288227"/>
            <a:ext cx="7591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smtClean="0">
                <a:latin typeface="Times New Roman"/>
                <a:ea typeface="Calibri"/>
              </a:rPr>
              <a:t> </a:t>
            </a:r>
            <a:r>
              <a:rPr lang="nl-NL" sz="2800">
                <a:latin typeface="Times New Roman"/>
                <a:ea typeface="Calibri"/>
              </a:rPr>
              <a:t>Viết được đoạn văn kể về hoạt động </a:t>
            </a:r>
            <a:r>
              <a:rPr lang="nl-NL" sz="2800" smtClean="0">
                <a:latin typeface="Times New Roman"/>
                <a:ea typeface="Calibri"/>
              </a:rPr>
              <a:t>(trồng </a:t>
            </a:r>
            <a:r>
              <a:rPr lang="nl-NL" sz="2800">
                <a:latin typeface="Times New Roman"/>
                <a:ea typeface="Calibri"/>
              </a:rPr>
              <a:t>cây) mà bản thân được chứng kiến ( qua quan sát tranh</a:t>
            </a:r>
            <a:r>
              <a:rPr lang="nl-NL" sz="2800" smtClean="0">
                <a:latin typeface="Times New Roman"/>
                <a:ea typeface="Calibri"/>
              </a:rPr>
              <a:t>).</a:t>
            </a:r>
            <a:endParaRPr lang="vi-VN" sz="2800"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1398" y="2886241"/>
            <a:ext cx="7176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/>
                <a:ea typeface="Calibri"/>
              </a:rPr>
              <a:t>Kể lại được các hoạt động mà bản thân chứng </a:t>
            </a:r>
            <a:r>
              <a:rPr lang="nl-NL" sz="2800" smtClean="0">
                <a:latin typeface="Times New Roman"/>
                <a:ea typeface="Calibri"/>
              </a:rPr>
              <a:t>kiến.</a:t>
            </a:r>
            <a:endParaRPr lang="vi-VN" sz="2800"/>
          </a:p>
        </p:txBody>
      </p:sp>
      <p:sp>
        <p:nvSpPr>
          <p:cNvPr id="9" name="TextBox 8"/>
          <p:cNvSpPr txBox="1"/>
          <p:nvPr/>
        </p:nvSpPr>
        <p:spPr>
          <a:xfrm>
            <a:off x="4140230" y="4376835"/>
            <a:ext cx="7301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800" smtClean="0">
                <a:latin typeface="Times New Roman"/>
                <a:ea typeface="Calibri"/>
              </a:rPr>
              <a:t> </a:t>
            </a:r>
            <a:r>
              <a:rPr lang="nl-NL" sz="2800">
                <a:latin typeface="Times New Roman"/>
                <a:ea typeface="Calibri"/>
              </a:rPr>
              <a:t>Chia sẻ với người thân về ý nghĩa của hoạt động trồng cây. Biết cảm nhận và yêu quý vẻ đẹp của thiên nhiên.</a:t>
            </a:r>
            <a:endParaRPr lang="vi-VN" sz="280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49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869183" y="65687"/>
            <a:ext cx="1032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1</a:t>
            </a:r>
            <a:r>
              <a:rPr lang="en-US" sz="3200" dirty="0"/>
              <a:t>. Quan </a:t>
            </a:r>
            <a:r>
              <a:rPr lang="en-US" sz="3200" dirty="0" err="1"/>
              <a:t>sát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</a:p>
        </p:txBody>
      </p:sp>
      <p:pic>
        <p:nvPicPr>
          <p:cNvPr id="4098" name="Picture 2" descr="C:\Users\Administrator\Downloads\f1f6ae6575bdaee3f7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83" y="1098952"/>
            <a:ext cx="10856092" cy="57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5084" y="6296680"/>
            <a:ext cx="574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Tranh mô tả hoạt động gì?</a:t>
            </a:r>
            <a:endParaRPr lang="vi-VN" sz="2800" b="1">
              <a:solidFill>
                <a:srgbClr val="0070C0"/>
              </a:solidFill>
            </a:endParaRPr>
          </a:p>
        </p:txBody>
      </p:sp>
      <p:pic>
        <p:nvPicPr>
          <p:cNvPr id="1028" name="Picture 4" descr="C:\Users\Administrator\Downloads\f1f6ae6575bdaee3f7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10534490" cy="63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94" y="6442824"/>
            <a:ext cx="544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    Hãy nêu các sự việc cụ thể?</a:t>
            </a:r>
            <a:endParaRPr lang="vi-VN" sz="2400" b="1">
              <a:solidFill>
                <a:srgbClr val="0070C0"/>
              </a:solidFill>
            </a:endParaRPr>
          </a:p>
        </p:txBody>
      </p:sp>
      <p:pic>
        <p:nvPicPr>
          <p:cNvPr id="3075" name="Picture 3" descr="C:\Users\Administrator\Downloads\f1f6ae6575bdaee3f7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51314"/>
            <a:ext cx="11249024" cy="65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252</Words>
  <Application>Microsoft Office PowerPoint</Application>
  <PresentationFormat>Custom</PresentationFormat>
  <Paragraphs>37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Times New Roman</vt:lpstr>
      <vt:lpstr>Montserrat</vt:lpstr>
      <vt:lpstr>Chewy</vt:lpstr>
      <vt:lpstr>Pompiere</vt:lpstr>
      <vt:lpstr>Inconsolata</vt:lpstr>
      <vt:lpstr>Calibri</vt:lpstr>
      <vt:lpstr>Zilla Slab</vt:lpstr>
      <vt:lpstr>LNTH-Kids  Chinese Font 1</vt:lpstr>
      <vt:lpstr>宋体</vt:lpstr>
      <vt:lpstr>Nunito</vt:lpstr>
      <vt:lpstr>Abril Fatface</vt:lpstr>
      <vt:lpstr>DM Sans</vt:lpstr>
      <vt:lpstr>Aldrich</vt:lpstr>
      <vt:lpstr>Barlow Condensed</vt:lpstr>
      <vt:lpstr>Reforestation Project Proposal  by Slidesgo</vt:lpstr>
      <vt:lpstr>Office Theme</vt:lpstr>
      <vt:lpstr>SlidesMania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</cp:lastModifiedBy>
  <cp:revision>61</cp:revision>
  <dcterms:modified xsi:type="dcterms:W3CDTF">2023-01-29T11:47:57Z</dcterms:modified>
</cp:coreProperties>
</file>