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5" r:id="rId3"/>
    <p:sldMasterId id="2147483747" r:id="rId4"/>
    <p:sldMasterId id="2147483749" r:id="rId5"/>
  </p:sldMasterIdLst>
  <p:notesMasterIdLst>
    <p:notesMasterId r:id="rId35"/>
  </p:notesMasterIdLst>
  <p:sldIdLst>
    <p:sldId id="11687" r:id="rId6"/>
    <p:sldId id="11659" r:id="rId7"/>
    <p:sldId id="11684" r:id="rId8"/>
    <p:sldId id="11649" r:id="rId9"/>
    <p:sldId id="11685" r:id="rId10"/>
    <p:sldId id="11660" r:id="rId11"/>
    <p:sldId id="11657" r:id="rId12"/>
    <p:sldId id="11661" r:id="rId13"/>
    <p:sldId id="293" r:id="rId14"/>
    <p:sldId id="11669" r:id="rId15"/>
    <p:sldId id="11673" r:id="rId16"/>
    <p:sldId id="11674" r:id="rId17"/>
    <p:sldId id="11675" r:id="rId18"/>
    <p:sldId id="11676" r:id="rId19"/>
    <p:sldId id="11677" r:id="rId20"/>
    <p:sldId id="11678" r:id="rId21"/>
    <p:sldId id="11679" r:id="rId22"/>
    <p:sldId id="11680" r:id="rId23"/>
    <p:sldId id="11681" r:id="rId24"/>
    <p:sldId id="11682" r:id="rId25"/>
    <p:sldId id="11670" r:id="rId26"/>
    <p:sldId id="540" r:id="rId27"/>
    <p:sldId id="542" r:id="rId28"/>
    <p:sldId id="541" r:id="rId29"/>
    <p:sldId id="260" r:id="rId30"/>
    <p:sldId id="261" r:id="rId31"/>
    <p:sldId id="267" r:id="rId32"/>
    <p:sldId id="11686" r:id="rId33"/>
    <p:sldId id="116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5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14/04/2023</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469FC5-4B34-BB6D-B0A6-EDB514673DE1}"/>
              </a:ext>
            </a:extLst>
          </p:cNvPr>
          <p:cNvSpPr>
            <a:spLocks noGrp="1"/>
          </p:cNvSpPr>
          <p:nvPr>
            <p:ph type="dt" sz="half" idx="10"/>
          </p:nvPr>
        </p:nvSpPr>
        <p:spPr/>
        <p:txBody>
          <a:bodyPr/>
          <a:lstStyle/>
          <a:p>
            <a:fld id="{45CB04BA-638F-48EA-A6C1-2552E34252B4}" type="datetimeFigureOut">
              <a:rPr lang="en-US" smtClean="0"/>
              <a:t>4/14/2023</a:t>
            </a:fld>
            <a:endParaRPr lang="en-US"/>
          </a:p>
        </p:txBody>
      </p:sp>
      <p:sp>
        <p:nvSpPr>
          <p:cNvPr id="5" name="Footer Placeholder 4">
            <a:extLst>
              <a:ext uri="{FF2B5EF4-FFF2-40B4-BE49-F238E27FC236}">
                <a16:creationId xmlns:a16="http://schemas.microsoft.com/office/drawing/2014/main" xmlns=""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36644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8720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0276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2886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7263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1184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74333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266359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9728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7700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5911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2023/4/14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9809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14/04/2023</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4/14/2023</a:t>
            </a:fld>
            <a:endParaRPr lang="en-US"/>
          </a:p>
        </p:txBody>
      </p:sp>
      <p:sp>
        <p:nvSpPr>
          <p:cNvPr id="5" name="Footer Placeholder 4">
            <a:extLst>
              <a:ext uri="{FF2B5EF4-FFF2-40B4-BE49-F238E27FC236}">
                <a16:creationId xmlns:a16="http://schemas.microsoft.com/office/drawing/2014/main" xmlns=""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401619970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121917" tIns="60958" rIns="121917" bIns="6095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914377"/>
            <a:fld id="{0516EE7D-276B-4CA8-9C22-89EEC56C6BE5}" type="datetimeFigureOut">
              <a:rPr lang="zh-CN" altLang="en-US" smtClean="0">
                <a:solidFill>
                  <a:prstClr val="black">
                    <a:tint val="75000"/>
                  </a:prstClr>
                </a:solidFill>
              </a:rPr>
              <a:pPr defTabSz="914377"/>
              <a:t>2023/4/14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914377"/>
            <a:fld id="{06CC75A5-5D54-41D7-824F-98141794C689}"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92221327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3.xml"/><Relationship Id="rId6" Type="http://schemas.openxmlformats.org/officeDocument/2006/relationships/image" Target="../media/image30.svg"/><Relationship Id="rId5" Type="http://schemas.openxmlformats.org/officeDocument/2006/relationships/image" Target="../media/image35.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36.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4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4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46.png"/><Relationship Id="rId4" Type="http://schemas.openxmlformats.org/officeDocument/2006/relationships/audio" Target="../media/audio3.wav"/><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4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487488" cy="1487488"/>
          </a:xfrm>
          <a:prstGeom prst="rect">
            <a:avLst/>
          </a:prstGeom>
        </p:spPr>
      </p:pic>
      <p:sp>
        <p:nvSpPr>
          <p:cNvPr id="6" name="TextBox 5"/>
          <p:cNvSpPr txBox="1"/>
          <p:nvPr/>
        </p:nvSpPr>
        <p:spPr>
          <a:xfrm>
            <a:off x="3125736" y="316192"/>
            <a:ext cx="6461249" cy="553992"/>
          </a:xfrm>
          <a:prstGeom prst="rect">
            <a:avLst/>
          </a:prstGeom>
          <a:noFill/>
        </p:spPr>
        <p:txBody>
          <a:bodyPr wrap="square" lIns="121914" tIns="60957" rIns="121914" bIns="60957" rtlCol="0">
            <a:spAutoFit/>
          </a:bodyPr>
          <a:lstStyle/>
          <a:p>
            <a:pPr defTabSz="914354"/>
            <a:r>
              <a:rPr lang="en-US" sz="2800" b="1" dirty="0">
                <a:solidFill>
                  <a:schemeClr val="accent6">
                    <a:lumMod val="75000"/>
                  </a:schemeClr>
                </a:solidFill>
                <a:latin typeface="Times New Roman" pitchFamily="18" charset="0"/>
                <a:cs typeface="Times New Roman" pitchFamily="18" charset="0"/>
              </a:rPr>
              <a:t>TRƯỜNG TIỂU HỌC PHÚC LỢI</a:t>
            </a:r>
            <a:endParaRPr lang="vi-VN" sz="2800" b="1" dirty="0">
              <a:solidFill>
                <a:schemeClr val="accent6">
                  <a:lumMod val="75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420967" y="1044413"/>
            <a:ext cx="3497209" cy="615547"/>
          </a:xfrm>
          <a:prstGeom prst="rect">
            <a:avLst/>
          </a:prstGeom>
          <a:noFill/>
        </p:spPr>
        <p:txBody>
          <a:bodyPr wrap="square" lIns="121914" tIns="60957" rIns="121914" bIns="60957" rtlCol="0">
            <a:spAutoFit/>
          </a:bodyPr>
          <a:lstStyle/>
          <a:p>
            <a:pPr algn="ctr" defTabSz="914354">
              <a:defRPr/>
            </a:pPr>
            <a:r>
              <a:rPr lang="en-US" sz="3200" b="1" spc="-113">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TUẦN 15</a:t>
            </a:r>
            <a:endParaRPr lang="en-US" sz="3200" b="1" spc="-113"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543123" y="2136341"/>
            <a:ext cx="11423263" cy="2154430"/>
          </a:xfrm>
          <a:prstGeom prst="rect">
            <a:avLst/>
          </a:prstGeom>
          <a:noFill/>
        </p:spPr>
        <p:txBody>
          <a:bodyPr wrap="square" lIns="121914" tIns="60957" rIns="121914" bIns="60957" rtlCol="0">
            <a:spAutoFit/>
          </a:bodyPr>
          <a:lstStyle/>
          <a:p>
            <a:pPr algn="ctr" defTabSz="914354"/>
            <a:r>
              <a:rPr lang="en-US" sz="4400" b="1" err="1">
                <a:solidFill>
                  <a:srgbClr val="002060"/>
                </a:solidFill>
                <a:latin typeface="Times New Roman" panose="02020603050405020304" pitchFamily="18" charset="0"/>
                <a:ea typeface="Zilla Slab" pitchFamily="2" charset="0"/>
                <a:cs typeface="Times New Roman" panose="02020603050405020304" pitchFamily="18" charset="0"/>
              </a:rPr>
              <a:t>Tiếng</a:t>
            </a:r>
            <a:r>
              <a:rPr lang="en-US" sz="4400" b="1">
                <a:solidFill>
                  <a:srgbClr val="002060"/>
                </a:solidFill>
                <a:latin typeface="Times New Roman" panose="02020603050405020304" pitchFamily="18" charset="0"/>
                <a:ea typeface="Zilla Slab" pitchFamily="2" charset="0"/>
                <a:cs typeface="Times New Roman" panose="02020603050405020304" pitchFamily="18" charset="0"/>
              </a:rPr>
              <a:t> </a:t>
            </a:r>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Việt</a:t>
            </a:r>
          </a:p>
          <a:p>
            <a:pPr defTabSz="914354"/>
            <a:r>
              <a:rPr lang="en-US" sz="4400" b="1" smtClean="0">
                <a:solidFill>
                  <a:srgbClr val="002060"/>
                </a:solidFill>
                <a:latin typeface="Times New Roman" panose="02020603050405020304" pitchFamily="18" charset="0"/>
                <a:ea typeface="Zilla Slab" pitchFamily="2" charset="0"/>
                <a:cs typeface="Times New Roman" panose="02020603050405020304" pitchFamily="18" charset="0"/>
              </a:rPr>
              <a:t>       Bài 24 </a:t>
            </a:r>
            <a:r>
              <a:rPr lang="en-US" sz="4400" b="1">
                <a:solidFill>
                  <a:srgbClr val="002060"/>
                </a:solidFill>
                <a:latin typeface="Times New Roman" panose="02020603050405020304" pitchFamily="18" charset="0"/>
                <a:ea typeface="Zilla Slab" pitchFamily="2" charset="0"/>
                <a:cs typeface="Times New Roman" panose="02020603050405020304" pitchFamily="18" charset="0"/>
              </a:rPr>
              <a:t>. </a:t>
            </a:r>
            <a:r>
              <a:rPr lang="en-US" sz="4400" b="1" smtClean="0">
                <a:solidFill>
                  <a:srgbClr val="FF0000"/>
                </a:solidFill>
                <a:latin typeface="Times New Roman" panose="02020603050405020304" pitchFamily="18" charset="0"/>
                <a:ea typeface="Zilla Slab" pitchFamily="2" charset="0"/>
                <a:cs typeface="Times New Roman" panose="02020603050405020304" pitchFamily="18" charset="0"/>
              </a:rPr>
              <a:t>Mở rộng vốn từ về lễ hội;  </a:t>
            </a:r>
          </a:p>
          <a:p>
            <a:pPr algn="ctr" defTabSz="914354"/>
            <a:r>
              <a:rPr lang="en-US" sz="4400" b="1">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400" b="1" smtClean="0">
                <a:solidFill>
                  <a:srgbClr val="FF0000"/>
                </a:solidFill>
                <a:latin typeface="Times New Roman" panose="02020603050405020304" pitchFamily="18" charset="0"/>
                <a:ea typeface="Zilla Slab" pitchFamily="2" charset="0"/>
                <a:cs typeface="Times New Roman" panose="02020603050405020304" pitchFamily="18" charset="0"/>
              </a:rPr>
              <a:t>                Dấu ngoặc kép, dấu gạch ngang.</a:t>
            </a:r>
            <a:endParaRPr lang="en-US" sz="4400"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3371800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xmlns=""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a:t>
            </a:r>
            <a:r>
              <a:rPr kumimoji="0" lang="en-US" sz="3200" b="1" i="0" u="none" strike="noStrike" kern="1200" cap="none" spc="0" normalizeH="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về</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dùng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pic>
        <p:nvPicPr>
          <p:cNvPr id="7" name="Picture 2" descr="child 사진, 이미지, 일러스트, 캘리그라피 - 크라우드픽">
            <a:extLst>
              <a:ext uri="{FF2B5EF4-FFF2-40B4-BE49-F238E27FC236}">
                <a16:creationId xmlns:a16="http://schemas.microsoft.com/office/drawing/2014/main" xmlns=""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xmlns="" id="{814678AE-5D8B-4C03-9AAF-738E0A3ACE55}"/>
              </a:ext>
            </a:extLst>
          </p:cNvPr>
          <p:cNvSpPr/>
          <p:nvPr/>
        </p:nvSpPr>
        <p:spPr>
          <a:xfrm>
            <a:off x="863599" y="2047875"/>
            <a:ext cx="4868333"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lễ</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chùa</a:t>
            </a:r>
            <a:r>
              <a:rPr lang="en-US" sz="2400" b="1" dirty="0">
                <a:latin typeface="Cambria" panose="02040503050406030204" pitchFamily="18" charset="0"/>
                <a:ea typeface="Cambria" panose="02040503050406030204" pitchFamily="18" charset="0"/>
              </a:rPr>
              <a:t> Lim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xmlns="" id="{4E0347E0-E520-4C5C-AEF5-EF1B6FFB5263}"/>
              </a:ext>
            </a:extLst>
          </p:cNvPr>
          <p:cNvSpPr/>
          <p:nvPr/>
        </p:nvSpPr>
        <p:spPr>
          <a:xfrm>
            <a:off x="7034742" y="1958975"/>
            <a:ext cx="4171950" cy="1085850"/>
          </a:xfrm>
          <a:prstGeom prst="wedgeRoundRectCallout">
            <a:avLst>
              <a:gd name="adj1" fmla="val -30923"/>
              <a:gd name="adj2" fmla="val 88141"/>
              <a:gd name="adj3" fmla="val 16667"/>
            </a:avLst>
          </a:prstGeom>
          <a:solidFill>
            <a:srgbClr val="00B0F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p:txBody>
      </p:sp>
      <p:cxnSp>
        <p:nvCxnSpPr>
          <p:cNvPr id="8" name="Straight Connector 7"/>
          <p:cNvCxnSpPr/>
          <p:nvPr/>
        </p:nvCxnSpPr>
        <p:spPr>
          <a:xfrm>
            <a:off x="1999442" y="690562"/>
            <a:ext cx="73866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27984" y="1140012"/>
            <a:ext cx="38927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xmlns=""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xmlns=""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xmlns="" id="{6CBDDD03-79AD-1873-C231-154300301833}"/>
              </a:ext>
            </a:extLst>
          </p:cNvPr>
          <p:cNvSpPr txBox="1"/>
          <p:nvPr/>
        </p:nvSpPr>
        <p:spPr>
          <a:xfrm>
            <a:off x="352425" y="1029311"/>
            <a:ext cx="7038975"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Thực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hành</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hỏi</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đáp</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trước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lớp</a:t>
            </a:r>
            <a:endParaRPr kumimoji="0" lang="en-US" sz="6000" b="1" i="0" u="none" strike="noStrike" kern="0" cap="none" spc="0" normalizeH="0" baseline="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090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932329" y="251575"/>
            <a:ext cx="1050569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xmlns="" id="{2D055DEB-EBEB-42AF-AB3B-167DA91450B1}"/>
              </a:ext>
            </a:extLst>
          </p:cNvPr>
          <p:cNvPicPr>
            <a:picLocks noChangeAspect="1"/>
          </p:cNvPicPr>
          <p:nvPr/>
        </p:nvPicPr>
        <p:blipFill>
          <a:blip r:embed="rId4"/>
          <a:stretch>
            <a:fillRect/>
          </a:stretch>
        </p:blipFill>
        <p:spPr>
          <a:xfrm>
            <a:off x="1414462" y="1652587"/>
            <a:ext cx="9386888" cy="3705006"/>
          </a:xfrm>
          <a:prstGeom prst="rect">
            <a:avLst/>
          </a:prstGeom>
        </p:spPr>
      </p:pic>
      <p:cxnSp>
        <p:nvCxnSpPr>
          <p:cNvPr id="6" name="Straight Connector 5"/>
          <p:cNvCxnSpPr/>
          <p:nvPr/>
        </p:nvCxnSpPr>
        <p:spPr>
          <a:xfrm>
            <a:off x="2949826" y="780493"/>
            <a:ext cx="78246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xmlns=""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Đọc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những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xmlns=""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lời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trực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tiếp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mỗi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xmlns=""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Mỗi câu nói được đánh dấu bằng dấu câu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ECB8ABC-F0C9-474B-B7A4-40DADDBC1F93}"/>
              </a:ext>
            </a:extLst>
          </p:cNvPr>
          <p:cNvPicPr>
            <a:picLocks noChangeAspect="1"/>
          </p:cNvPicPr>
          <p:nvPr/>
        </p:nvPicPr>
        <p:blipFill>
          <a:blip r:embed="rId5"/>
          <a:stretch>
            <a:fillRect/>
          </a:stretch>
        </p:blipFill>
        <p:spPr>
          <a:xfrm>
            <a:off x="4689961" y="4525942"/>
            <a:ext cx="6255945" cy="2032020"/>
          </a:xfrm>
          <a:prstGeom prst="rect">
            <a:avLst/>
          </a:prstGeom>
        </p:spPr>
      </p:pic>
      <p:sp>
        <p:nvSpPr>
          <p:cNvPr id="12" name="Speech Bubble: Rectangle with Corners Rounded 4">
            <a:extLst>
              <a:ext uri="{FF2B5EF4-FFF2-40B4-BE49-F238E27FC236}">
                <a16:creationId xmlns:a16="http://schemas.microsoft.com/office/drawing/2014/main" xmlns=""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Nêu công dụng của dấu ngoặc kép và dấu gạch ngang trong đoạn 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4419601" y="1006821"/>
            <a:ext cx="7637928"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559102" y="533400"/>
            <a:ext cx="9280348"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đều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trực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tiếp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nvGrpSpPr>
          <p:cNvPr id="6" name="Group 5">
            <a:extLst>
              <a:ext uri="{FF2B5EF4-FFF2-40B4-BE49-F238E27FC236}">
                <a16:creationId xmlns:a16="http://schemas.microsoft.com/office/drawing/2014/main" xmlns=""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xmlns=""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xmlns=""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xmlns="" id="{27C3A4D0-FD15-4FF3-B6B8-22F51F7B8D3C}"/>
              </a:ext>
            </a:extLst>
          </p:cNvPr>
          <p:cNvPicPr>
            <a:picLocks noChangeAspect="1"/>
          </p:cNvPicPr>
          <p:nvPr/>
        </p:nvPicPr>
        <p:blipFill>
          <a:blip r:embed="rId4"/>
          <a:stretch>
            <a:fillRect/>
          </a:stretch>
        </p:blipFill>
        <p:spPr>
          <a:xfrm>
            <a:off x="5543550" y="2106591"/>
            <a:ext cx="6038850" cy="2383535"/>
          </a:xfrm>
          <a:prstGeom prst="rect">
            <a:avLst/>
          </a:prstGeom>
        </p:spPr>
      </p:pic>
      <p:cxnSp>
        <p:nvCxnSpPr>
          <p:cNvPr id="3" name="Straight Connector 2">
            <a:extLst>
              <a:ext uri="{FF2B5EF4-FFF2-40B4-BE49-F238E27FC236}">
                <a16:creationId xmlns:a16="http://schemas.microsoft.com/office/drawing/2014/main" xmlns="" id="{2408BD9B-B7D8-48BF-A771-79218F7CD480}"/>
              </a:ext>
            </a:extLst>
          </p:cNvPr>
          <p:cNvCxnSpPr/>
          <p:nvPr/>
        </p:nvCxnSpPr>
        <p:spPr>
          <a:xfrm>
            <a:off x="8362950" y="293370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3AAFB62-E9FC-4CD1-BB25-B03BBED3DEC4}"/>
              </a:ext>
            </a:extLst>
          </p:cNvPr>
          <p:cNvCxnSpPr>
            <a:cxnSpLocks/>
          </p:cNvCxnSpPr>
          <p:nvPr/>
        </p:nvCxnSpPr>
        <p:spPr>
          <a:xfrm>
            <a:off x="5876925" y="3190875"/>
            <a:ext cx="2647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58D9BB67-9596-4CC5-B0C8-43214576E88D}"/>
              </a:ext>
            </a:extLst>
          </p:cNvPr>
          <p:cNvGrpSpPr/>
          <p:nvPr/>
        </p:nvGrpSpPr>
        <p:grpSpPr>
          <a:xfrm>
            <a:off x="238124" y="4029075"/>
            <a:ext cx="5381625" cy="1943100"/>
            <a:chOff x="4144021" y="1484380"/>
            <a:chExt cx="7574794" cy="5320495"/>
          </a:xfrm>
        </p:grpSpPr>
        <p:grpSp>
          <p:nvGrpSpPr>
            <p:cNvPr id="18" name="Group 17">
              <a:extLst>
                <a:ext uri="{FF2B5EF4-FFF2-40B4-BE49-F238E27FC236}">
                  <a16:creationId xmlns:a16="http://schemas.microsoft.com/office/drawing/2014/main" xmlns=""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xmlns=""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xmlns=""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xmlns="" id="{9C1FBD7B-4C68-4FBB-A18A-0CA35623DFDB}"/>
                </a:ext>
              </a:extLst>
            </p:cNvPr>
            <p:cNvSpPr txBox="1"/>
            <p:nvPr/>
          </p:nvSpPr>
          <p:spPr>
            <a:xfrm>
              <a:off x="4162187" y="1883207"/>
              <a:ext cx="7247096" cy="492166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xmlns="" id="{B614CB35-DA8F-4F39-A8AD-09930E671500}"/>
              </a:ext>
            </a:extLst>
          </p:cNvPr>
          <p:cNvCxnSpPr>
            <a:cxnSpLocks/>
          </p:cNvCxnSpPr>
          <p:nvPr/>
        </p:nvCxnSpPr>
        <p:spPr>
          <a:xfrm>
            <a:off x="6134100" y="3933825"/>
            <a:ext cx="2647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6938AAC0-B45D-4941-9DA8-56B1545942CD}"/>
              </a:ext>
            </a:extLst>
          </p:cNvPr>
          <p:cNvCxnSpPr>
            <a:cxnSpLocks/>
          </p:cNvCxnSpPr>
          <p:nvPr/>
        </p:nvCxnSpPr>
        <p:spPr>
          <a:xfrm>
            <a:off x="5876925" y="4171950"/>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4.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Chọn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hợp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TextBox 1">
            <a:extLst>
              <a:ext uri="{FF2B5EF4-FFF2-40B4-BE49-F238E27FC236}">
                <a16:creationId xmlns:a16="http://schemas.microsoft.com/office/drawing/2014/main" xmlns=""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cxnSp>
        <p:nvCxnSpPr>
          <p:cNvPr id="11" name="Straight Connector 10">
            <a:extLst>
              <a:ext uri="{FF2B5EF4-FFF2-40B4-BE49-F238E27FC236}">
                <a16:creationId xmlns:a16="http://schemas.microsoft.com/office/drawing/2014/main" xmlns=""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xmlns=""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a:solidFill>
                  <a:srgbClr val="000000"/>
                </a:solidFill>
                <a:latin typeface="Calibri" panose="020F0502020204030204" pitchFamily="34" charset="0"/>
                <a:cs typeface="Calibri" panose="020F0502020204030204" pitchFamily="34" charset="0"/>
                <a:sym typeface="Arial"/>
              </a:rPr>
              <a:t>Dấu ngoặc kép và dấu gạch ngang cùng có công dụng gì?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xmlns=""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a:solidFill>
                  <a:srgbClr val="000000"/>
                </a:solidFill>
                <a:latin typeface="Calibri" panose="020F0502020204030204" pitchFamily="34" charset="0"/>
                <a:cs typeface="Calibri" panose="020F0502020204030204" pitchFamily="34" charset="0"/>
                <a:sym typeface="Arial"/>
              </a:rPr>
              <a:t>Vị trí của hai dấu này khác nhau như nào?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14">
            <a:extLst>
              <a:ext uri="{FF2B5EF4-FFF2-40B4-BE49-F238E27FC236}">
                <a16:creationId xmlns:a16="http://schemas.microsoft.com/office/drawing/2014/main" xmlns=""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Calibri" panose="020F0502020204030204" pitchFamily="34" charset="0"/>
                <a:cs typeface="Calibri" panose="020F0502020204030204" pitchFamily="34" charset="0"/>
                <a:sym typeface="Arial"/>
              </a:rPr>
              <a:t>Trong đoạn văn này, dùng dấu câu nào mới hợp lý?</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xmlns=""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543C820C-C562-4CBD-8E62-47E4C254FBFD}"/>
              </a:ext>
            </a:extLst>
          </p:cNvPr>
          <p:cNvSpPr txBox="1"/>
          <p:nvPr/>
        </p:nvSpPr>
        <p:spPr>
          <a:xfrm>
            <a:off x="838201" y="1524000"/>
            <a:ext cx="10382250" cy="3108543"/>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    </a:t>
            </a:r>
            <a:r>
              <a:rPr lang="vi-VN" sz="2800" b="1" smtClean="0">
                <a:latin typeface="Cambria" panose="02040503050406030204" pitchFamily="18" charset="0"/>
                <a:ea typeface="Cambria" panose="02040503050406030204" pitchFamily="18" charset="0"/>
              </a:rPr>
              <a:t>    </a:t>
            </a:r>
            <a:r>
              <a:rPr lang="vi-VN" sz="2800" smtClean="0">
                <a:latin typeface="Cambria" panose="02040503050406030204" pitchFamily="18" charset="0"/>
                <a:ea typeface="Cambria" panose="02040503050406030204" pitchFamily="18" charset="0"/>
              </a:rPr>
              <a:t>Hồi </a:t>
            </a:r>
            <a:r>
              <a:rPr lang="vi-VN" sz="2800" dirty="0">
                <a:latin typeface="Cambria" panose="02040503050406030204" pitchFamily="18" charset="0"/>
                <a:ea typeface="Cambria" panose="02040503050406030204" pitchFamily="18" charset="0"/>
              </a:rPr>
              <a:t>ấy, giặc cho hàng trăm tàu lớn tiến vào cửa biển nước ta. Vua Trần Nhân Tông mong tìm được người tài giỏi giúp đánh lui giặc dữ. Yết Kiêu đến gặp vua và nói: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Tôi tuy tài hèn sức yếu nhưng cũng quyết cho lũ chúng nó vào bụng cá.</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Vua hỏi: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Nhà ngươi cần bao nhiêu người, bao nhiêu thuyền?</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xmlns="" id="{1FFAC870-5512-4B79-896E-BFAD58E8AF05}"/>
              </a:ext>
            </a:extLst>
          </p:cNvPr>
          <p:cNvSpPr txBox="1"/>
          <p:nvPr/>
        </p:nvSpPr>
        <p:spPr>
          <a:xfrm>
            <a:off x="6303840" y="2328021"/>
            <a:ext cx="482441"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xmlns="" id="{C885F70F-E29D-4B1A-A72C-8381B93DC4B0}"/>
              </a:ext>
            </a:extLst>
          </p:cNvPr>
          <p:cNvPicPr>
            <a:picLocks noChangeAspect="1"/>
          </p:cNvPicPr>
          <p:nvPr/>
        </p:nvPicPr>
        <p:blipFill>
          <a:blip r:embed="rId4"/>
          <a:stretch>
            <a:fillRect/>
          </a:stretch>
        </p:blipFill>
        <p:spPr>
          <a:xfrm flipH="1">
            <a:off x="6633889" y="2736687"/>
            <a:ext cx="978230" cy="683167"/>
          </a:xfrm>
          <a:prstGeom prst="rect">
            <a:avLst/>
          </a:prstGeom>
        </p:spPr>
      </p:pic>
      <p:sp>
        <p:nvSpPr>
          <p:cNvPr id="18" name="TextBox 17">
            <a:extLst>
              <a:ext uri="{FF2B5EF4-FFF2-40B4-BE49-F238E27FC236}">
                <a16:creationId xmlns:a16="http://schemas.microsoft.com/office/drawing/2014/main" xmlns="" id="{7CA4035D-14BA-49F5-9333-3CDBBDBCD5DD}"/>
              </a:ext>
            </a:extLst>
          </p:cNvPr>
          <p:cNvSpPr txBox="1"/>
          <p:nvPr/>
        </p:nvSpPr>
        <p:spPr>
          <a:xfrm>
            <a:off x="8577099" y="2722119"/>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xmlns="" id="{B2282187-3284-4078-AFC6-F2FC352C17A6}"/>
              </a:ext>
            </a:extLst>
          </p:cNvPr>
          <p:cNvPicPr>
            <a:picLocks noChangeAspect="1"/>
          </p:cNvPicPr>
          <p:nvPr/>
        </p:nvPicPr>
        <p:blipFill>
          <a:blip r:embed="rId4"/>
          <a:stretch>
            <a:fillRect/>
          </a:stretch>
        </p:blipFill>
        <p:spPr>
          <a:xfrm flipH="1">
            <a:off x="5921005" y="3096726"/>
            <a:ext cx="1248109" cy="969348"/>
          </a:xfrm>
          <a:prstGeom prst="rect">
            <a:avLst/>
          </a:prstGeom>
        </p:spPr>
      </p:pic>
      <p:sp>
        <p:nvSpPr>
          <p:cNvPr id="20" name="TextBox 19">
            <a:extLst>
              <a:ext uri="{FF2B5EF4-FFF2-40B4-BE49-F238E27FC236}">
                <a16:creationId xmlns:a16="http://schemas.microsoft.com/office/drawing/2014/main" xmlns="" id="{959FB8A3-C0C9-4A62-9FFD-2CF6D366E5F5}"/>
              </a:ext>
            </a:extLst>
          </p:cNvPr>
          <p:cNvSpPr txBox="1"/>
          <p:nvPr/>
        </p:nvSpPr>
        <p:spPr>
          <a:xfrm>
            <a:off x="8778698" y="3181367"/>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xmlns="" id="{B862484B-5554-48FD-BA41-7FBCF9015A43}"/>
              </a:ext>
            </a:extLst>
          </p:cNvPr>
          <p:cNvPicPr>
            <a:picLocks noChangeAspect="1"/>
          </p:cNvPicPr>
          <p:nvPr/>
        </p:nvPicPr>
        <p:blipFill>
          <a:blip r:embed="rId4"/>
          <a:stretch>
            <a:fillRect/>
          </a:stretch>
        </p:blipFill>
        <p:spPr>
          <a:xfrm flipH="1">
            <a:off x="5405271" y="3605578"/>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xmlns=""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xmlns=""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lễ hội núi Bà Đen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Lễ hội tấp nập</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Lễ hội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thắp hương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đua thuyền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Chùa Hương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vui tươi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xmlns=""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hoạt động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rộn ràng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tươi tắn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không khí trong lễ hội</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nôn nao</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rộn ràng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tấp nập</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hát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cảm xúc của người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5316A62-C3DC-CB08-672F-ED60246B13A9}"/>
              </a:ext>
            </a:extLst>
          </p:cNvPr>
          <p:cNvSpPr txBox="1"/>
          <p:nvPr/>
        </p:nvSpPr>
        <p:spPr>
          <a:xfrm>
            <a:off x="1581150" y="2105025"/>
            <a:ext cx="9153525" cy="17235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VẬN DỤNG:</a:t>
            </a:r>
          </a:p>
          <a:p>
            <a:r>
              <a:rPr lang="nl-NL" sz="2800" b="1" dirty="0">
                <a:effectLst/>
                <a:latin typeface="Times New Roman" panose="02020603050405020304" pitchFamily="18" charset="0"/>
                <a:ea typeface="Times New Roman" panose="02020603050405020304" pitchFamily="18" charset="0"/>
              </a:rPr>
              <a:t>Sưu tầm tranh, ảnh, bài thơ, ... về Bác Hồ (qua sách báo, Internet, ...</a:t>
            </a:r>
            <a:endParaRPr lang="en-US" sz="28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69925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xmlns=""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xmlns=""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xmlns=""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xmlns=""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C410608-0224-B65E-B9E6-A247C0759DFC}"/>
              </a:ext>
            </a:extLst>
          </p:cNvPr>
          <p:cNvSpPr/>
          <p:nvPr/>
        </p:nvSpPr>
        <p:spPr>
          <a:xfrm>
            <a:off x="785812" y="352425"/>
            <a:ext cx="10620375"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20000"/>
              </a:lnSpc>
            </a:pPr>
            <a:endParaRPr lang="en-US"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D8E8DDF2-56D2-BD06-97D2-019ADD0E0E6B}"/>
              </a:ext>
            </a:extLst>
          </p:cNvPr>
          <p:cNvSpPr txBox="1"/>
          <p:nvPr/>
        </p:nvSpPr>
        <p:spPr>
          <a:xfrm>
            <a:off x="2211384" y="1320800"/>
            <a:ext cx="8041749" cy="584775"/>
          </a:xfrm>
          <a:prstGeom prst="rect">
            <a:avLst/>
          </a:prstGeom>
          <a:solidFill>
            <a:schemeClr val="accent2">
              <a:lumMod val="40000"/>
              <a:lumOff val="60000"/>
            </a:schemeClr>
          </a:solidFill>
        </p:spPr>
        <p:txBody>
          <a:bodyPr wrap="square" rtlCol="0">
            <a:spAutoFit/>
          </a:bodyPr>
          <a:lstStyle/>
          <a:p>
            <a:r>
              <a:rPr lang="en-US" sz="3200" b="1" smtClean="0">
                <a:solidFill>
                  <a:srgbClr val="7030A0"/>
                </a:solidFill>
                <a:latin typeface="Arial" pitchFamily="34" charset="0"/>
                <a:cs typeface="Arial" pitchFamily="34" charset="0"/>
              </a:rPr>
              <a:t>1. Nêu tác dụng của dấu gạch ngang?</a:t>
            </a:r>
            <a:endParaRPr lang="en-US" sz="3200" b="1" dirty="0">
              <a:solidFill>
                <a:srgbClr val="7030A0"/>
              </a:solidFill>
              <a:latin typeface="Arial" pitchFamily="34" charset="0"/>
              <a:cs typeface="Arial" pitchFamily="34" charset="0"/>
            </a:endParaRPr>
          </a:p>
        </p:txBody>
      </p:sp>
      <p:sp>
        <p:nvSpPr>
          <p:cNvPr id="5" name="TextBox 4"/>
          <p:cNvSpPr txBox="1"/>
          <p:nvPr/>
        </p:nvSpPr>
        <p:spPr>
          <a:xfrm>
            <a:off x="2211384" y="2733133"/>
            <a:ext cx="8177216" cy="1077218"/>
          </a:xfrm>
          <a:prstGeom prst="rect">
            <a:avLst/>
          </a:prstGeom>
          <a:solidFill>
            <a:schemeClr val="accent4">
              <a:lumMod val="40000"/>
              <a:lumOff val="60000"/>
            </a:schemeClr>
          </a:solidFill>
        </p:spPr>
        <p:txBody>
          <a:bodyPr wrap="square" rtlCol="0">
            <a:spAutoFit/>
          </a:bodyPr>
          <a:lstStyle/>
          <a:p>
            <a:r>
              <a:rPr lang="en-US" sz="3200" b="1" smtClean="0">
                <a:solidFill>
                  <a:srgbClr val="7030A0"/>
                </a:solidFill>
                <a:latin typeface="Arial" pitchFamily="34" charset="0"/>
                <a:cs typeface="Arial" pitchFamily="34" charset="0"/>
              </a:rPr>
              <a:t>2. Tìm trong các bài đọc câu văn có sử  dụng dấu gạch ngang?</a:t>
            </a:r>
            <a:endParaRPr lang="vi-VN" sz="3200" b="1">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315343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xmlns=""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pic>
        <p:nvPicPr>
          <p:cNvPr id="3" name="Picture 2">
            <a:extLst>
              <a:ext uri="{FF2B5EF4-FFF2-40B4-BE49-F238E27FC236}">
                <a16:creationId xmlns:a16="http://schemas.microsoft.com/office/drawing/2014/main" xmlns=""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xmlns=""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94"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F29170F-41A3-0715-F429-9ECC10E87ECE}"/>
              </a:ext>
            </a:extLst>
          </p:cNvPr>
          <p:cNvSpPr/>
          <p:nvPr/>
        </p:nvSpPr>
        <p:spPr>
          <a:xfrm>
            <a:off x="1371600" y="923925"/>
            <a:ext cx="9572625" cy="5067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51E2717A-995E-4260-0149-2FF8525218DE}"/>
              </a:ext>
            </a:extLst>
          </p:cNvPr>
          <p:cNvSpPr txBox="1"/>
          <p:nvPr/>
        </p:nvSpPr>
        <p:spPr>
          <a:xfrm>
            <a:off x="1590675" y="2339973"/>
            <a:ext cx="9077325" cy="2160591"/>
          </a:xfrm>
          <a:prstGeom prst="rect">
            <a:avLst/>
          </a:prstGeom>
          <a:noFill/>
        </p:spPr>
        <p:txBody>
          <a:bodyPr wrap="square" rtlCol="0">
            <a:spAutoFit/>
          </a:bodyPr>
          <a:lstStyle/>
          <a:p>
            <a:pPr indent="228600" algn="just">
              <a:lnSpc>
                <a:spcPct val="120000"/>
              </a:lnSpc>
            </a:pPr>
            <a:r>
              <a:rPr lang="nl-NL" sz="2800" b="1" smtClean="0">
                <a:solidFill>
                  <a:srgbClr val="FF0000"/>
                </a:solidFill>
                <a:latin typeface="Times New Roman" panose="02020603050405020304" pitchFamily="18" charset="0"/>
                <a:ea typeface="Times New Roman" panose="02020603050405020304" pitchFamily="18" charset="0"/>
              </a:rPr>
              <a:t>1.</a:t>
            </a:r>
            <a:r>
              <a:rPr lang="nl-NL" sz="2800" b="1" smtClean="0">
                <a:solidFill>
                  <a:srgbClr val="FF0000"/>
                </a:solidFill>
                <a:effectLst/>
                <a:latin typeface="Times New Roman" panose="02020603050405020304" pitchFamily="18" charset="0"/>
                <a:ea typeface="Times New Roman" panose="02020603050405020304" pitchFamily="18" charset="0"/>
              </a:rPr>
              <a:t> </a:t>
            </a:r>
            <a:r>
              <a:rPr lang="nl-NL" sz="2800" dirty="0">
                <a:effectLst/>
                <a:latin typeface="Times New Roman" panose="02020603050405020304" pitchFamily="18" charset="0"/>
                <a:ea typeface="Times New Roman" panose="02020603050405020304" pitchFamily="18" charset="0"/>
              </a:rPr>
              <a:t>Mở rộng vốn từ chỉ lễ hội hoặc hội (tên lễ hội hoặc hội, địa điểm tổ chức, các hoạt động trong lễ hội hoặc hội).</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b="1" smtClean="0">
                <a:solidFill>
                  <a:srgbClr val="FF0000"/>
                </a:solidFill>
                <a:latin typeface="Times New Roman" panose="02020603050405020304" pitchFamily="18" charset="0"/>
                <a:ea typeface="Times New Roman" panose="02020603050405020304" pitchFamily="18" charset="0"/>
              </a:rPr>
              <a:t>2.</a:t>
            </a:r>
            <a:r>
              <a:rPr lang="nl-NL" sz="2800" b="1" smtClean="0">
                <a:solidFill>
                  <a:srgbClr val="FF0000"/>
                </a:solidFill>
                <a:effectLst/>
                <a:latin typeface="Times New Roman" panose="02020603050405020304" pitchFamily="18" charset="0"/>
                <a:ea typeface="Times New Roman" panose="02020603050405020304" pitchFamily="18" charset="0"/>
              </a:rPr>
              <a:t> </a:t>
            </a:r>
            <a:r>
              <a:rPr lang="nl-NL" sz="2800" dirty="0">
                <a:effectLst/>
                <a:latin typeface="Times New Roman" panose="02020603050405020304" pitchFamily="18" charset="0"/>
                <a:ea typeface="Times New Roman" panose="02020603050405020304" pitchFamily="18" charset="0"/>
              </a:rPr>
              <a:t>Hiểu được công dụng và biết sử dụng dấu ngoặc kép và dấu gạch </a:t>
            </a:r>
            <a:r>
              <a:rPr lang="nl-NL" sz="2800">
                <a:effectLst/>
                <a:latin typeface="Times New Roman" panose="02020603050405020304" pitchFamily="18" charset="0"/>
                <a:ea typeface="Times New Roman" panose="02020603050405020304" pitchFamily="18" charset="0"/>
              </a:rPr>
              <a:t>ngang</a:t>
            </a:r>
            <a:r>
              <a:rPr lang="nl-NL" sz="280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xmlns="" id="{AD1864B4-077C-7565-7D79-1D77D74D09B9}"/>
              </a:ext>
            </a:extLst>
          </p:cNvPr>
          <p:cNvSpPr/>
          <p:nvPr/>
        </p:nvSpPr>
        <p:spPr>
          <a:xfrm>
            <a:off x="3705225" y="1219200"/>
            <a:ext cx="4791075" cy="904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YÊU CẦU CẦN ĐẠT</a:t>
            </a:r>
          </a:p>
        </p:txBody>
      </p:sp>
    </p:spTree>
    <p:extLst>
      <p:ext uri="{BB962C8B-B14F-4D97-AF65-F5344CB8AC3E}">
        <p14:creationId xmlns:p14="http://schemas.microsoft.com/office/powerpoint/2010/main" val="66750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xmlns=""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xmlns=""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xmlns=""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xmlns=""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81017184-49AE-4556-9701-485547FF9AF2}"/>
              </a:ext>
            </a:extLst>
          </p:cNvPr>
          <p:cNvPicPr>
            <a:picLocks noChangeAspect="1"/>
          </p:cNvPicPr>
          <p:nvPr/>
        </p:nvPicPr>
        <p:blipFill>
          <a:blip r:embed="rId4"/>
          <a:stretch>
            <a:fillRect/>
          </a:stretch>
        </p:blipFill>
        <p:spPr>
          <a:xfrm>
            <a:off x="1876425" y="1172634"/>
            <a:ext cx="8191500" cy="2518716"/>
          </a:xfrm>
          <a:prstGeom prst="rect">
            <a:avLst/>
          </a:prstGeom>
        </p:spPr>
      </p:pic>
      <p:pic>
        <p:nvPicPr>
          <p:cNvPr id="5" name="Picture 4">
            <a:extLst>
              <a:ext uri="{FF2B5EF4-FFF2-40B4-BE49-F238E27FC236}">
                <a16:creationId xmlns:a16="http://schemas.microsoft.com/office/drawing/2014/main" xmlns="" id="{D2546322-B46D-4205-A0BF-2AD8B7C876E6}"/>
              </a:ext>
            </a:extLst>
          </p:cNvPr>
          <p:cNvPicPr>
            <a:picLocks noChangeAspect="1"/>
          </p:cNvPicPr>
          <p:nvPr/>
        </p:nvPicPr>
        <p:blipFill>
          <a:blip r:embed="rId5"/>
          <a:stretch>
            <a:fillRect/>
          </a:stretch>
        </p:blipFill>
        <p:spPr>
          <a:xfrm>
            <a:off x="1227667" y="3867149"/>
            <a:ext cx="9567333" cy="2440517"/>
          </a:xfrm>
          <a:prstGeom prst="rect">
            <a:avLst/>
          </a:prstGeom>
        </p:spPr>
      </p:pic>
      <p:cxnSp>
        <p:nvCxnSpPr>
          <p:cNvPr id="4" name="Straight Connector 3"/>
          <p:cNvCxnSpPr/>
          <p:nvPr/>
        </p:nvCxnSpPr>
        <p:spPr>
          <a:xfrm>
            <a:off x="2520642" y="889000"/>
            <a:ext cx="34515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306733" y="973667"/>
            <a:ext cx="26871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xmlns=""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xmlns=""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xmlns="" id="{DA183ED5-EAE4-4184-95C3-41A936D07F83}"/>
              </a:ext>
            </a:extLst>
          </p:cNvPr>
          <p:cNvGraphicFramePr>
            <a:graphicFrameLocks noGrp="1"/>
          </p:cNvGraphicFramePr>
          <p:nvPr>
            <p:extLst>
              <p:ext uri="{D42A27DB-BD31-4B8C-83A1-F6EECF244321}">
                <p14:modId xmlns:p14="http://schemas.microsoft.com/office/powerpoint/2010/main" val="1028341819"/>
              </p:ext>
            </p:extLst>
          </p:nvPr>
        </p:nvGraphicFramePr>
        <p:xfrm>
          <a:off x="5166360" y="2207736"/>
          <a:ext cx="6549390" cy="2574498"/>
        </p:xfrm>
        <a:graphic>
          <a:graphicData uri="http://schemas.openxmlformats.org/drawingml/2006/table">
            <a:tbl>
              <a:tblPr firstRow="1" firstCol="1" bandRow="1">
                <a:tableStyleId>{ED083AE6-46FA-4A59-8FB0-9F97EB10719F}</a:tableStyleId>
              </a:tblPr>
              <a:tblGrid>
                <a:gridCol w="2183130">
                  <a:extLst>
                    <a:ext uri="{9D8B030D-6E8A-4147-A177-3AD203B41FA5}">
                      <a16:colId xmlns:a16="http://schemas.microsoft.com/office/drawing/2014/main" xmlns="" val="2083224743"/>
                    </a:ext>
                  </a:extLst>
                </a:gridCol>
                <a:gridCol w="2263731">
                  <a:extLst>
                    <a:ext uri="{9D8B030D-6E8A-4147-A177-3AD203B41FA5}">
                      <a16:colId xmlns:a16="http://schemas.microsoft.com/office/drawing/2014/main" xmlns="" val="666504530"/>
                    </a:ext>
                  </a:extLst>
                </a:gridCol>
                <a:gridCol w="2102529">
                  <a:extLst>
                    <a:ext uri="{9D8B030D-6E8A-4147-A177-3AD203B41FA5}">
                      <a16:colId xmlns:a16="http://schemas.microsoft.com/office/drawing/2014/main" xmlns="" val="4024563107"/>
                    </a:ext>
                  </a:extLst>
                </a:gridCol>
              </a:tblGrid>
              <a:tr h="815799">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4216078487"/>
                  </a:ext>
                </a:extLst>
              </a:tr>
              <a:tr h="68374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436457619"/>
                  </a:ext>
                </a:extLst>
              </a:tr>
              <a:tr h="68374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4529667" y="1006821"/>
            <a:ext cx="7476066"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2342104"/>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38415" y="980889"/>
              <a:ext cx="2917669" cy="481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3|0.5|0.4"/>
</p:tagLst>
</file>

<file path=ppt/tags/tag14.xml><?xml version="1.0" encoding="utf-8"?>
<p:tagLst xmlns:a="http://schemas.openxmlformats.org/drawingml/2006/main" xmlns:r="http://schemas.openxmlformats.org/officeDocument/2006/relationships" xmlns:p="http://schemas.openxmlformats.org/presentationml/2006/main">
  <p:tag name="TIMING" val="|0.5|0.6|0.5|0.5"/>
</p:tagLst>
</file>

<file path=ppt/tags/tag15.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5|0.6|0.5|0.5"/>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1155</Words>
  <Application>Microsoft Office PowerPoint</Application>
  <PresentationFormat>Widescreen</PresentationFormat>
  <Paragraphs>143</Paragraphs>
  <Slides>29</Slides>
  <Notes>6</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29</vt:i4>
      </vt:variant>
    </vt:vector>
  </HeadingPairs>
  <TitlesOfParts>
    <vt:vector size="50" baseType="lpstr">
      <vt:lpstr>微软雅黑</vt:lpstr>
      <vt:lpstr>arial</vt:lpstr>
      <vt:lpstr>arial</vt:lpstr>
      <vt:lpstr>Calibri</vt:lpstr>
      <vt:lpstr>Calibri Light</vt:lpstr>
      <vt:lpstr>Cambria</vt:lpstr>
      <vt:lpstr>Coiny</vt:lpstr>
      <vt:lpstr>Cooper Black</vt:lpstr>
      <vt:lpstr>DFPOP1-W9</vt:lpstr>
      <vt:lpstr>LNTH-Kids  Chinese Font 1</vt:lpstr>
      <vt:lpstr>SVN-Kitten</vt:lpstr>
      <vt:lpstr>Times New Roman</vt:lpstr>
      <vt:lpstr>Zilla Slab</vt:lpstr>
      <vt:lpstr>华康少女文字W5</vt:lpstr>
      <vt:lpstr>思源黑体 CN Bold</vt:lpstr>
      <vt:lpstr>等线</vt:lpstr>
      <vt:lpstr>Office 主题</vt:lpstr>
      <vt:lpstr>1_Office Theme</vt:lpstr>
      <vt:lpstr>2_Office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30</cp:revision>
  <dcterms:created xsi:type="dcterms:W3CDTF">2023-01-05T14:11:41Z</dcterms:created>
  <dcterms:modified xsi:type="dcterms:W3CDTF">2023-04-14T05:53:51Z</dcterms:modified>
</cp:coreProperties>
</file>