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762" r:id="rId3"/>
    <p:sldId id="318" r:id="rId4"/>
    <p:sldId id="258" r:id="rId5"/>
    <p:sldId id="261" r:id="rId6"/>
    <p:sldId id="257" r:id="rId7"/>
    <p:sldId id="256" r:id="rId8"/>
    <p:sldId id="259" r:id="rId9"/>
    <p:sldId id="377" r:id="rId10"/>
    <p:sldId id="378" r:id="rId11"/>
    <p:sldId id="878" r:id="rId12"/>
    <p:sldId id="372" r:id="rId13"/>
    <p:sldId id="373" r:id="rId14"/>
    <p:sldId id="394" r:id="rId15"/>
    <p:sldId id="395" r:id="rId16"/>
    <p:sldId id="387" r:id="rId17"/>
    <p:sldId id="390" r:id="rId18"/>
    <p:sldId id="396" r:id="rId19"/>
    <p:sldId id="388" r:id="rId20"/>
    <p:sldId id="398" r:id="rId21"/>
    <p:sldId id="397" r:id="rId22"/>
    <p:sldId id="376" r:id="rId23"/>
    <p:sldId id="269" r:id="rId24"/>
  </p:sldIdLst>
  <p:sldSz cx="12192000" cy="6858000"/>
  <p:notesSz cx="6858000" cy="9144000"/>
  <p:embeddedFontLst>
    <p:embeddedFont>
      <p:font typeface="#9Slide04 Yeseva One" panose="020B0604020202020204" charset="0"/>
      <p:regular r:id="rId26"/>
    </p:embeddedFont>
    <p:embeddedFont>
      <p:font typeface="#9Slide05 Angelline" panose="020B0604020202020204" charset="0"/>
      <p:regular r:id="rId27"/>
    </p:embeddedFont>
    <p:embeddedFont>
      <p:font typeface="Arial-Rounded" panose="020B05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HP001 4 hàng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78DEC1"/>
    <a:srgbClr val="0000FF"/>
    <a:srgbClr val="63EB97"/>
    <a:srgbClr val="E0EE2E"/>
    <a:srgbClr val="F397BA"/>
    <a:srgbClr val="CC99FF"/>
    <a:srgbClr val="EE689B"/>
    <a:srgbClr val="E83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797" autoAdjust="0"/>
  </p:normalViewPr>
  <p:slideViewPr>
    <p:cSldViewPr snapToGrid="0">
      <p:cViewPr varScale="1">
        <p:scale>
          <a:sx n="72" d="100"/>
          <a:sy n="72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9EF14053-B82B-40C6-A305-977361AD239C}"/>
    <pc:docChg chg="custSel addSld delSld modSld sldOrd">
      <pc:chgData name="Thao Phuong" userId="dd1b873d0ed009f0" providerId="LiveId" clId="{9EF14053-B82B-40C6-A305-977361AD239C}" dt="2023-04-24T05:54:58.327" v="50"/>
      <pc:docMkLst>
        <pc:docMk/>
      </pc:docMkLst>
      <pc:sldChg chg="delSp modSp mod delAnim">
        <pc:chgData name="Thao Phuong" userId="dd1b873d0ed009f0" providerId="LiveId" clId="{9EF14053-B82B-40C6-A305-977361AD239C}" dt="2023-04-24T05:54:07.658" v="6" actId="478"/>
        <pc:sldMkLst>
          <pc:docMk/>
          <pc:sldMk cId="2852069713" sldId="378"/>
        </pc:sldMkLst>
        <pc:spChg chg="del mod">
          <ac:chgData name="Thao Phuong" userId="dd1b873d0ed009f0" providerId="LiveId" clId="{9EF14053-B82B-40C6-A305-977361AD239C}" dt="2023-04-24T05:54:07.658" v="6" actId="478"/>
          <ac:spMkLst>
            <pc:docMk/>
            <pc:sldMk cId="2852069713" sldId="378"/>
            <ac:spMk id="6" creationId="{7D153F22-561A-1A09-DC0C-B7469C60087D}"/>
          </ac:spMkLst>
        </pc:spChg>
      </pc:sldChg>
      <pc:sldChg chg="modSp add mod ord">
        <pc:chgData name="Thao Phuong" userId="dd1b873d0ed009f0" providerId="LiveId" clId="{9EF14053-B82B-40C6-A305-977361AD239C}" dt="2023-04-24T05:53:48.023" v="4" actId="20577"/>
        <pc:sldMkLst>
          <pc:docMk/>
          <pc:sldMk cId="2188084738" sldId="762"/>
        </pc:sldMkLst>
        <pc:spChg chg="mod">
          <ac:chgData name="Thao Phuong" userId="dd1b873d0ed009f0" providerId="LiveId" clId="{9EF14053-B82B-40C6-A305-977361AD239C}" dt="2023-04-24T05:53:48.023" v="4" actId="20577"/>
          <ac:spMkLst>
            <pc:docMk/>
            <pc:sldMk cId="2188084738" sldId="762"/>
            <ac:spMk id="7" creationId="{00000000-0000-0000-0000-000000000000}"/>
          </ac:spMkLst>
        </pc:spChg>
      </pc:sldChg>
      <pc:sldChg chg="addSp modSp new del mod ord">
        <pc:chgData name="Thao Phuong" userId="dd1b873d0ed009f0" providerId="LiveId" clId="{9EF14053-B82B-40C6-A305-977361AD239C}" dt="2023-04-24T05:54:38.959" v="47" actId="47"/>
        <pc:sldMkLst>
          <pc:docMk/>
          <pc:sldMk cId="868305860" sldId="763"/>
        </pc:sldMkLst>
        <pc:spChg chg="add mod">
          <ac:chgData name="Thao Phuong" userId="dd1b873d0ed009f0" providerId="LiveId" clId="{9EF14053-B82B-40C6-A305-977361AD239C}" dt="2023-04-24T05:54:24.631" v="46" actId="20577"/>
          <ac:spMkLst>
            <pc:docMk/>
            <pc:sldMk cId="868305860" sldId="763"/>
            <ac:spMk id="2" creationId="{8D62D4CD-31B5-C980-4536-3E1BD77617C5}"/>
          </ac:spMkLst>
        </pc:spChg>
      </pc:sldChg>
      <pc:sldChg chg="add ord modTransition">
        <pc:chgData name="Thao Phuong" userId="dd1b873d0ed009f0" providerId="LiveId" clId="{9EF14053-B82B-40C6-A305-977361AD239C}" dt="2023-04-24T05:54:58.327" v="50"/>
        <pc:sldMkLst>
          <pc:docMk/>
          <pc:sldMk cId="808233259" sldId="8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4F080-0047-40BC-93FA-FC03A0A629A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7EF4A-A8B1-43BA-B56C-B5F92A525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3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1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21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50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5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9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5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3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1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7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76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8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9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0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3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0979-D02E-4FF1-B363-51C69CEAD053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6DEC-7F2B-4C50-800B-2DA0F54A688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6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18" Type="http://schemas.microsoft.com/office/2007/relationships/hdphoto" Target="../media/hdphoto7.wdp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04152"/>
            <a:ext cx="7626668" cy="1470025"/>
          </a:xfrm>
        </p:spPr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59924"/>
            <a:ext cx="6280785" cy="1752600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9461" y="396386"/>
            <a:ext cx="12008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808467" y="1385015"/>
            <a:ext cx="4575066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33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712" y="2259836"/>
            <a:ext cx="12008575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các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số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trong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phạm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vi 10 000, 100 000</a:t>
            </a:r>
          </a:p>
          <a:p>
            <a:pPr algn="ctr">
              <a:defRPr/>
            </a:pPr>
            <a:r>
              <a:rPr lang="vi-VN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" y="-54851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DC195-BB3B-838B-18FF-9DBC957BCDAB}"/>
              </a:ext>
            </a:extLst>
          </p:cNvPr>
          <p:cNvSpPr txBox="1"/>
          <p:nvPr/>
        </p:nvSpPr>
        <p:spPr>
          <a:xfrm>
            <a:off x="1091683" y="970384"/>
            <a:ext cx="1031965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Đọc, viết, so sánh được các số trong phạm vi 100 000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Viết được các số trong phạm vi 100 000 theo thứ tự từ bé đến lớn và từ lớn đến bé (không quá 100 000)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Viết được số thành tổng các chục nghìn, nghìn, trăm, chục, đơn vị và ngược lại.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3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38192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S/113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0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196040" y="337022"/>
            <a:ext cx="11995959" cy="1892785"/>
            <a:chOff x="1115598" y="1319332"/>
            <a:chExt cx="2823842" cy="205107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304722" y="1319332"/>
              <a:ext cx="2634718" cy="205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 đây là số khẩu trang của bốn công ty may được trong một ngày: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Hồng Hà: 42 000 cái        - Công ty Hòa Bình: 37 000 cái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Cửu Long: 28 000 cái       - Công ty Thăng Long: 50 000 cái</a:t>
              </a:r>
              <a:endPara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15598" y="1379107"/>
              <a:ext cx="165342" cy="7003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AA844A3-50FA-1C41-9C5B-89A2CD6F83FC}"/>
              </a:ext>
            </a:extLst>
          </p:cNvPr>
          <p:cNvSpPr txBox="1"/>
          <p:nvPr/>
        </p:nvSpPr>
        <p:spPr>
          <a:xfrm>
            <a:off x="657951" y="2524654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23E7CB4-3AD4-234E-09D5-A765BB0A3333}"/>
              </a:ext>
            </a:extLst>
          </p:cNvPr>
          <p:cNvSpPr txBox="1"/>
          <p:nvPr/>
        </p:nvSpPr>
        <p:spPr>
          <a:xfrm>
            <a:off x="657951" y="3660867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19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196040" y="337022"/>
            <a:ext cx="11995959" cy="1892785"/>
            <a:chOff x="1115598" y="1319332"/>
            <a:chExt cx="2823842" cy="205107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304722" y="1319332"/>
              <a:ext cx="2634718" cy="205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 đây là số khẩu trang của bốn công ty may được trong một ngày: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Hồng Hà: 42 000 cái        - Công ty Hòa Bình: 37 000 cái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Cửu Long: 28 000 cái       - Công ty Thăng Long: 50 000 cái</a:t>
              </a:r>
              <a:endPara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15598" y="1379107"/>
              <a:ext cx="165342" cy="7003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79686" y="6660975"/>
            <a:ext cx="158333" cy="211448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668470" y="6398468"/>
            <a:ext cx="2630309" cy="56681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668470" y="6054408"/>
            <a:ext cx="1334934" cy="1033434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1186421" y="5697993"/>
            <a:ext cx="904549" cy="144104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AA844A3-50FA-1C41-9C5B-89A2CD6F83FC}"/>
              </a:ext>
            </a:extLst>
          </p:cNvPr>
          <p:cNvSpPr txBox="1"/>
          <p:nvPr/>
        </p:nvSpPr>
        <p:spPr>
          <a:xfrm>
            <a:off x="657951" y="2411122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952418-0AD7-CB0D-FB40-01394D0CCEAA}"/>
              </a:ext>
            </a:extLst>
          </p:cNvPr>
          <p:cNvSpPr txBox="1"/>
          <p:nvPr/>
        </p:nvSpPr>
        <p:spPr>
          <a:xfrm>
            <a:off x="628238" y="3755461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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ngày:</a:t>
            </a:r>
          </a:p>
          <a:p>
            <a:pPr marL="457200" indent="-457200">
              <a:buFontTx/>
              <a:buChar char="-"/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</a:t>
            </a:r>
            <a:r>
              <a:rPr lang="en-US" sz="3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Thăng Long 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1BCBDB-AD5D-335D-DC96-CAEF5D41F565}"/>
              </a:ext>
            </a:extLst>
          </p:cNvPr>
          <p:cNvCxnSpPr/>
          <p:nvPr/>
        </p:nvCxnSpPr>
        <p:spPr>
          <a:xfrm>
            <a:off x="8178800" y="2065594"/>
            <a:ext cx="355300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A053B75-0B99-6692-BC32-9B74E80A1C39}"/>
              </a:ext>
            </a:extLst>
          </p:cNvPr>
          <p:cNvSpPr txBox="1"/>
          <p:nvPr/>
        </p:nvSpPr>
        <p:spPr>
          <a:xfrm>
            <a:off x="657951" y="4872578"/>
            <a:ext cx="107812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</a:t>
            </a:r>
            <a:r>
              <a:rPr lang="en-US" sz="30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Cửu Long 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3553103-A890-215A-C96B-1D3901236948}"/>
              </a:ext>
            </a:extLst>
          </p:cNvPr>
          <p:cNvCxnSpPr/>
          <p:nvPr/>
        </p:nvCxnSpPr>
        <p:spPr>
          <a:xfrm>
            <a:off x="2362200" y="2065594"/>
            <a:ext cx="35530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5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196040" y="337022"/>
            <a:ext cx="11995959" cy="1892785"/>
            <a:chOff x="1115598" y="1319332"/>
            <a:chExt cx="2823842" cy="205107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304722" y="1319332"/>
              <a:ext cx="2634718" cy="2051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 đây là số khẩu trang của bốn công ty may được trong một ngày: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Hồng Hà: 42 000 cái        - Công ty Hòa Bình: 37 000 cái</a:t>
              </a:r>
            </a:p>
            <a:p>
              <a:pPr>
                <a:lnSpc>
                  <a:spcPct val="130000"/>
                </a:lnSpc>
              </a:pPr>
              <a:r>
                <a:rPr lang="en-US" sz="300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Công ty Cửu Long: 28 000 cái       - Công ty Thăng Long: 50 000 cái</a:t>
              </a:r>
              <a:endPara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15598" y="1379107"/>
              <a:ext cx="165342" cy="700380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323E7CB4-3AD4-234E-09D5-A765BB0A3333}"/>
              </a:ext>
            </a:extLst>
          </p:cNvPr>
          <p:cNvSpPr txBox="1"/>
          <p:nvPr/>
        </p:nvSpPr>
        <p:spPr>
          <a:xfrm>
            <a:off x="657951" y="2446890"/>
            <a:ext cx="10781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9326353-4092-A550-6EE3-C500562C2111}"/>
              </a:ext>
            </a:extLst>
          </p:cNvPr>
          <p:cNvSpPr/>
          <p:nvPr/>
        </p:nvSpPr>
        <p:spPr>
          <a:xfrm>
            <a:off x="8279686" y="6660975"/>
            <a:ext cx="158333" cy="211448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714B7E1-0682-028D-1303-1C6680215949}"/>
              </a:ext>
            </a:extLst>
          </p:cNvPr>
          <p:cNvSpPr/>
          <p:nvPr/>
        </p:nvSpPr>
        <p:spPr>
          <a:xfrm>
            <a:off x="9668470" y="6398468"/>
            <a:ext cx="2630309" cy="56681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BC257F6-3714-A339-95FB-3A66EE0A5E05}"/>
              </a:ext>
            </a:extLst>
          </p:cNvPr>
          <p:cNvGrpSpPr/>
          <p:nvPr/>
        </p:nvGrpSpPr>
        <p:grpSpPr>
          <a:xfrm>
            <a:off x="9668470" y="6054408"/>
            <a:ext cx="1334934" cy="1033434"/>
            <a:chOff x="5337376" y="3832625"/>
            <a:chExt cx="1864191" cy="140321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B22A421-9F11-35AD-92BA-247B91FEA8FA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C34823-7AF6-B464-29F4-5F9B225F1282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F39E633-3618-6B66-951A-DC915B05A2D6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A612ED5-2427-8C02-5DDA-34414599F03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5C8D004-3492-71C0-4179-C27EF72CC5FF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FE3EE17-A0B8-2895-8FB2-A1B9D76FDC68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B060644-409A-6E90-FC7E-EA15442623F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FD1D591-E2B0-6445-4F1A-F19D70791EA0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6B5C6FC-0C6E-DC43-9D70-4BBF1AD20D06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83FC938-CEA7-1DC0-3436-443FBA7BA215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051F0DB-BB50-F4A4-FA36-C1FBF6A2609A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A0D74DF-7F6E-2E34-707D-D306ADF5B779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484001D-67F3-7E76-5D5D-D4424260C2C3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7DEC7F9-570D-E67A-A6D5-C78EF5950D0B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D92E729-E1FA-4D77-FDA9-21A8A5EDD011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1BFC9F-255A-F343-774E-250ABF24D64A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A97778-36F6-94F6-4C9A-8B429E76082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4F52357-0F68-B70B-FF64-6BD0E066D8E8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EA3A338-807D-0328-F772-DEAD905652EA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658F9DE-33AD-76CE-4D13-E48C80692D46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6D24338-964C-EB90-AAF7-13E036AF20E3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C01D90C-1F7C-0624-B9AC-E1853A684C4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9AFD621-316B-C863-E15F-90520D74C67A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24FD29A-8D2D-EB89-7904-B323550C36B9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D49D3D6-B748-D093-B180-05D8C4A883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95E3BAE-DD1D-7C34-431C-D7AE52E15165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5E7DEAB-C05C-D62A-506D-43D13DE36E6B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7873391-B3BA-E791-6F54-33F21CAFC2C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8086DF40-8B2A-A544-EEE5-23D2F6F4D45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09C7F93-7ED5-5DCD-0EA5-685D13DEA21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9EB2B87-AF30-BAE3-94BE-D234B0F00197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ED0E2BF-EA95-3D5E-8F43-72D25E6F89C9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062D63-F296-DF59-7A4A-13C8AFC5FD71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3043540-A469-D507-DA89-3D153757C6C8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9662E57-7849-78C6-40F6-E9FD5B29292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DBF1F43-145E-AD0D-6FFC-FCEC0B9439A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92ACC4-7DA5-9C57-6EBB-F6EFEB82612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7383228-712D-B76F-FAD5-708295B2F880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1D555BB-F343-70B1-6525-88788DDCAFDC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BDE73BC-A92D-0A11-0E51-35BC16AA14B8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645F4B5-4D2D-95ED-603A-1284DC5344E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9DDDA7A-2DEB-B3CC-0047-E21A043FBEDE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A7DFDA8E-95B2-7C9F-F43B-472589722DAE}"/>
              </a:ext>
            </a:extLst>
          </p:cNvPr>
          <p:cNvGrpSpPr/>
          <p:nvPr/>
        </p:nvGrpSpPr>
        <p:grpSpPr>
          <a:xfrm>
            <a:off x="11186421" y="5697993"/>
            <a:ext cx="904549" cy="1441047"/>
            <a:chOff x="10947587" y="5253678"/>
            <a:chExt cx="1115360" cy="1891197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DCABFE9-8FB1-73B8-D2FF-453B886AC5FF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1AD0D3D-A644-005E-BD5F-16BFFF90599B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275847F-9C0E-3587-0981-E6D4F079C181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41B78ABB-36AC-05DF-C16D-00D223654AA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0642863-57D9-7287-6C45-9927447A16F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710D648-CB6D-2596-72C4-E23E40028B7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DBDB9F8-FEF2-AB81-CFEF-F3AB0E9EC61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3B77406-CF8D-B9FE-47D2-B02514ACDC5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CC141B4-4346-97D1-05D4-3869B4895DC2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BE3078C3-6D35-509B-6D82-95DDF64581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1C521DF-1E67-19F9-B69A-894D80AE032B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97BEF83-F436-E291-063A-84942B3E2A8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AFB5DF2-8F48-0B81-221E-DEDC4D2906B0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FB2894B-6BCB-FD01-5D05-000E9289157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EDEC051-8FCE-22AD-DC83-F460D00444B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0B22931-9DA5-C79B-9CBE-79AC736CA465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51FA2FA-690B-1355-3C2C-65F424CEF6D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FAF9AB1-494C-B9CD-2879-6FCB65FA5B71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0CABB7C-2C01-F8F2-2231-3FFDA341FCD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628CCF18-41DA-D680-CDAE-1E2A937E6158}"/>
              </a:ext>
            </a:extLst>
          </p:cNvPr>
          <p:cNvSpPr txBox="1"/>
          <p:nvPr/>
        </p:nvSpPr>
        <p:spPr>
          <a:xfrm>
            <a:off x="492562" y="3375385"/>
            <a:ext cx="11154998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theo thứ tự số khẩu trang may được trong một ngày từ nhiều nhất đến ít nhất là</a:t>
            </a: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:………………………….………………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…………………………………………………………….……….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A1C4EF0-F772-CD51-9D36-E65E49A1319F}"/>
              </a:ext>
            </a:extLst>
          </p:cNvPr>
          <p:cNvSpPr txBox="1"/>
          <p:nvPr/>
        </p:nvSpPr>
        <p:spPr>
          <a:xfrm>
            <a:off x="5249509" y="4177165"/>
            <a:ext cx="485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Thăng Long,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3F2132E0-3C49-99B6-CA8D-106B33BDEB8E}"/>
              </a:ext>
            </a:extLst>
          </p:cNvPr>
          <p:cNvSpPr txBox="1"/>
          <p:nvPr/>
        </p:nvSpPr>
        <p:spPr>
          <a:xfrm>
            <a:off x="544440" y="4865765"/>
            <a:ext cx="357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Hồng Hà,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7CF8DAD-F1C0-6841-31BB-BA426967A543}"/>
              </a:ext>
            </a:extLst>
          </p:cNvPr>
          <p:cNvSpPr txBox="1"/>
          <p:nvPr/>
        </p:nvSpPr>
        <p:spPr>
          <a:xfrm>
            <a:off x="4123439" y="4865765"/>
            <a:ext cx="361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Hòa Bình,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EDC630B-1948-DF16-2FB0-8AD9942BFAC4}"/>
              </a:ext>
            </a:extLst>
          </p:cNvPr>
          <p:cNvSpPr txBox="1"/>
          <p:nvPr/>
        </p:nvSpPr>
        <p:spPr>
          <a:xfrm>
            <a:off x="7720785" y="4878216"/>
            <a:ext cx="361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ty Cửu Long.</a:t>
            </a:r>
          </a:p>
        </p:txBody>
      </p:sp>
    </p:spTree>
    <p:extLst>
      <p:ext uri="{BB962C8B-B14F-4D97-AF65-F5344CB8AC3E}">
        <p14:creationId xmlns:p14="http://schemas.microsoft.com/office/powerpoint/2010/main" val="39860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  <p:bldP spid="206" grpId="0"/>
      <p:bldP spid="207" grpId="0"/>
      <p:bldP spid="2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id="{6B964642-2FC9-CAE6-8D9A-F9BF50B4E456}"/>
              </a:ext>
            </a:extLst>
          </p:cNvPr>
          <p:cNvGrpSpPr/>
          <p:nvPr/>
        </p:nvGrpSpPr>
        <p:grpSpPr>
          <a:xfrm>
            <a:off x="497021" y="619488"/>
            <a:ext cx="9233711" cy="1114518"/>
            <a:chOff x="1167577" y="1464304"/>
            <a:chExt cx="9233711" cy="1114518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id="{22C36D83-0B7A-403A-598C-EBC0814EA667}"/>
                </a:ext>
              </a:extLst>
            </p:cNvPr>
            <p:cNvSpPr txBox="1"/>
            <p:nvPr/>
          </p:nvSpPr>
          <p:spPr>
            <a:xfrm>
              <a:off x="1776220" y="1501644"/>
              <a:ext cx="862506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mỗi số 8 327, 9 015, 25 468, 46 109, 62 340 thành tổng (theo mẫu).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id="{9D2B5C40-884A-3CFA-1567-686420E1F297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8BE8E-FB1A-3AA9-007F-4305D3134E75}"/>
              </a:ext>
            </a:extLst>
          </p:cNvPr>
          <p:cNvSpPr/>
          <p:nvPr/>
        </p:nvSpPr>
        <p:spPr>
          <a:xfrm flipH="1">
            <a:off x="9667232" y="1"/>
            <a:ext cx="2509687" cy="147263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A7E8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3D7F14-DB23-6A26-76FC-F2B152BBEE0B}"/>
              </a:ext>
            </a:extLst>
          </p:cNvPr>
          <p:cNvGrpSpPr/>
          <p:nvPr/>
        </p:nvGrpSpPr>
        <p:grpSpPr>
          <a:xfrm flipH="1">
            <a:off x="11667617" y="660990"/>
            <a:ext cx="161663" cy="293066"/>
            <a:chOff x="302574" y="1965169"/>
            <a:chExt cx="161663" cy="29306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8F1C10D-5C52-E38C-453E-726F4110777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9FC964-69BE-EF0F-FB40-561DF49286D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F28468-1754-AC26-23AC-5B6AE21C4941}"/>
              </a:ext>
            </a:extLst>
          </p:cNvPr>
          <p:cNvGrpSpPr/>
          <p:nvPr/>
        </p:nvGrpSpPr>
        <p:grpSpPr>
          <a:xfrm flipH="1">
            <a:off x="10775023" y="448892"/>
            <a:ext cx="1369514" cy="885063"/>
            <a:chOff x="304495" y="624348"/>
            <a:chExt cx="1369514" cy="88506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E04E19-B3A2-782A-8FAE-CBB95267BFC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31EDC16-507C-8629-7057-73332D73CB6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3B7D1A-0532-84DA-78D6-0570B1249DA9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FD63D08-5D27-896A-B218-7D9082318D6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AA08BD-F521-6602-1A04-EF2CA751779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43A4266-3EC0-F3C6-EC53-BEC88EF0505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DBB93E-5040-A662-62D5-126ADAA8CF6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18B0289-4124-EFD9-D127-1DF304C987E1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90A01AE-0E01-2EE7-2B7D-CDF68FA46BB4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0DF2B56-02B0-B5E5-F14D-7BB46983BB2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D5862CE-2955-7337-B669-141B0E06E525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1041FDF-B639-1FDD-A0B1-C28996DD52BC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67186A3-76E0-82EF-508A-F0919A0C76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AC7E0CD-48EA-3A8A-4A42-647643D279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0FD354B-800C-1028-3C56-041C7C98D79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AC9AB3-DC83-2488-B2A1-826EB03540F0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6BD691-4A27-6D7E-D9B8-6BC06B9551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BF42632-0D21-BA2B-125B-B48EECA111C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059088-3E8E-5911-052D-B2C16782196F}"/>
              </a:ext>
            </a:extLst>
          </p:cNvPr>
          <p:cNvGrpSpPr/>
          <p:nvPr/>
        </p:nvGrpSpPr>
        <p:grpSpPr>
          <a:xfrm flipH="1">
            <a:off x="10439392" y="169854"/>
            <a:ext cx="801825" cy="411081"/>
            <a:chOff x="772158" y="169853"/>
            <a:chExt cx="801825" cy="411081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7937380-28AD-0436-1C87-54F78F0E4390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CC32416-D6C9-B939-78DC-B059EFAD31F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FB1764-92C0-4F01-E746-F8720CCAF512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B86160-FF9B-AFAB-E094-6C2041F4E1A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A927D83-6218-3E43-7ED4-15C60447112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35C40D4-2DAD-427D-F9AF-F9E48497840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85EDC6-5CF0-A2BB-9E2C-6DED153791A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22EA2E6-2EFF-9481-CB50-0B5496EDA40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FE2948A-AD2A-6CBC-B065-B0EC5775E9D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75F571-6598-C038-3773-BF3F821EBA6B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C9B4A80-A661-E1B1-0748-02008891E8BA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8A26D24-65A7-46DC-EA2D-F8142DC93440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9266830-0EB1-0E07-1013-501CF73DEB17}"/>
              </a:ext>
            </a:extLst>
          </p:cNvPr>
          <p:cNvSpPr/>
          <p:nvPr/>
        </p:nvSpPr>
        <p:spPr>
          <a:xfrm rot="16200000">
            <a:off x="-795769" y="5128851"/>
            <a:ext cx="2552700" cy="905597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328CB2D-E7D5-614C-1BEA-8B83BD5CB004}"/>
              </a:ext>
            </a:extLst>
          </p:cNvPr>
          <p:cNvGrpSpPr/>
          <p:nvPr/>
        </p:nvGrpSpPr>
        <p:grpSpPr>
          <a:xfrm rot="15436952">
            <a:off x="362551" y="6204388"/>
            <a:ext cx="294340" cy="395905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4AAC215-2C25-38FF-9DDD-86121EECF398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88B7D54-897B-1146-89A6-457616539ED8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AF55AF-660A-EFD1-0E36-69C765E479D1}"/>
              </a:ext>
            </a:extLst>
          </p:cNvPr>
          <p:cNvGrpSpPr/>
          <p:nvPr/>
        </p:nvGrpSpPr>
        <p:grpSpPr>
          <a:xfrm rot="16200000">
            <a:off x="459706" y="4893526"/>
            <a:ext cx="262920" cy="221170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1A416A0-DB39-D8DB-4122-BC982D731C4B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00B0F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1E8775A-3191-ED5B-7C65-48993542900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00B0F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8122BB04-6588-6FBF-9A6A-65B6BED29628}"/>
              </a:ext>
            </a:extLst>
          </p:cNvPr>
          <p:cNvSpPr/>
          <p:nvPr/>
        </p:nvSpPr>
        <p:spPr>
          <a:xfrm>
            <a:off x="2964910" y="1734006"/>
            <a:ext cx="6262180" cy="7866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96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996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7 546 = 7 000 + 500 + 40 +6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AD110A2-611D-8AF2-F557-A73F7A31510C}"/>
              </a:ext>
            </a:extLst>
          </p:cNvPr>
          <p:cNvGrpSpPr/>
          <p:nvPr/>
        </p:nvGrpSpPr>
        <p:grpSpPr>
          <a:xfrm>
            <a:off x="1040325" y="2861984"/>
            <a:ext cx="10443167" cy="4301685"/>
            <a:chOff x="594084" y="3308784"/>
            <a:chExt cx="10997608" cy="4809685"/>
          </a:xfrm>
        </p:grpSpPr>
        <p:pic>
          <p:nvPicPr>
            <p:cNvPr id="95" name="Picture 94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F831F533-3BE2-C73D-3521-6D16BFA41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40577"/>
            <a:stretch/>
          </p:blipFill>
          <p:spPr bwMode="auto">
            <a:xfrm>
              <a:off x="631064" y="3350706"/>
              <a:ext cx="10960628" cy="4767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FD4B8D2-B01E-8CF7-D266-871390F3C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84" y="3308784"/>
              <a:ext cx="51578" cy="48096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19ED431F-C840-07E7-FC75-46D50819588E}"/>
              </a:ext>
            </a:extLst>
          </p:cNvPr>
          <p:cNvSpPr/>
          <p:nvPr/>
        </p:nvSpPr>
        <p:spPr>
          <a:xfrm>
            <a:off x="1665595" y="3112145"/>
            <a:ext cx="5845571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8 327 = 8 000 + 300 + 20 +7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4D05747-099C-B9FB-112D-5D4E388A227C}"/>
              </a:ext>
            </a:extLst>
          </p:cNvPr>
          <p:cNvSpPr/>
          <p:nvPr/>
        </p:nvSpPr>
        <p:spPr>
          <a:xfrm>
            <a:off x="1665595" y="3750552"/>
            <a:ext cx="4738112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9 015 = 9 000 + 10 +5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98D1C59-A21C-4F07-D021-51C318A51B01}"/>
              </a:ext>
            </a:extLst>
          </p:cNvPr>
          <p:cNvSpPr/>
          <p:nvPr/>
        </p:nvSpPr>
        <p:spPr>
          <a:xfrm>
            <a:off x="1665595" y="4403199"/>
            <a:ext cx="8664555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25 468 = 20 000 +7 000 + 500 + 40 +6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FD5D901-D52A-2FEF-4412-DA92FB2A9023}"/>
              </a:ext>
            </a:extLst>
          </p:cNvPr>
          <p:cNvSpPr/>
          <p:nvPr/>
        </p:nvSpPr>
        <p:spPr>
          <a:xfrm>
            <a:off x="1665595" y="5061626"/>
            <a:ext cx="6925715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46 109 = 7 000 + 500 + 40 +6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F9969C8-9DE4-E929-5143-2FE9698EBF5C}"/>
              </a:ext>
            </a:extLst>
          </p:cNvPr>
          <p:cNvSpPr/>
          <p:nvPr/>
        </p:nvSpPr>
        <p:spPr>
          <a:xfrm>
            <a:off x="1665594" y="5713798"/>
            <a:ext cx="6925715" cy="5740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62 340 = 7 000 + 500 + 40 +6</a:t>
            </a:r>
          </a:p>
        </p:txBody>
      </p:sp>
    </p:spTree>
    <p:extLst>
      <p:ext uri="{BB962C8B-B14F-4D97-AF65-F5344CB8AC3E}">
        <p14:creationId xmlns:p14="http://schemas.microsoft.com/office/powerpoint/2010/main" val="39817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684044" y="612322"/>
            <a:ext cx="10971687" cy="646290"/>
            <a:chOff x="1167577" y="1427282"/>
            <a:chExt cx="10971687" cy="646290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783473" y="1427282"/>
              <a:ext cx="1035579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số là giá trị của mỗi biểu thức</a:t>
              </a:r>
              <a:r>
                <a: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2B6C29C-271B-8404-F1FC-FC6209F3B5E5}"/>
              </a:ext>
            </a:extLst>
          </p:cNvPr>
          <p:cNvSpPr/>
          <p:nvPr/>
        </p:nvSpPr>
        <p:spPr>
          <a:xfrm flipH="1">
            <a:off x="9667232" y="1"/>
            <a:ext cx="2509687" cy="147263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A7E8FF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7A2EE4D-209A-FC60-EE0D-7DFA05D1CE5C}"/>
              </a:ext>
            </a:extLst>
          </p:cNvPr>
          <p:cNvGrpSpPr/>
          <p:nvPr/>
        </p:nvGrpSpPr>
        <p:grpSpPr>
          <a:xfrm flipH="1">
            <a:off x="11667617" y="660990"/>
            <a:ext cx="161663" cy="293066"/>
            <a:chOff x="302574" y="1965169"/>
            <a:chExt cx="161663" cy="29306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8EAB1BB-0990-7920-64DC-17B87DD1AA98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8864AF5-1D66-CA56-97D2-A74E749D3685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2847845-6CE2-0135-D8B4-A7D531CDFD63}"/>
              </a:ext>
            </a:extLst>
          </p:cNvPr>
          <p:cNvGrpSpPr/>
          <p:nvPr/>
        </p:nvGrpSpPr>
        <p:grpSpPr>
          <a:xfrm flipH="1">
            <a:off x="10775023" y="448892"/>
            <a:ext cx="1369514" cy="885063"/>
            <a:chOff x="304495" y="624348"/>
            <a:chExt cx="1369514" cy="88506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98D6907-7289-DFC0-5479-53321EE5539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CFE4227-0B20-BD06-7395-EB011CDCA07D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86F83B-3A66-D095-64FC-37E797CCBEEC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3631C7-6906-95E5-3B0A-8EEDF64F74F1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C77A660-1505-7165-C05A-4188E9AC689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AEB1135-39C1-3338-9B96-AA13B941264E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7DF6E98-EB80-9A3A-CD28-C267AD02B3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E2B920C-07BB-50B1-F363-AAAAC505DE14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B20A777-5B11-5349-FCF9-C4D56C327413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65060BE-CE9F-2B43-7066-2D893039DE9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4D107D9-05D7-502B-1CC9-D38048F0875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DF125EE-8CE7-3BCC-373B-BE6C43E87683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2BC22A-BCD7-13BC-29E4-F4EB18011EFC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433A62B-A8F3-5A4C-F65B-4F856164062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B04C8D8-BA86-3B71-ADFA-2BA1CD7BF6FA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A40579C-31C0-C583-E1F8-86D371718A7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FADD406-835F-3CCE-F258-065A9D6E0DFF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E8B25D0-6717-4179-841B-6A024D0657B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1FF7964-ADC3-AB54-EE17-499EFA18B270}"/>
              </a:ext>
            </a:extLst>
          </p:cNvPr>
          <p:cNvGrpSpPr/>
          <p:nvPr/>
        </p:nvGrpSpPr>
        <p:grpSpPr>
          <a:xfrm flipH="1">
            <a:off x="10439392" y="169854"/>
            <a:ext cx="801825" cy="411081"/>
            <a:chOff x="772158" y="169853"/>
            <a:chExt cx="801825" cy="41108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8786CE0-0F65-CF93-4052-765029FEBC6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49DC8E1-B996-7DF9-2134-7EB859E795FA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96CD811-AA80-E334-54E2-F7AC1E4D9850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0AB0898-DE5E-5555-3538-B59DAD3FDAD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1C564CB-0B33-36E8-68CB-67095857094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DB1EF12-4FA3-B081-37A2-AF31C79257B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561F9BD-2CEB-DD90-8DB4-83755761AEE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798482E-51EB-1CE6-63AD-02C469A18447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7148815-2141-1122-CDDA-966FA25EC42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3C88DC2-323D-CC0F-395C-4E2FC60B8CD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5EE0CC2-31E8-D6E2-8D4B-657C5A71AFD1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6F09DD3-F664-21C7-FF32-CD2DE7E4AE70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50A9BF-9788-C7E7-6A7B-58D80C836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282" y="1462301"/>
            <a:ext cx="10717528" cy="5283937"/>
          </a:xfrm>
          <a:prstGeom prst="rect">
            <a:avLst/>
          </a:prstGeom>
        </p:spPr>
      </p:pic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ADE34B3F-7674-E84D-9200-F9C36D16E423}"/>
              </a:ext>
            </a:extLst>
          </p:cNvPr>
          <p:cNvCxnSpPr>
            <a:cxnSpLocks/>
          </p:cNvCxnSpPr>
          <p:nvPr/>
        </p:nvCxnSpPr>
        <p:spPr>
          <a:xfrm flipH="1">
            <a:off x="3987800" y="2286000"/>
            <a:ext cx="1536700" cy="8594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2E8CEC7A-B3AB-461A-5EBA-09C9B55A7AC1}"/>
              </a:ext>
            </a:extLst>
          </p:cNvPr>
          <p:cNvCxnSpPr>
            <a:cxnSpLocks/>
          </p:cNvCxnSpPr>
          <p:nvPr/>
        </p:nvCxnSpPr>
        <p:spPr>
          <a:xfrm flipH="1">
            <a:off x="4076700" y="3969168"/>
            <a:ext cx="1044068" cy="14265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C36AAB1D-472D-4B3E-2778-B0ADB60FD0CA}"/>
              </a:ext>
            </a:extLst>
          </p:cNvPr>
          <p:cNvCxnSpPr>
            <a:cxnSpLocks/>
          </p:cNvCxnSpPr>
          <p:nvPr/>
        </p:nvCxnSpPr>
        <p:spPr>
          <a:xfrm flipV="1">
            <a:off x="6836571" y="3238500"/>
            <a:ext cx="1075529" cy="9205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27302AD1-40C7-0ED2-78F5-5CEF1904F1FF}"/>
              </a:ext>
            </a:extLst>
          </p:cNvPr>
          <p:cNvCxnSpPr>
            <a:cxnSpLocks/>
          </p:cNvCxnSpPr>
          <p:nvPr/>
        </p:nvCxnSpPr>
        <p:spPr>
          <a:xfrm flipV="1">
            <a:off x="6286869" y="5588000"/>
            <a:ext cx="1460131" cy="1354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01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4386;p6">
            <a:extLst>
              <a:ext uri="{FF2B5EF4-FFF2-40B4-BE49-F238E27FC236}">
                <a16:creationId xmlns:a16="http://schemas.microsoft.com/office/drawing/2014/main" id="{206D2766-4134-7E8E-37A6-9A9B46A54AEC}"/>
              </a:ext>
            </a:extLst>
          </p:cNvPr>
          <p:cNvGrpSpPr/>
          <p:nvPr/>
        </p:nvGrpSpPr>
        <p:grpSpPr>
          <a:xfrm>
            <a:off x="416852" y="379867"/>
            <a:ext cx="2748081" cy="707846"/>
            <a:chOff x="1167577" y="1364783"/>
            <a:chExt cx="2748081" cy="707846"/>
          </a:xfrm>
        </p:grpSpPr>
        <p:sp>
          <p:nvSpPr>
            <p:cNvPr id="54" name="Google Shape;4387;p6">
              <a:extLst>
                <a:ext uri="{FF2B5EF4-FFF2-40B4-BE49-F238E27FC236}">
                  <a16:creationId xmlns:a16="http://schemas.microsoft.com/office/drawing/2014/main" id="{07C43E7E-DA8E-F55D-2944-1286E3E4BE16}"/>
                </a:ext>
              </a:extLst>
            </p:cNvPr>
            <p:cNvSpPr txBox="1"/>
            <p:nvPr/>
          </p:nvSpPr>
          <p:spPr>
            <a:xfrm>
              <a:off x="1783474" y="1364783"/>
              <a:ext cx="213218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Google Shape;4388;p6">
              <a:extLst>
                <a:ext uri="{FF2B5EF4-FFF2-40B4-BE49-F238E27FC236}">
                  <a16:creationId xmlns:a16="http://schemas.microsoft.com/office/drawing/2014/main" id="{40F222F3-BC1E-7CCB-1FF4-70AA59D7BFBD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4</a:t>
              </a:r>
              <a:endParaRPr sz="200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F7B876-7486-B1A4-B87E-FBC307906E55}"/>
              </a:ext>
            </a:extLst>
          </p:cNvPr>
          <p:cNvGrpSpPr/>
          <p:nvPr/>
        </p:nvGrpSpPr>
        <p:grpSpPr>
          <a:xfrm>
            <a:off x="1718997" y="1136705"/>
            <a:ext cx="7270112" cy="2187265"/>
            <a:chOff x="600888" y="1596706"/>
            <a:chExt cx="7014656" cy="218726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84D706-D1D0-4AF3-9B2D-FEC0A91EC402}"/>
                </a:ext>
              </a:extLst>
            </p:cNvPr>
            <p:cNvSpPr txBox="1"/>
            <p:nvPr/>
          </p:nvSpPr>
          <p:spPr>
            <a:xfrm>
              <a:off x="600888" y="1596706"/>
              <a:ext cx="7014656" cy="2187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5 000 + 300 +           = 5 306		</a:t>
              </a:r>
            </a:p>
            <a:p>
              <a:pPr>
                <a:lnSpc>
                  <a:spcPct val="200000"/>
                </a:lnSpc>
              </a:pPr>
              <a:endParaRPr lang="en-VN" sz="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2 000 + 700 + 	  = 2 780</a:t>
              </a:r>
            </a:p>
          </p:txBody>
        </p:sp>
        <p:sp>
          <p:nvSpPr>
            <p:cNvPr id="66" name="Rounded Rectangle 17">
              <a:extLst>
                <a:ext uri="{FF2B5EF4-FFF2-40B4-BE49-F238E27FC236}">
                  <a16:creationId xmlns:a16="http://schemas.microsoft.com/office/drawing/2014/main" id="{1306B6B7-3213-CF8A-E504-B0F2C68CEC85}"/>
                </a:ext>
              </a:extLst>
            </p:cNvPr>
            <p:cNvSpPr/>
            <p:nvPr/>
          </p:nvSpPr>
          <p:spPr>
            <a:xfrm>
              <a:off x="3455281" y="2006264"/>
              <a:ext cx="834189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19">
              <a:extLst>
                <a:ext uri="{FF2B5EF4-FFF2-40B4-BE49-F238E27FC236}">
                  <a16:creationId xmlns:a16="http://schemas.microsoft.com/office/drawing/2014/main" id="{2F336C3D-E3FA-08B9-89A9-F6304E5DDD78}"/>
                </a:ext>
              </a:extLst>
            </p:cNvPr>
            <p:cNvSpPr/>
            <p:nvPr/>
          </p:nvSpPr>
          <p:spPr>
            <a:xfrm>
              <a:off x="3455281" y="3175147"/>
              <a:ext cx="834189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70" name="Rounded Rectangle 17">
            <a:extLst>
              <a:ext uri="{FF2B5EF4-FFF2-40B4-BE49-F238E27FC236}">
                <a16:creationId xmlns:a16="http://schemas.microsoft.com/office/drawing/2014/main" id="{7300EC03-8BCE-7B7F-6522-9F275CBB3899}"/>
              </a:ext>
            </a:extLst>
          </p:cNvPr>
          <p:cNvSpPr/>
          <p:nvPr/>
        </p:nvSpPr>
        <p:spPr>
          <a:xfrm>
            <a:off x="4685050" y="1543482"/>
            <a:ext cx="864568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2" name="Rounded Rectangle 19">
            <a:extLst>
              <a:ext uri="{FF2B5EF4-FFF2-40B4-BE49-F238E27FC236}">
                <a16:creationId xmlns:a16="http://schemas.microsoft.com/office/drawing/2014/main" id="{490F15B6-8465-CA8A-537A-2C1605B01B1F}"/>
              </a:ext>
            </a:extLst>
          </p:cNvPr>
          <p:cNvSpPr/>
          <p:nvPr/>
        </p:nvSpPr>
        <p:spPr>
          <a:xfrm>
            <a:off x="4672349" y="2711217"/>
            <a:ext cx="864567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60F4143-6BF1-A1EF-6548-E25086C15483}"/>
              </a:ext>
            </a:extLst>
          </p:cNvPr>
          <p:cNvSpPr txBox="1"/>
          <p:nvPr/>
        </p:nvSpPr>
        <p:spPr>
          <a:xfrm>
            <a:off x="836141" y="1452457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6C6C185-261C-5CC5-2CB5-6A9299591128}"/>
              </a:ext>
            </a:extLst>
          </p:cNvPr>
          <p:cNvGrpSpPr/>
          <p:nvPr/>
        </p:nvGrpSpPr>
        <p:grpSpPr>
          <a:xfrm>
            <a:off x="1729667" y="3463284"/>
            <a:ext cx="7658277" cy="2359749"/>
            <a:chOff x="600888" y="1596706"/>
            <a:chExt cx="7658277" cy="235974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F116B05-C8D9-DDD3-B6C7-A896A65C754A}"/>
                </a:ext>
              </a:extLst>
            </p:cNvPr>
            <p:cNvSpPr txBox="1"/>
            <p:nvPr/>
          </p:nvSpPr>
          <p:spPr>
            <a:xfrm>
              <a:off x="600888" y="1596706"/>
              <a:ext cx="7658277" cy="2359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40 000 + 8 000 + 600 +           = 48 620 </a:t>
              </a:r>
            </a:p>
            <a:p>
              <a:pPr>
                <a:lnSpc>
                  <a:spcPct val="200000"/>
                </a:lnSpc>
              </a:pPr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90 000 + 2 000 +          = 92 007</a:t>
              </a:r>
            </a:p>
            <a:p>
              <a:pPr>
                <a:lnSpc>
                  <a:spcPct val="200000"/>
                </a:lnSpc>
              </a:pPr>
              <a:endParaRPr lang="en-VN" sz="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3" name="Rounded Rectangle 17">
              <a:extLst>
                <a:ext uri="{FF2B5EF4-FFF2-40B4-BE49-F238E27FC236}">
                  <a16:creationId xmlns:a16="http://schemas.microsoft.com/office/drawing/2014/main" id="{33D7C687-B631-C5D9-499F-8FCDE04394E7}"/>
                </a:ext>
              </a:extLst>
            </p:cNvPr>
            <p:cNvSpPr/>
            <p:nvPr/>
          </p:nvSpPr>
          <p:spPr>
            <a:xfrm>
              <a:off x="5353665" y="1924203"/>
              <a:ext cx="908679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95" name="Rounded Rectangle 19">
              <a:extLst>
                <a:ext uri="{FF2B5EF4-FFF2-40B4-BE49-F238E27FC236}">
                  <a16:creationId xmlns:a16="http://schemas.microsoft.com/office/drawing/2014/main" id="{14C735C4-9AE3-7BCC-06DC-303C66BAF9CF}"/>
                </a:ext>
              </a:extLst>
            </p:cNvPr>
            <p:cNvSpPr/>
            <p:nvPr/>
          </p:nvSpPr>
          <p:spPr>
            <a:xfrm>
              <a:off x="4103621" y="3057304"/>
              <a:ext cx="877788" cy="6049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BECD872C-19A6-940C-E0D7-4A35645FB5A6}"/>
              </a:ext>
            </a:extLst>
          </p:cNvPr>
          <p:cNvSpPr txBox="1"/>
          <p:nvPr/>
        </p:nvSpPr>
        <p:spPr>
          <a:xfrm>
            <a:off x="859408" y="3741936"/>
            <a:ext cx="8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56A11D7-5718-5A80-B85C-01B16DA3634A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1F1B6C2-C0C1-89DA-7FBD-2E75B3E0EF53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8CD029-C2F1-51EF-D60E-8757BCE3F743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BF4C205-13DF-141B-A574-A67EDF99E437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B7B6D5E-B284-953B-E2C0-0791F0674FE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DE11E2A-13CC-A915-A040-2C8F62EBF91D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010A08C-41F8-FB99-6FCA-52548ADB4748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6558E8D-648C-2559-ED32-FD7C1E924A3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0CE80C-4580-B34F-ECB7-C9C075ADE97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64F007-B933-8FB5-B9A7-27BFE4CA5A3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5E3C3E8-5A3A-551B-24EA-F9AD9E3662B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C6F128-BD60-11B5-9AD7-0A560D8B2DB3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821F14-13CA-A0B9-6F46-9F16A325019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2F1D15A-948F-0022-33CA-6239997D2A76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ED56F4-38A9-8697-6B16-146AA9B8AE2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9D7063-D93E-5707-25A9-EBF2F7E5642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0494D31-31DA-3BF7-0977-4112EB2DC232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B567C60-3007-D881-F115-9C4E5D1C291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62136A-2292-80C1-E5ED-23241926B2C8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E65E1-1803-8F40-39CE-257B463F926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DA9EEB-5134-CBBD-5CBC-E34EC37A3A5D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ABCD59-4F1F-3FE1-08FC-CE4020984FF5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275A0EC-9514-DBFE-1A8C-4F84AB2BC2B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F98599D-5854-0F50-14F9-9DBF158E907A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0FCC76-D715-3564-8569-04B618FEA5F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7F554EE-EA57-7D25-42CD-80E803914E4B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856CFE0-114C-A9FE-171C-7166E6E5751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20DD16C-E99A-1B63-BDF0-30AF0F2F8C1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DFAA2AB-44D8-2940-9433-DAEAF833E2F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070463-6D49-522D-5E51-8DC0E6DA83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D6A71-8225-A0C1-C59D-F096C733FC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47FD905-12D6-3F19-8799-7522772D4E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3E6AAC-1CA9-2331-7859-C53A75694FFB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C0E52C-B65C-858D-F5F5-C355F2B328A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582CFB6-7BBA-D5AD-CC9B-D1F3AA2F8C0B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0B6211E-A797-2830-2F34-D2F3F722D75B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33F3EF-701A-5C4C-F57B-24C8442AACC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291D6BF-565A-1BEA-9417-929E63C6F08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54570DA-A0C6-EC09-F5CD-DD7A82DA3AD0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DE8666-9B5C-3672-9C9A-0837C63A995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BDE58A4-AB17-5182-A5FB-AE0EF9B6709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945DC4A-6E98-EC86-2CD7-69A9CCE22F97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B3FB51-E138-E674-2625-22B021A88C4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F0F1C1F-B89C-5DD8-AAA0-F267400B1690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680059-0168-EF4E-86CA-F2A1CE66BE40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F54171-44A4-FD43-CC98-F8A983A6F308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5072CD9-D446-947C-EF08-B7AE909F48FA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3B2A45-2271-C6E7-AFF4-E4FE4C91E4A9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13A12A9-06AF-377A-0F39-1A1494AC539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C1959B9-2223-B1F0-E28E-1121792E0B3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80F6BA3-811C-A1A5-927B-C58E4A16608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E9CE3C-481E-C140-79F8-36964F87581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43EAB8-AD78-36E0-AD84-A7350F9FAE0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7305EE0-CDEB-642C-EDD0-FE1E2DBB922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A4461F9-9DE6-46B4-82D5-EC03D82CBA0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B1DC6DF-A499-A3F0-C7D3-DAFD8D2F3C0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4D72F57-82D3-076D-511B-B2557457022F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24BA747-A868-9A14-8BD8-605092E4FB8C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A58A981-4DCF-0341-ADAB-02002030DD0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7B75439-4C86-4DD4-D40E-DEA0EC7689DC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DF5B62B-9438-9F6A-718B-E521AA066D8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5ACE1C9-BC66-2C8B-9888-4C1F4030FBC4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126D4AD-A4F1-C012-48B9-4439D59446E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BA9FB4A-BA81-6791-B4AD-107FAA4819D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1D3F0DC-23CB-8828-C27C-461B2085D0A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2" name="Rounded Rectangle 17">
            <a:extLst>
              <a:ext uri="{FF2B5EF4-FFF2-40B4-BE49-F238E27FC236}">
                <a16:creationId xmlns:a16="http://schemas.microsoft.com/office/drawing/2014/main" id="{FC1B63C2-E37F-5ACA-3231-91DA8D3599BB}"/>
              </a:ext>
            </a:extLst>
          </p:cNvPr>
          <p:cNvSpPr/>
          <p:nvPr/>
        </p:nvSpPr>
        <p:spPr>
          <a:xfrm>
            <a:off x="6482443" y="3763655"/>
            <a:ext cx="944749" cy="5757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20</a:t>
            </a:r>
            <a:endParaRPr lang="en-VN" sz="3600">
              <a:solidFill>
                <a:srgbClr val="FF0000"/>
              </a:solidFill>
            </a:endParaRPr>
          </a:p>
        </p:txBody>
      </p:sp>
      <p:sp>
        <p:nvSpPr>
          <p:cNvPr id="164" name="Rounded Rectangle 19">
            <a:extLst>
              <a:ext uri="{FF2B5EF4-FFF2-40B4-BE49-F238E27FC236}">
                <a16:creationId xmlns:a16="http://schemas.microsoft.com/office/drawing/2014/main" id="{7CEE2EDA-8D75-F866-2236-020E56BDCE2E}"/>
              </a:ext>
            </a:extLst>
          </p:cNvPr>
          <p:cNvSpPr/>
          <p:nvPr/>
        </p:nvSpPr>
        <p:spPr>
          <a:xfrm>
            <a:off x="5232400" y="4930485"/>
            <a:ext cx="877788" cy="585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  <a:endParaRPr lang="en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/>
      <p:bldP spid="96" grpId="0"/>
      <p:bldP spid="162" grpId="0" animBg="1"/>
      <p:bldP spid="1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370303-CBE0-9CE7-260C-09E3E48B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40" y="1430462"/>
            <a:ext cx="9865519" cy="402063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108B06F-D68D-D4C6-576F-EF7AF43FB4ED}"/>
              </a:ext>
            </a:extLst>
          </p:cNvPr>
          <p:cNvGrpSpPr/>
          <p:nvPr/>
        </p:nvGrpSpPr>
        <p:grpSpPr>
          <a:xfrm>
            <a:off x="568955" y="218609"/>
            <a:ext cx="10292408" cy="1200329"/>
            <a:chOff x="568955" y="218609"/>
            <a:chExt cx="10292408" cy="120032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300475" y="218609"/>
              <a:ext cx="95608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hãy cùng Nam tìm xem trường của Nam có bao nhiêu học sinh.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8955" y="305976"/>
              <a:ext cx="731520" cy="707886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00CF04D-FEF1-B83C-11AC-B15B8809EF08}"/>
              </a:ext>
            </a:extLst>
          </p:cNvPr>
          <p:cNvSpPr/>
          <p:nvPr/>
        </p:nvSpPr>
        <p:spPr>
          <a:xfrm>
            <a:off x="1714500" y="1592138"/>
            <a:ext cx="2400300" cy="1278062"/>
          </a:xfrm>
          <a:prstGeom prst="wedgeRoundRectCallout">
            <a:avLst>
              <a:gd name="adj1" fmla="val 23611"/>
              <a:gd name="adj2" fmla="val 7045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ơi ! Trường của chúng mình có bao nhiêu học sinh nhỉ?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8380383-BD37-E2A5-ECCB-C9FAF29590F2}"/>
              </a:ext>
            </a:extLst>
          </p:cNvPr>
          <p:cNvSpPr/>
          <p:nvPr/>
        </p:nvSpPr>
        <p:spPr>
          <a:xfrm>
            <a:off x="5664200" y="1592138"/>
            <a:ext cx="3568700" cy="1405062"/>
          </a:xfrm>
          <a:prstGeom prst="wedgeRoundRectCallout">
            <a:avLst>
              <a:gd name="adj1" fmla="val -5531"/>
              <a:gd name="adj2" fmla="val 634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4D7187-163A-1DA2-DAB3-48C03E04DB20}"/>
              </a:ext>
            </a:extLst>
          </p:cNvPr>
          <p:cNvSpPr/>
          <p:nvPr/>
        </p:nvSpPr>
        <p:spPr>
          <a:xfrm>
            <a:off x="984242" y="5427538"/>
            <a:ext cx="10223516" cy="506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99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1230 </a:t>
            </a:r>
            <a:r>
              <a:rPr lang="en-US" sz="2996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94572D6-2220-08CF-7977-5618CEA4FE25}"/>
              </a:ext>
            </a:extLst>
          </p:cNvPr>
          <p:cNvSpPr/>
          <p:nvPr/>
        </p:nvSpPr>
        <p:spPr>
          <a:xfrm>
            <a:off x="1572503" y="6059975"/>
            <a:ext cx="9288860" cy="606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96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 </a:t>
            </a:r>
            <a:r>
              <a:rPr lang="en-US" sz="2996" b="1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996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Nam có 1230 học sinh.</a:t>
            </a:r>
            <a:endParaRPr lang="en-US" sz="2996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5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04100" y="2493740"/>
            <a:ext cx="590296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Vận</a:t>
            </a:r>
            <a:r>
              <a:rPr lang="en-US" sz="115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115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dụng</a:t>
            </a:r>
            <a:endParaRPr lang="en-US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87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D524D3-6EA6-4C86-9C83-D4BDF5E4D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C7605001-6B49-CE00-14EE-472B4F15A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13098" y="4487703"/>
            <a:ext cx="8837581" cy="238010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0954D3E-DE7C-2254-27FF-DFADB6C9EE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7787" y="312531"/>
            <a:ext cx="11406266" cy="4616823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2D7B140F-DF31-7965-058E-0230545FB2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0608"/>
            <a:ext cx="3277997" cy="2948912"/>
          </a:xfrm>
          <a:prstGeom prst="rect">
            <a:avLst/>
          </a:prstGeom>
        </p:spPr>
      </p:pic>
      <p:pic>
        <p:nvPicPr>
          <p:cNvPr id="7" name="5c6abf3318997">
            <a:hlinkClick r:id="" action="ppaction://media"/>
            <a:extLst>
              <a:ext uri="{FF2B5EF4-FFF2-40B4-BE49-F238E27FC236}">
                <a16:creationId xmlns:a16="http://schemas.microsoft.com/office/drawing/2014/main" id="{4CFB15AE-DFAE-B1EF-2C78-FD467DAD3B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83" end="36025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22312" y="2024963"/>
            <a:ext cx="244145" cy="244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CE4AF-0E55-1ABB-BBDA-5EC818436197}"/>
              </a:ext>
            </a:extLst>
          </p:cNvPr>
          <p:cNvSpPr txBox="1"/>
          <p:nvPr/>
        </p:nvSpPr>
        <p:spPr>
          <a:xfrm flipH="1">
            <a:off x="3277998" y="1615287"/>
            <a:ext cx="5869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bạn đến với tiết Toán</a:t>
            </a:r>
            <a:endParaRPr lang="en-US" sz="4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228F5-FEBC-B928-AF43-62FDAF2A8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0229" y="92806"/>
            <a:ext cx="820450" cy="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810" y="206851"/>
            <a:ext cx="114796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Lan mua một số đồ dùng học tập hết số tiền như sau: 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vở hết 65 000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thước hết 12 500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hộp bút hết 43 000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+ Mua bút màu hết 35 500 đồng</a:t>
            </a:r>
            <a:endParaRPr lang="en-US" sz="32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Hỏi trong các đồ dùng Lan đã mua đồ dùng nào đắt tiền nhất và đồ dùng nào rẻ nhất?</a:t>
            </a:r>
            <a:endParaRPr lang="en-US" sz="3200" b="1" dirty="0"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027" y="3746281"/>
            <a:ext cx="1147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Lan mua vở đắt tiền nhất và mua thước rẻ tiền nhất.</a:t>
            </a:r>
            <a:endParaRPr lang="en-US" sz="4000" b="1" dirty="0">
              <a:solidFill>
                <a:srgbClr val="FF0000"/>
              </a:solidFill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87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21726" y="2213812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78DEC1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85902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78DEC1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61469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70628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0458" y="343118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33294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91073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72876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41680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77114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87465" y="2569182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19664" y="5353429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40593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50081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62871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56716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9" y="4044550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</a:t>
              </a:r>
              <a:r>
                <a:rPr lang="en-US" sz="4400" b="1" i="0" dirty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chơi</a:t>
              </a:r>
              <a:endParaRPr lang="vi-VN" sz="4400" b="1" i="0" dirty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512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 số: 13197</a:t>
              </a:r>
              <a:endParaRPr lang="vi-VN" sz="4400" b="1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8"/>
            <a:ext cx="8546543" cy="1481572"/>
            <a:chOff x="2098496" y="3659454"/>
            <a:chExt cx="8546543" cy="1301405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366479" y="3674686"/>
              <a:ext cx="5672199" cy="128617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endParaRPr lang="vi-VN" sz="40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7"/>
            <a:ext cx="8819884" cy="1624479"/>
            <a:chOff x="1861723" y="2134893"/>
            <a:chExt cx="8819884" cy="1369550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330748" y="2269993"/>
              <a:ext cx="5561942" cy="12344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 ba nghìn một trăm chín mươi bảy</a:t>
              </a:r>
              <a:endParaRPr lang="vi-VN" sz="40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64305"/>
            <a:chOff x="1612674" y="5184381"/>
            <a:chExt cx="8973766" cy="1442456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441306" y="5357786"/>
              <a:ext cx="5632629" cy="12690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Mười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endParaRPr lang="vi-VN" sz="40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175871" y="3979255"/>
              <a:ext cx="5863753" cy="7477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chemeClr val="accent6">
                      <a:lumMod val="50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3650, 3674, 4231, 5229</a:t>
              </a:r>
              <a:endParaRPr lang="vi-VN" sz="4400" b="1" i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100804" y="2526643"/>
              <a:ext cx="6075488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4231, 3674, 5229, 3650</a:t>
              </a:r>
              <a:endParaRPr lang="vi-VN" sz="44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243699" y="5639221"/>
              <a:ext cx="5750337" cy="73817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5229, 4231, 3674,3650   </a:t>
              </a:r>
              <a:endParaRPr lang="vi-VN" sz="44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7154243" y="3740572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978077" y="224615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150575" y="318758"/>
              <a:ext cx="9724267" cy="160043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chemeClr val="tx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số: 3650, 3674, 5229, 4231 </a:t>
              </a:r>
            </a:p>
            <a:p>
              <a:pPr algn="ctr"/>
              <a:r>
                <a:rPr lang="en-US" sz="4400" b="1" i="0">
                  <a:solidFill>
                    <a:schemeClr val="tx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thứ tự từ bé đến lớn:</a:t>
              </a:r>
              <a:endParaRPr lang="vi-VN" sz="4400" b="1" i="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96440" cy="1393192"/>
            <a:chOff x="2098496" y="3659454"/>
            <a:chExt cx="8596440" cy="122377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78585" y="3826302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521518" y="3909442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700 + 60 + 8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340675" y="2487297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 + 6 + 8 + 0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392854" y="5592367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7000 + 800 + 60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Số 7860 được viết thành:</a:t>
              </a:r>
              <a:endParaRPr lang="vi-VN" sz="4000" b="1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99999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97532</a:t>
              </a:r>
              <a:endParaRPr lang="vi-VN" sz="5000" b="1" i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95730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397BA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2238934" y="452137"/>
              <a:ext cx="9517711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 lớn nhất có </a:t>
              </a:r>
              <a:r>
                <a:rPr lang="en-US" sz="40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4000" b="1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chữ số ghép được từ các số 7,3,2,9,0,5 là:</a:t>
              </a:r>
              <a:endParaRPr lang="vi-VN" sz="4000" b="1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D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43461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513254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104492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30981" y="5380085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26072" y="54840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58083" y="1445508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23679" y="4312896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94753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25784" y="3141235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66351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69748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104075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73359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33042" y="1060288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24967" y="1179226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22680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811908" y="1149677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79227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83862" y="1497718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65985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36458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43872" y="5863084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31860" y="1459088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95041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63" y="3830183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>
            <a:off x="332582" y="1224561"/>
            <a:ext cx="7862081" cy="212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66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Chủ đề 16: </a:t>
            </a:r>
          </a:p>
          <a:p>
            <a:pPr algn="ctr"/>
            <a:r>
              <a:rPr lang="en-US" sz="66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Ôn tập cuối năm</a:t>
            </a:r>
            <a:endParaRPr sz="1200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90DA50F-64A2-2C6F-A2AB-DA1AB9869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3610"/>
          <a:stretch/>
        </p:blipFill>
        <p:spPr bwMode="auto">
          <a:xfrm>
            <a:off x="0" y="-30494"/>
            <a:ext cx="12161838" cy="68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123873" y="1559956"/>
            <a:ext cx="178627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489735" y="2223484"/>
            <a:ext cx="8784565" cy="126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12121"/>
                </a:solidFill>
                <a:latin typeface="HP001 4 hàng" panose="020B0603050302020204" pitchFamily="34" charset="0"/>
              </a:rPr>
              <a:t>Ô</a:t>
            </a:r>
            <a:r>
              <a:rPr lang="en-US" sz="3591" b="1" u="sng">
                <a:solidFill>
                  <a:srgbClr val="FFFF00"/>
                </a:solidFill>
                <a:latin typeface="HP001 4 hàng" panose="020B0603050302020204" pitchFamily="34" charset="0"/>
              </a:rPr>
              <a:t>Bài 76</a:t>
            </a:r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: Ôn tập các số trong phạm vi </a:t>
            </a:r>
          </a:p>
          <a:p>
            <a:pPr algn="ctr"/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10 000, 100 000 (Tiết 2)</a:t>
            </a:r>
            <a:endParaRPr lang="en-US" sz="3591" b="1">
              <a:solidFill>
                <a:srgbClr val="275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937</Words>
  <Application>Microsoft Office PowerPoint</Application>
  <PresentationFormat>Widescreen</PresentationFormat>
  <Paragraphs>107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Times New Roman</vt:lpstr>
      <vt:lpstr>Calibri Light</vt:lpstr>
      <vt:lpstr>Calibri</vt:lpstr>
      <vt:lpstr>Arial-Rounded</vt:lpstr>
      <vt:lpstr>#9Slide05 Angelline</vt:lpstr>
      <vt:lpstr>Arial</vt:lpstr>
      <vt:lpstr>HP001 4 hàng</vt:lpstr>
      <vt:lpstr>Cambria</vt:lpstr>
      <vt:lpstr>UTM Avo</vt:lpstr>
      <vt:lpstr>#9Slide04 Yeseva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Thị Thanh Hằng</dc:creator>
  <cp:keywords>Diệu Hiền MNT</cp:keywords>
  <cp:lastModifiedBy>Thao Phuong</cp:lastModifiedBy>
  <cp:revision>16</cp:revision>
  <dcterms:created xsi:type="dcterms:W3CDTF">2022-07-05T16:25:01Z</dcterms:created>
  <dcterms:modified xsi:type="dcterms:W3CDTF">2023-04-24T05:55:06Z</dcterms:modified>
</cp:coreProperties>
</file>