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007577271" r:id="rId3"/>
    <p:sldId id="2007577253" r:id="rId4"/>
    <p:sldId id="2007577254" r:id="rId5"/>
    <p:sldId id="2007577266" r:id="rId6"/>
    <p:sldId id="2007577267" r:id="rId7"/>
    <p:sldId id="257" r:id="rId8"/>
    <p:sldId id="2007577269" r:id="rId9"/>
    <p:sldId id="2007577238" r:id="rId10"/>
    <p:sldId id="2007577240" r:id="rId11"/>
    <p:sldId id="2007577260" r:id="rId12"/>
    <p:sldId id="2007577241" r:id="rId13"/>
    <p:sldId id="2007577244" r:id="rId14"/>
    <p:sldId id="2007577270" r:id="rId15"/>
    <p:sldId id="2007577239" r:id="rId16"/>
    <p:sldId id="2007577247" r:id="rId17"/>
    <p:sldId id="2007577264" r:id="rId18"/>
    <p:sldId id="2007577263" r:id="rId19"/>
    <p:sldId id="2007577248" r:id="rId20"/>
    <p:sldId id="2007577249" r:id="rId21"/>
    <p:sldId id="2007577250" r:id="rId22"/>
    <p:sldId id="2007577268" r:id="rId23"/>
    <p:sldId id="20075772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108"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5" name="Footer Placeholder 4">
            <a:extLst>
              <a:ext uri="{FF2B5EF4-FFF2-40B4-BE49-F238E27FC236}">
                <a16:creationId xmlns:a16="http://schemas.microsoft.com/office/drawing/2014/main" xmlns=""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5" name="Footer Placeholder 4">
            <a:extLst>
              <a:ext uri="{FF2B5EF4-FFF2-40B4-BE49-F238E27FC236}">
                <a16:creationId xmlns:a16="http://schemas.microsoft.com/office/drawing/2014/main" xmlns=""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07539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75027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02165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2001027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686180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5871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19992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2023/3/30</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32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2023/3/30</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985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5" name="Footer Placeholder 4">
            <a:extLst>
              <a:ext uri="{FF2B5EF4-FFF2-40B4-BE49-F238E27FC236}">
                <a16:creationId xmlns:a16="http://schemas.microsoft.com/office/drawing/2014/main" xmlns=""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6" name="Footer Placeholder 5">
            <a:extLst>
              <a:ext uri="{FF2B5EF4-FFF2-40B4-BE49-F238E27FC236}">
                <a16:creationId xmlns:a16="http://schemas.microsoft.com/office/drawing/2014/main" xmlns=""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8" name="Footer Placeholder 7">
            <a:extLst>
              <a:ext uri="{FF2B5EF4-FFF2-40B4-BE49-F238E27FC236}">
                <a16:creationId xmlns:a16="http://schemas.microsoft.com/office/drawing/2014/main" xmlns=""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4" name="Footer Placeholder 3">
            <a:extLst>
              <a:ext uri="{FF2B5EF4-FFF2-40B4-BE49-F238E27FC236}">
                <a16:creationId xmlns:a16="http://schemas.microsoft.com/office/drawing/2014/main" xmlns=""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3" name="Footer Placeholder 2">
            <a:extLst>
              <a:ext uri="{FF2B5EF4-FFF2-40B4-BE49-F238E27FC236}">
                <a16:creationId xmlns:a16="http://schemas.microsoft.com/office/drawing/2014/main" xmlns=""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6" name="Footer Placeholder 5">
            <a:extLst>
              <a:ext uri="{FF2B5EF4-FFF2-40B4-BE49-F238E27FC236}">
                <a16:creationId xmlns:a16="http://schemas.microsoft.com/office/drawing/2014/main" xmlns=""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3/30/2023</a:t>
            </a:fld>
            <a:endParaRPr lang="en-US"/>
          </a:p>
        </p:txBody>
      </p:sp>
      <p:sp>
        <p:nvSpPr>
          <p:cNvPr id="6" name="Footer Placeholder 5">
            <a:extLst>
              <a:ext uri="{FF2B5EF4-FFF2-40B4-BE49-F238E27FC236}">
                <a16:creationId xmlns:a16="http://schemas.microsoft.com/office/drawing/2014/main" xmlns=""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1315469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22.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32.jpeg"/><Relationship Id="rId4" Type="http://schemas.microsoft.com/office/2007/relationships/hdphoto" Target="../media/hdphoto2.wdp"/><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4.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68247" y="74032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29</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1064266" y="1725564"/>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20</a:t>
            </a:r>
            <a:endParaRPr lang="vi-VN" sz="4400">
              <a:solidFill>
                <a:srgbClr val="000000"/>
              </a:solidFill>
              <a:ea typeface="宋体" panose="02010600030101010101" pitchFamily="2" charset="-122"/>
              <a:cs typeface="Arial"/>
              <a:sym typeface="Arial"/>
            </a:endParaRPr>
          </a:p>
        </p:txBody>
      </p:sp>
      <p:sp>
        <p:nvSpPr>
          <p:cNvPr id="2" name="TextBox 1"/>
          <p:cNvSpPr txBox="1"/>
          <p:nvPr/>
        </p:nvSpPr>
        <p:spPr>
          <a:xfrm>
            <a:off x="678051" y="2827866"/>
            <a:ext cx="11085400" cy="1323439"/>
          </a:xfrm>
          <a:prstGeom prst="rect">
            <a:avLst/>
          </a:prstGeom>
          <a:noFill/>
        </p:spPr>
        <p:txBody>
          <a:bodyPr wrap="square" rtlCol="0">
            <a:spAutoFit/>
          </a:bodyPr>
          <a:lstStyle/>
          <a:p>
            <a:r>
              <a:rPr lang="en-US" sz="4000" b="1" smtClean="0">
                <a:solidFill>
                  <a:srgbClr val="002060"/>
                </a:solidFill>
                <a:effectLst>
                  <a:outerShdw blurRad="38100" dist="38100" dir="2700000" algn="tl">
                    <a:srgbClr val="000000">
                      <a:alpha val="43137"/>
                    </a:srgbClr>
                  </a:outerShdw>
                </a:effectLst>
              </a:rPr>
              <a:t>Luyện tập 2: </a:t>
            </a:r>
            <a:r>
              <a:rPr lang="en-US" sz="4000" b="1" smtClean="0">
                <a:solidFill>
                  <a:srgbClr val="FF0000"/>
                </a:solidFill>
                <a:effectLst>
                  <a:outerShdw blurRad="38100" dist="38100" dir="2700000" algn="tl">
                    <a:srgbClr val="000000">
                      <a:alpha val="43137"/>
                    </a:srgbClr>
                  </a:outerShdw>
                </a:effectLst>
              </a:rPr>
              <a:t>Viết đoạn </a:t>
            </a:r>
            <a:r>
              <a:rPr lang="en-US" sz="4000" b="1" smtClean="0">
                <a:solidFill>
                  <a:srgbClr val="FF0000"/>
                </a:solidFill>
                <a:effectLst>
                  <a:outerShdw blurRad="38100" dist="38100" dir="2700000" algn="tl">
                    <a:srgbClr val="000000">
                      <a:alpha val="43137"/>
                    </a:srgbClr>
                  </a:outerShdw>
                </a:effectLst>
              </a:rPr>
              <a:t>văn </a:t>
            </a:r>
            <a:r>
              <a:rPr lang="en-US" sz="4000" b="1" smtClean="0">
                <a:solidFill>
                  <a:srgbClr val="FF0000"/>
                </a:solidFill>
                <a:effectLst>
                  <a:outerShdw blurRad="38100" dist="38100" dir="2700000" algn="tl">
                    <a:srgbClr val="000000">
                      <a:alpha val="43137"/>
                    </a:srgbClr>
                  </a:outerShdw>
                </a:effectLst>
              </a:rPr>
              <a:t>nêu tình cảm, cảm xúc về một cảnh đẹp của đất nước.</a:t>
            </a:r>
            <a:endParaRPr lang="vi-VN" sz="4000" b="1">
              <a:solidFill>
                <a:srgbClr val="FF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423092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xmlns=""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xmlns=""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xmlns=""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xmlns=""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xmlns=""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xmlns=""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xmlns=""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xmlns=""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xmlns=""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xmlns=""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pic>
        <p:nvPicPr>
          <p:cNvPr id="18" name="Picture 17">
            <a:extLst>
              <a:ext uri="{FF2B5EF4-FFF2-40B4-BE49-F238E27FC236}">
                <a16:creationId xmlns:a16="http://schemas.microsoft.com/office/drawing/2014/main" xmlns="" id="{44CFBCA8-B0FC-BE86-D74C-86239C862945}"/>
              </a:ext>
            </a:extLst>
          </p:cNvPr>
          <p:cNvPicPr>
            <a:picLocks noChangeAspect="1"/>
          </p:cNvPicPr>
          <p:nvPr/>
        </p:nvPicPr>
        <p:blipFill>
          <a:blip r:embed="rId2"/>
          <a:stretch>
            <a:fillRect/>
          </a:stretch>
        </p:blipFill>
        <p:spPr>
          <a:xfrm>
            <a:off x="8749552" y="298961"/>
            <a:ext cx="2172488" cy="115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xmlns=""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xmlns="" id="{7AD0CEE5-6AB4-4016-BB8C-31C65EE6BBA3}"/>
              </a:ext>
            </a:extLst>
          </p:cNvPr>
          <p:cNvSpPr txBox="1"/>
          <p:nvPr/>
        </p:nvSpPr>
        <p:spPr>
          <a:xfrm>
            <a:off x="259193" y="487401"/>
            <a:ext cx="11673613" cy="1200329"/>
          </a:xfrm>
          <a:prstGeom prst="rect">
            <a:avLst/>
          </a:prstGeom>
          <a:noFill/>
        </p:spPr>
        <p:txBody>
          <a:bodyPr wrap="square" rtlCol="0">
            <a:spAutoFit/>
          </a:bodyPr>
          <a:lstStyle/>
          <a:p>
            <a:pPr lvl="0" algn="just">
              <a:defRPr/>
            </a:pPr>
            <a:r>
              <a:rPr lang="en-US" sz="3600" b="1" smtClean="0">
                <a:solidFill>
                  <a:srgbClr val="AA27DA"/>
                </a:solidFill>
              </a:rPr>
              <a:t>      Trao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err="1">
                <a:solidFill>
                  <a:srgbClr val="AA27DA"/>
                </a:solidFill>
              </a:rPr>
              <a:t>thân</a:t>
            </a:r>
            <a:r>
              <a:rPr lang="en-US" sz="3600" b="1">
                <a:solidFill>
                  <a:srgbClr val="AA27DA"/>
                </a:solidFill>
              </a:rPr>
              <a:t> </a:t>
            </a:r>
            <a:r>
              <a:rPr lang="en-US" sz="3600" b="1" smtClean="0">
                <a:solidFill>
                  <a:srgbClr val="AA27DA"/>
                </a:solidFill>
              </a:rPr>
              <a:t>về</a:t>
            </a:r>
          </a:p>
          <a:p>
            <a:pPr lvl="0" algn="just">
              <a:defRPr/>
            </a:pPr>
            <a:r>
              <a:rPr lang="en-US" sz="3600" b="1">
                <a:solidFill>
                  <a:srgbClr val="AA27DA"/>
                </a:solidFill>
              </a:rPr>
              <a:t> </a:t>
            </a:r>
            <a:r>
              <a:rPr lang="en-US" sz="3600" b="1" smtClean="0">
                <a:solidFill>
                  <a:srgbClr val="AA27DA"/>
                </a:solidFill>
              </a:rPr>
              <a:t>         </a:t>
            </a:r>
            <a:r>
              <a:rPr lang="en-US" sz="3600" b="1" smtClean="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xmlns="" id="{D68C49F6-F1F9-B153-7425-D7E3704E8549}"/>
              </a:ext>
            </a:extLst>
          </p:cNvPr>
          <p:cNvGrpSpPr/>
          <p:nvPr/>
        </p:nvGrpSpPr>
        <p:grpSpPr>
          <a:xfrm>
            <a:off x="280219" y="1303382"/>
            <a:ext cx="11179631" cy="4836419"/>
            <a:chOff x="1383341" y="1290771"/>
            <a:chExt cx="9720000" cy="4320000"/>
          </a:xfrm>
        </p:grpSpPr>
        <p:sp>
          <p:nvSpPr>
            <p:cNvPr id="5" name="Rectangle: Rounded Corners 4">
              <a:extLst>
                <a:ext uri="{FF2B5EF4-FFF2-40B4-BE49-F238E27FC236}">
                  <a16:creationId xmlns:a16="http://schemas.microsoft.com/office/drawing/2014/main" xmlns=""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820AD52-37D3-0FBC-B630-D8053571C5A2}"/>
                </a:ext>
              </a:extLst>
            </p:cNvPr>
            <p:cNvSpPr txBox="1"/>
            <p:nvPr/>
          </p:nvSpPr>
          <p:spPr>
            <a:xfrm>
              <a:off x="1593053" y="1623214"/>
              <a:ext cx="9300574" cy="3298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smtClean="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xmlns=""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xmlns=""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717175" y="760294"/>
            <a:ext cx="10883153" cy="2585323"/>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5400" dirty="0">
                <a:solidFill>
                  <a:prstClr val="black"/>
                </a:solidFill>
                <a:effectLst/>
                <a:latin typeface="Calibri" panose="020F0502020204030204" pitchFamily="34" charset="0"/>
                <a:cs typeface="Calibri" panose="020F0502020204030204" pitchFamily="34" charset="0"/>
              </a:rPr>
              <a:t>2. </a:t>
            </a:r>
            <a:r>
              <a:rPr lang="vi-VN" sz="5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r>
              <a:rPr lang="en-US" sz="5400" dirty="0">
                <a:solidFill>
                  <a:prstClr val="black"/>
                </a:solidFill>
                <a:effectLst/>
                <a:latin typeface="Calibri" panose="020F0502020204030204" pitchFamily="34" charset="0"/>
                <a:cs typeface="Calibri" panose="020F0502020204030204" pitchFamily="34" charset="0"/>
              </a:rPr>
              <a:t>.</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xmlns=""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xmlns=""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xmlns="" id="{088DBF1C-3F0E-4E90-B87E-8611E0937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xmlns=""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xmlns=""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xmlns="" id="{A7456938-CE55-E760-2617-5F5E581A3F26}"/>
              </a:ext>
            </a:extLst>
          </p:cNvPr>
          <p:cNvSpPr/>
          <p:nvPr/>
        </p:nvSpPr>
        <p:spPr>
          <a:xfrm>
            <a:off x="3962401" y="542925"/>
            <a:ext cx="4572000" cy="1809750"/>
          </a:xfrm>
          <a:prstGeom prst="roundRect">
            <a:avLst>
              <a:gd name="adj" fmla="val 2374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rPr>
              <a:t>Viết đ</a:t>
            </a:r>
            <a:r>
              <a:rPr lang="en-US" sz="3200" b="1" smtClean="0">
                <a:solidFill>
                  <a:srgbClr val="002060"/>
                </a:solidFill>
              </a:rPr>
              <a:t>oạn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xmlns=""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xmlns=""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xmlns=""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xmlns=""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xmlns=""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xmlns=""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xmlns=""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xmlns=""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xmlns=""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xmlns=""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xmlns=""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xmlns=""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xmlns=""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xmlns=""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xmlns=""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xmlns=""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xmlns=""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xmlns=""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xmlns=""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xmlns=""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xmlns=""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xmlns=""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xmlns=""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xmlns="" id="{2DE708CF-F3FF-4C5B-9AC7-A67895C427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xmlns=""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xmlns=""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xmlns="" id="{9DE0D5C0-8251-4A76-B937-C7420084FD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xmlns=""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xmlns=""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xmlns="" id="{8A55F224-B781-482E-863C-9C03BD5513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xmlns=""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2" name="TextBox 1"/>
          <p:cNvSpPr txBox="1"/>
          <p:nvPr/>
        </p:nvSpPr>
        <p:spPr>
          <a:xfrm>
            <a:off x="3352800" y="635837"/>
            <a:ext cx="4919134" cy="1015663"/>
          </a:xfrm>
          <a:prstGeom prst="rect">
            <a:avLst/>
          </a:prstGeom>
          <a:solidFill>
            <a:srgbClr val="92D050"/>
          </a:solidFill>
        </p:spPr>
        <p:txBody>
          <a:bodyPr wrap="square" rtlCol="0">
            <a:spAutoFit/>
          </a:bodyPr>
          <a:lstStyle/>
          <a:p>
            <a:r>
              <a:rPr lang="en-US" sz="6000" b="1" smtClean="0">
                <a:solidFill>
                  <a:srgbClr val="002060"/>
                </a:solidFill>
                <a:latin typeface="Arial" pitchFamily="34" charset="0"/>
                <a:cs typeface="Arial" pitchFamily="34" charset="0"/>
              </a:rPr>
              <a:t>KHỞI ĐỘNG</a:t>
            </a:r>
            <a:endParaRPr lang="vi-VN" sz="6000" b="1">
              <a:solidFill>
                <a:srgbClr val="002060"/>
              </a:solidFill>
              <a:latin typeface="Arial" pitchFamily="34" charset="0"/>
              <a:cs typeface="Arial" pitchFamily="34" charset="0"/>
            </a:endParaRPr>
          </a:p>
        </p:txBody>
      </p:sp>
      <p:sp>
        <p:nvSpPr>
          <p:cNvPr id="10" name="TextBox 9"/>
          <p:cNvSpPr txBox="1"/>
          <p:nvPr/>
        </p:nvSpPr>
        <p:spPr>
          <a:xfrm>
            <a:off x="2040467" y="2717800"/>
            <a:ext cx="9025466" cy="830997"/>
          </a:xfrm>
          <a:prstGeom prst="rect">
            <a:avLst/>
          </a:prstGeom>
          <a:noFill/>
        </p:spPr>
        <p:txBody>
          <a:bodyPr wrap="square" rtlCol="0">
            <a:spAutoFit/>
          </a:bodyPr>
          <a:lstStyle/>
          <a:p>
            <a:r>
              <a:rPr lang="en-US" sz="4800" b="1" smtClean="0">
                <a:solidFill>
                  <a:srgbClr val="FF0000"/>
                </a:solidFill>
                <a:latin typeface="Arial" pitchFamily="34" charset="0"/>
                <a:cs typeface="Arial" pitchFamily="34" charset="0"/>
              </a:rPr>
              <a:t>Trò chơi : Đuổi hình bắt chữ</a:t>
            </a:r>
            <a:endParaRPr lang="vi-VN" sz="4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xmlns="" id="{CF67970D-B0A8-48D2-8619-1AA36342405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xmlns=""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xmlns=""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xmlns=""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xmlns=""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xmlns=""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xmlns="" id="{D165F854-0CFD-2515-77FF-AEDE550979F9}"/>
              </a:ext>
            </a:extLst>
          </p:cNvPr>
          <p:cNvPicPr>
            <a:picLocks noChangeAspect="1"/>
          </p:cNvPicPr>
          <p:nvPr/>
        </p:nvPicPr>
        <p:blipFill>
          <a:blip r:embed="rId9"/>
          <a:stretch>
            <a:fillRect/>
          </a:stretch>
        </p:blipFill>
        <p:spPr>
          <a:xfrm>
            <a:off x="4368250" y="281798"/>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xmlns="" id="{0B71FBA2-85C4-FADF-7BB2-B182645BDA14}"/>
              </a:ext>
            </a:extLst>
          </p:cNvPr>
          <p:cNvGrpSpPr/>
          <p:nvPr/>
        </p:nvGrpSpPr>
        <p:grpSpPr>
          <a:xfrm>
            <a:off x="1640292" y="489125"/>
            <a:ext cx="8553593" cy="1001008"/>
            <a:chOff x="1106709" y="233305"/>
            <a:chExt cx="8620520" cy="838772"/>
          </a:xfrm>
        </p:grpSpPr>
        <p:sp>
          <p:nvSpPr>
            <p:cNvPr id="10" name="îṥḷíďê">
              <a:extLst>
                <a:ext uri="{FF2B5EF4-FFF2-40B4-BE49-F238E27FC236}">
                  <a16:creationId xmlns:a16="http://schemas.microsoft.com/office/drawing/2014/main" xmlns=""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60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xmlns="" id="{3A387753-A1F5-04BE-6E45-A163BAA96F2B}"/>
                </a:ext>
              </a:extLst>
            </p:cNvPr>
            <p:cNvSpPr txBox="1">
              <a:spLocks/>
            </p:cNvSpPr>
            <p:nvPr/>
          </p:nvSpPr>
          <p:spPr>
            <a:xfrm>
              <a:off x="1106709" y="233305"/>
              <a:ext cx="8620520"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6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6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6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6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6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6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6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6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xmlns="" id="{FDBFC210-B021-A18B-2158-9933BD8D87CD}"/>
              </a:ext>
            </a:extLst>
          </p:cNvPr>
          <p:cNvSpPr txBox="1"/>
          <p:nvPr/>
        </p:nvSpPr>
        <p:spPr>
          <a:xfrm>
            <a:off x="1211944" y="3357884"/>
            <a:ext cx="9950447" cy="1421928"/>
          </a:xfrm>
          <a:prstGeom prst="rect">
            <a:avLst/>
          </a:prstGeom>
          <a:noFill/>
        </p:spPr>
        <p:txBody>
          <a:bodyPr wrap="square" rtlCol="0">
            <a:spAutoFit/>
          </a:bodyPr>
          <a:lstStyle/>
          <a:p>
            <a:pPr marR="0" algn="just">
              <a:lnSpc>
                <a:spcPct val="120000"/>
              </a:lnSpc>
              <a:spcBef>
                <a:spcPts val="0"/>
              </a:spcBef>
              <a:spcAft>
                <a:spcPts val="800"/>
              </a:spcAft>
            </a:pPr>
            <a:r>
              <a:rPr lang="vi-VN" sz="3600" b="1" smtClean="0">
                <a:solidFill>
                  <a:srgbClr val="002060"/>
                </a:solidFill>
                <a:latin typeface="Times New Roman" pitchFamily="18" charset="0"/>
                <a:ea typeface="Calibri" panose="020F0502020204030204" pitchFamily="34" charset="0"/>
                <a:cs typeface="Times New Roman" pitchFamily="18" charset="0"/>
              </a:rPr>
              <a:t>2.Viết </a:t>
            </a:r>
            <a:r>
              <a:rPr lang="en-US" sz="3600" b="1" dirty="0" err="1">
                <a:solidFill>
                  <a:srgbClr val="002060"/>
                </a:solidFill>
                <a:latin typeface="Times New Roman" pitchFamily="18" charset="0"/>
                <a:ea typeface="Calibri" panose="020F0502020204030204" pitchFamily="34" charset="0"/>
                <a:cs typeface="Times New Roman" pitchFamily="18" charset="0"/>
              </a:rPr>
              <a:t>được</a:t>
            </a:r>
            <a:r>
              <a:rPr lang="en-US" sz="3600" b="1" dirty="0">
                <a:solidFill>
                  <a:srgbClr val="002060"/>
                </a:solidFill>
                <a:latin typeface="Times New Roman" pitchFamily="18" charset="0"/>
                <a:ea typeface="Calibri" panose="020F0502020204030204" pitchFamily="34" charset="0"/>
                <a:cs typeface="Times New Roman" pitchFamily="18" charset="0"/>
              </a:rPr>
              <a:t> </a:t>
            </a:r>
            <a:r>
              <a:rPr lang="en-US" sz="3600" b="1" dirty="0" err="1">
                <a:solidFill>
                  <a:srgbClr val="002060"/>
                </a:solidFill>
                <a:latin typeface="Times New Roman" pitchFamily="18" charset="0"/>
                <a:ea typeface="Calibri" panose="020F0502020204030204" pitchFamily="34" charset="0"/>
                <a:cs typeface="Times New Roman" pitchFamily="18" charset="0"/>
              </a:rPr>
              <a:t>đoạn</a:t>
            </a:r>
            <a:r>
              <a:rPr lang="vi-VN" sz="3600" b="1" dirty="0">
                <a:solidFill>
                  <a:srgbClr val="002060"/>
                </a:solidFill>
                <a:latin typeface="Times New Roman" pitchFamily="18" charset="0"/>
                <a:ea typeface="Calibri" panose="020F0502020204030204" pitchFamily="34" charset="0"/>
                <a:cs typeface="Times New Roman" pitchFamily="18" charset="0"/>
              </a:rPr>
              <a:t> văn nêu cảm xúc của em về một cảnh đẹp của </a:t>
            </a:r>
            <a:r>
              <a:rPr lang="vi-VN" sz="3600" b="1">
                <a:solidFill>
                  <a:srgbClr val="002060"/>
                </a:solidFill>
                <a:latin typeface="Times New Roman" pitchFamily="18" charset="0"/>
                <a:ea typeface="Calibri" panose="020F0502020204030204" pitchFamily="34" charset="0"/>
                <a:cs typeface="Times New Roman" pitchFamily="18" charset="0"/>
              </a:rPr>
              <a:t>đất </a:t>
            </a:r>
            <a:r>
              <a:rPr lang="vi-VN" sz="3600" b="1" smtClean="0">
                <a:solidFill>
                  <a:srgbClr val="002060"/>
                </a:solidFill>
                <a:latin typeface="Times New Roman" pitchFamily="18" charset="0"/>
                <a:ea typeface="Calibri" panose="020F0502020204030204" pitchFamily="34" charset="0"/>
                <a:cs typeface="Times New Roman" pitchFamily="18" charset="0"/>
              </a:rPr>
              <a:t>nước.</a:t>
            </a:r>
            <a:endParaRPr lang="en-US" sz="3600" b="1" dirty="0">
              <a:solidFill>
                <a:srgbClr val="002060"/>
              </a:solidFill>
              <a:effectLst/>
              <a:latin typeface="Times New Roman" pitchFamily="18" charset="0"/>
              <a:ea typeface="Calibri" panose="020F0502020204030204" pitchFamily="34" charset="0"/>
              <a:cs typeface="Times New Roman" pitchFamily="18" charset="0"/>
            </a:endParaRPr>
          </a:p>
        </p:txBody>
      </p:sp>
      <p:sp>
        <p:nvSpPr>
          <p:cNvPr id="3" name="TextBox 2"/>
          <p:cNvSpPr txBox="1"/>
          <p:nvPr/>
        </p:nvSpPr>
        <p:spPr>
          <a:xfrm>
            <a:off x="1211944" y="2014327"/>
            <a:ext cx="9887856" cy="1200329"/>
          </a:xfrm>
          <a:prstGeom prst="rect">
            <a:avLst/>
          </a:prstGeom>
          <a:noFill/>
        </p:spPr>
        <p:txBody>
          <a:bodyPr wrap="square" rtlCol="0">
            <a:spAutoFit/>
          </a:bodyPr>
          <a:lstStyle/>
          <a:p>
            <a:r>
              <a:rPr lang="vi-VN" sz="3600" b="1" smtClean="0">
                <a:solidFill>
                  <a:srgbClr val="002060"/>
                </a:solidFill>
                <a:latin typeface="Times New Roman" pitchFamily="18" charset="0"/>
                <a:cs typeface="Times New Roman" pitchFamily="18" charset="0"/>
              </a:rPr>
              <a:t>1. Nêu được cảm xúc của em về cảnh đẹp ở vịnh Hạ Long.</a:t>
            </a:r>
            <a:endParaRPr lang="vi-VN" sz="36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xmlns=""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xmlns="" id="{44CFBCA8-B0FC-BE86-D74C-86239C862945}"/>
              </a:ext>
            </a:extLst>
          </p:cNvPr>
          <p:cNvPicPr>
            <a:picLocks noChangeAspect="1"/>
          </p:cNvPicPr>
          <p:nvPr/>
        </p:nvPicPr>
        <p:blipFill>
          <a:blip r:embed="rId7"/>
          <a:stretch>
            <a:fillRect/>
          </a:stretch>
        </p:blipFill>
        <p:spPr>
          <a:xfrm>
            <a:off x="1515035" y="1555250"/>
            <a:ext cx="933140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 name="Straight Connector 2"/>
          <p:cNvCxnSpPr/>
          <p:nvPr/>
        </p:nvCxnSpPr>
        <p:spPr>
          <a:xfrm>
            <a:off x="1096970" y="1160666"/>
            <a:ext cx="25997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55841" y="1160666"/>
            <a:ext cx="5707241" cy="6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808</Words>
  <Application>Microsoft Office PowerPoint</Application>
  <PresentationFormat>Custom</PresentationFormat>
  <Paragraphs>71</Paragraphs>
  <Slides>22</Slides>
  <Notes>15</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31</cp:revision>
  <dcterms:created xsi:type="dcterms:W3CDTF">2023-01-29T12:25:11Z</dcterms:created>
  <dcterms:modified xsi:type="dcterms:W3CDTF">2023-03-30T14:54:57Z</dcterms:modified>
</cp:coreProperties>
</file>