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 id="2147483696" r:id="rId5"/>
  </p:sldMasterIdLst>
  <p:notesMasterIdLst>
    <p:notesMasterId r:id="rId24"/>
  </p:notesMasterIdLst>
  <p:sldIdLst>
    <p:sldId id="1552" r:id="rId6"/>
    <p:sldId id="295" r:id="rId7"/>
    <p:sldId id="300" r:id="rId8"/>
    <p:sldId id="2639" r:id="rId9"/>
    <p:sldId id="2638" r:id="rId10"/>
    <p:sldId id="287" r:id="rId11"/>
    <p:sldId id="279" r:id="rId12"/>
    <p:sldId id="286" r:id="rId13"/>
    <p:sldId id="2636" r:id="rId14"/>
    <p:sldId id="273" r:id="rId15"/>
    <p:sldId id="270" r:id="rId16"/>
    <p:sldId id="274" r:id="rId17"/>
    <p:sldId id="2632" r:id="rId18"/>
    <p:sldId id="2631" r:id="rId19"/>
    <p:sldId id="285" r:id="rId20"/>
    <p:sldId id="2637" r:id="rId21"/>
    <p:sldId id="2641" r:id="rId22"/>
    <p:sldId id="264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852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30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79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53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900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4786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8319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2023/3/2</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1397446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2023/3/2</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4234767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2023/3/2</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835136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2023/3/2</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1158708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2023/3/2</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291384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2023/3/2</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190918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2023/3/2</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122455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2023/3/2</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137952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2023/3/2</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2594118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2023/3/2</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4183237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2023/3/2</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4012212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2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2853995-BB7E-4837-AB4E-A586C0DBB2C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spTree>
    <p:extLst>
      <p:ext uri="{BB962C8B-B14F-4D97-AF65-F5344CB8AC3E}">
        <p14:creationId xmlns:p14="http://schemas.microsoft.com/office/powerpoint/2010/main" val="26173875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2023/3/2</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33061188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5.png"/><Relationship Id="rId7" Type="http://schemas.openxmlformats.org/officeDocument/2006/relationships/image" Target="../media/image37.png"/><Relationship Id="rId12"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9.svg"/><Relationship Id="rId5" Type="http://schemas.openxmlformats.org/officeDocument/2006/relationships/image" Target="../media/image34.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7.sv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34.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37.png"/><Relationship Id="rId10" Type="http://schemas.openxmlformats.org/officeDocument/2006/relationships/image" Target="../media/image59.jpeg"/><Relationship Id="rId4" Type="http://schemas.openxmlformats.org/officeDocument/2006/relationships/image" Target="../media/image35.png"/><Relationship Id="rId9" Type="http://schemas.openxmlformats.org/officeDocument/2006/relationships/image" Target="../media/image58.svg"/><Relationship Id="rId14" Type="http://schemas.openxmlformats.org/officeDocument/2006/relationships/image" Target="../media/image63.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4.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59.jpeg"/><Relationship Id="rId5" Type="http://schemas.openxmlformats.org/officeDocument/2006/relationships/image" Target="../media/image37.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25</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0" y="2669091"/>
            <a:ext cx="1219199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Nghe –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Bài</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học</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của</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a:ln>
                  <a:noFill/>
                </a:ln>
                <a:solidFill>
                  <a:srgbClr val="FF0000"/>
                </a:solidFill>
                <a:effectLst/>
                <a:uLnTx/>
                <a:uFillTx/>
                <a:latin typeface="Arial" panose="020B0604020202020204" pitchFamily="34" charset="0"/>
                <a:ea typeface="Zilla Slab"/>
                <a:cs typeface="Arial" panose="020B0604020202020204" pitchFamily="34" charset="0"/>
              </a:rPr>
              <a:t>gấu</a:t>
            </a:r>
            <a:endPar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a16="http://schemas.microsoft.com/office/drawing/2014/main" id="{B66ABE27-204C-49E4-A581-CD42734C7439}"/>
              </a:ext>
            </a:extLst>
          </p:cNvPr>
          <p:cNvSpPr/>
          <p:nvPr/>
        </p:nvSpPr>
        <p:spPr>
          <a:xfrm>
            <a:off x="2182586" y="3308837"/>
            <a:ext cx="19659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a:t>
            </a:r>
            <a:endPar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endParaRPr>
          </a:p>
        </p:txBody>
      </p:sp>
      <p:pic>
        <p:nvPicPr>
          <p:cNvPr id="51" name="Picture 50">
            <a:extLst>
              <a:ext uri="{FF2B5EF4-FFF2-40B4-BE49-F238E27FC236}">
                <a16:creationId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a16="http://schemas.microsoft.com/office/drawing/2014/main" id="{3599B40F-A546-47F9-B0C2-B3154076C51B}"/>
              </a:ext>
            </a:extLst>
          </p:cNvPr>
          <p:cNvSpPr/>
          <p:nvPr/>
        </p:nvSpPr>
        <p:spPr>
          <a:xfrm>
            <a:off x="5383263" y="2969401"/>
            <a:ext cx="4996881" cy="584775"/>
          </a:xfrm>
          <a:prstGeom prst="rect">
            <a:avLst/>
          </a:prstGeom>
        </p:spPr>
        <p:txBody>
          <a:bodyPr wrap="none">
            <a:spAutoFit/>
          </a:bodyPr>
          <a:lstStyle/>
          <a:p>
            <a:pPr lvl="0" defTabSz="457200">
              <a:defRPr/>
            </a:pP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κ</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í</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en-US"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chemeClr val="tx1">
                  <a:lumMod val="50000"/>
                </a:schemeClr>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4" name="Picture 18">
            <a:extLst>
              <a:ext uri="{FF2B5EF4-FFF2-40B4-BE49-F238E27FC236}">
                <a16:creationId xmlns:a16="http://schemas.microsoft.com/office/drawing/2014/main"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6" name="Picture 18">
            <a:extLst>
              <a:ext uri="{FF2B5EF4-FFF2-40B4-BE49-F238E27FC236}">
                <a16:creationId xmlns:a16="http://schemas.microsoft.com/office/drawing/2014/main"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cầm</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viết</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giữ</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trang</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vở</a:t>
            </a:r>
            <a:endPar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endParaRPr>
          </a:p>
        </p:txBody>
      </p:sp>
      <p:pic>
        <p:nvPicPr>
          <p:cNvPr id="48" name="Picture 27">
            <a:extLst>
              <a:ext uri="{FF2B5EF4-FFF2-40B4-BE49-F238E27FC236}">
                <a16:creationId xmlns:a16="http://schemas.microsoft.com/office/drawing/2014/main" id="{EB3966D3-3CB1-4A0C-A500-557A038D1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id="{64585837-B4A7-4E9F-9AB9-B1E7DC45D66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id="{50162BB4-7644-4CEF-8D23-24437B36295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id="{A89983C5-F342-4F11-8E77-7305156595B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id="{183CA52B-7CA6-4A4D-B21F-0EF7A6F862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rPr>
              <a:t>Cùng nhau quan sát tranh, tìm từ chỉ sự vật, đặc điểm có</a:t>
            </a:r>
            <a:r>
              <a:rPr lang="nl-NL" sz="2400" b="1">
                <a:solidFill>
                  <a:schemeClr val="tx1">
                    <a:lumMod val="50000"/>
                  </a:schemeClr>
                </a:solidFill>
              </a:rPr>
              <a:t> </a:t>
            </a:r>
            <a:r>
              <a:rPr lang="nl-NL" sz="2400">
                <a:solidFill>
                  <a:schemeClr val="tx1">
                    <a:lumMod val="50000"/>
                  </a:schemeClr>
                </a:solidFill>
              </a:rPr>
              <a:t>tiếng bắt đầu bằng </a:t>
            </a:r>
            <a:r>
              <a:rPr lang="nl-NL" sz="2400" i="1">
                <a:solidFill>
                  <a:schemeClr val="tx1">
                    <a:lumMod val="50000"/>
                  </a:schemeClr>
                </a:solidFill>
              </a:rPr>
              <a:t>s</a:t>
            </a:r>
            <a:r>
              <a:rPr lang="nl-NL" sz="2400">
                <a:solidFill>
                  <a:schemeClr val="tx1">
                    <a:lumMod val="50000"/>
                  </a:schemeClr>
                </a:solidFill>
              </a:rPr>
              <a:t> hay </a:t>
            </a:r>
            <a:r>
              <a:rPr lang="nl-NL" sz="2400" i="1">
                <a:solidFill>
                  <a:schemeClr val="tx1">
                    <a:lumMod val="50000"/>
                  </a:schemeClr>
                </a:solidFill>
              </a:rPr>
              <a:t>x ( ẩn trong tranh)</a:t>
            </a:r>
            <a:r>
              <a:rPr lang="en-US" sz="3600" dirty="0">
                <a:solidFill>
                  <a:schemeClr val="tx1">
                    <a:lumMod val="50000"/>
                  </a:schemeClr>
                </a:solidFill>
                <a:latin typeface="Patrick Hand" panose="00000500000000000000" pitchFamily="2" charset="0"/>
              </a:rPr>
              <a:t>.</a:t>
            </a:r>
            <a:endParaRPr lang="en-US" sz="2400">
              <a:solidFill>
                <a:schemeClr val="tx1">
                  <a:lumMod val="50000"/>
                </a:schemeClr>
              </a:solidFill>
            </a:endParaRPr>
          </a:p>
        </p:txBody>
      </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a16="http://schemas.microsoft.com/office/drawing/2014/main"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oiny" panose="02000903060500060000" pitchFamily="2" charset="0"/>
                <a:ea typeface="Times New Roman" panose="02020603050405020304" pitchFamily="18" charset="0"/>
                <a:cs typeface="+mn-cs"/>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oiny" panose="02000903060500060000" pitchFamily="2" charset="0"/>
              <a:ea typeface="+mn-ea"/>
              <a:cs typeface="+mn-cs"/>
            </a:endParaRPr>
          </a:p>
        </p:txBody>
      </p:sp>
      <p:pic>
        <p:nvPicPr>
          <p:cNvPr id="27" name="Picture 11">
            <a:extLst>
              <a:ext uri="{FF2B5EF4-FFF2-40B4-BE49-F238E27FC236}">
                <a16:creationId xmlns:a16="http://schemas.microsoft.com/office/drawing/2014/main"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a16="http://schemas.microsoft.com/office/drawing/2014/main"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a16="http://schemas.microsoft.com/office/drawing/2014/main"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a16="http://schemas.microsoft.com/office/drawing/2014/main"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rPr>
              <a:t>3</a:t>
            </a:r>
            <a:r>
              <a:rPr lang="en-US" altLang="zh-CN" sz="4000" b="1">
                <a:ln w="47625" cmpd="thinThick">
                  <a:solidFill>
                    <a:srgbClr val="C00000"/>
                  </a:solidFill>
                </a:ln>
                <a:solidFill>
                  <a:srgbClr val="FFC000"/>
                </a:solidFill>
                <a:latin typeface="Coiny" panose="02000903060500060000" pitchFamily="2" charset="0"/>
                <a:ea typeface="微软雅黑" panose="020B0503020204020204" charset="-122"/>
              </a:rPr>
              <a:t>. </a:t>
            </a:r>
            <a:r>
              <a:rPr lang="nl-NL" sz="4000" b="1">
                <a:ln w="47625" cmpd="thinThick">
                  <a:solidFill>
                    <a:srgbClr val="C00000"/>
                  </a:solidFill>
                </a:ln>
                <a:solidFill>
                  <a:srgbClr val="FFC000"/>
                </a:solidFill>
                <a:latin typeface="Coiny" panose="02000903060500060000" pitchFamily="2" charset="0"/>
                <a:ea typeface="微软雅黑" panose="020B0503020204020204" charset="-122"/>
              </a:rPr>
              <a:t>Đặt 2 câu với từ ngữ vừa tìm được ở bài tập 2</a:t>
            </a:r>
            <a:endPar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endParaRPr>
          </a:p>
        </p:txBody>
      </p:sp>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3" name="Picture 2">
            <a:extLst>
              <a:ext uri="{FF2B5EF4-FFF2-40B4-BE49-F238E27FC236}">
                <a16:creationId xmlns:a16="http://schemas.microsoft.com/office/drawing/2014/main" id="{A8F1579F-793A-4E11-A52A-78C84B894167}"/>
              </a:ext>
            </a:extLst>
          </p:cNvPr>
          <p:cNvPicPr>
            <a:picLocks noChangeAspect="1"/>
          </p:cNvPicPr>
          <p:nvPr/>
        </p:nvPicPr>
        <p:blipFill>
          <a:blip r:embed="rId7"/>
          <a:stretch>
            <a:fillRect/>
          </a:stretch>
        </p:blipFill>
        <p:spPr>
          <a:xfrm>
            <a:off x="1620395" y="2095016"/>
            <a:ext cx="9591675" cy="2276475"/>
          </a:xfrm>
          <a:prstGeom prst="rect">
            <a:avLst/>
          </a:prstGeom>
        </p:spPr>
      </p:pic>
      <p:grpSp>
        <p:nvGrpSpPr>
          <p:cNvPr id="4" name="Group 3">
            <a:extLst>
              <a:ext uri="{FF2B5EF4-FFF2-40B4-BE49-F238E27FC236}">
                <a16:creationId xmlns:a16="http://schemas.microsoft.com/office/drawing/2014/main" id="{0877AAC3-2D0E-4DB4-8DCB-51C26A6F9A75}"/>
              </a:ext>
            </a:extLst>
          </p:cNvPr>
          <p:cNvGrpSpPr/>
          <p:nvPr/>
        </p:nvGrpSpPr>
        <p:grpSpPr>
          <a:xfrm>
            <a:off x="1620395" y="4237902"/>
            <a:ext cx="2907138" cy="1508408"/>
            <a:chOff x="1620395" y="3087733"/>
            <a:chExt cx="2907138" cy="1508408"/>
          </a:xfrm>
        </p:grpSpPr>
        <p:pic>
          <p:nvPicPr>
            <p:cNvPr id="28" name="Picture 11">
              <a:extLst>
                <a:ext uri="{FF2B5EF4-FFF2-40B4-BE49-F238E27FC236}">
                  <a16:creationId xmlns:a16="http://schemas.microsoft.com/office/drawing/2014/main" id="{589F0741-79B0-4F66-9ED7-BCA9959E2645}"/>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39" name="TextBox 38">
              <a:extLst>
                <a:ext uri="{FF2B5EF4-FFF2-40B4-BE49-F238E27FC236}">
                  <a16:creationId xmlns:a16="http://schemas.microsoft.com/office/drawing/2014/main" id="{B4FD25DA-73BB-4FB6-A76E-8ACEAB93D8D7}"/>
                </a:ext>
              </a:extLst>
            </p:cNvPr>
            <p:cNvSpPr txBox="1"/>
            <p:nvPr/>
          </p:nvSpPr>
          <p:spPr>
            <a:xfrm>
              <a:off x="2066962"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ngoắc</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tay</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grpSp>
        <p:nvGrpSpPr>
          <p:cNvPr id="40" name="Group 39">
            <a:extLst>
              <a:ext uri="{FF2B5EF4-FFF2-40B4-BE49-F238E27FC236}">
                <a16:creationId xmlns:a16="http://schemas.microsoft.com/office/drawing/2014/main" id="{A4837025-1BB2-46F7-BD8A-017F5D270AE8}"/>
              </a:ext>
            </a:extLst>
          </p:cNvPr>
          <p:cNvGrpSpPr/>
          <p:nvPr/>
        </p:nvGrpSpPr>
        <p:grpSpPr>
          <a:xfrm>
            <a:off x="4187793" y="4237902"/>
            <a:ext cx="2873303" cy="1508408"/>
            <a:chOff x="1620395" y="3087733"/>
            <a:chExt cx="2873303" cy="1508408"/>
          </a:xfrm>
        </p:grpSpPr>
        <p:pic>
          <p:nvPicPr>
            <p:cNvPr id="41" name="Picture 11">
              <a:extLst>
                <a:ext uri="{FF2B5EF4-FFF2-40B4-BE49-F238E27FC236}">
                  <a16:creationId xmlns:a16="http://schemas.microsoft.com/office/drawing/2014/main" id="{0549AC81-A908-4759-ADF1-9DAC2251231A}"/>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2" name="TextBox 41">
              <a:extLst>
                <a:ext uri="{FF2B5EF4-FFF2-40B4-BE49-F238E27FC236}">
                  <a16:creationId xmlns:a16="http://schemas.microsoft.com/office/drawing/2014/main" id="{345B7105-E349-4DF1-BA3E-BE3FF2870B3F}"/>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lắng</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nghe</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sp>
        <p:nvSpPr>
          <p:cNvPr id="43" name="矩形 5">
            <a:extLst>
              <a:ext uri="{FF2B5EF4-FFF2-40B4-BE49-F238E27FC236}">
                <a16:creationId xmlns:a16="http://schemas.microsoft.com/office/drawing/2014/main" id="{6A7E612A-C17B-4E04-8295-85D50043D6C2}"/>
              </a:ext>
            </a:extLst>
          </p:cNvPr>
          <p:cNvSpPr/>
          <p:nvPr/>
        </p:nvSpPr>
        <p:spPr>
          <a:xfrm>
            <a:off x="1758368" y="156024"/>
            <a:ext cx="7757771" cy="1384995"/>
          </a:xfrm>
          <a:prstGeom prst="rect">
            <a:avLst/>
          </a:prstGeom>
          <a:noFill/>
        </p:spPr>
        <p:txBody>
          <a:bodyPr wrap="square" rtlCol="0">
            <a:spAutoFit/>
          </a:bodyPr>
          <a:lstStyle/>
          <a:p>
            <a:pPr lvl="0" algn="ctr" defTabSz="457200">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2800" b="1" dirty="0">
              <a:ln w="47625" cmpd="thinThick">
                <a:solidFill>
                  <a:srgbClr val="C00000"/>
                </a:solidFill>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4" name="Group 43">
            <a:extLst>
              <a:ext uri="{FF2B5EF4-FFF2-40B4-BE49-F238E27FC236}">
                <a16:creationId xmlns:a16="http://schemas.microsoft.com/office/drawing/2014/main" id="{C18C55B4-CE38-496F-8887-459DE22F5F2B}"/>
              </a:ext>
            </a:extLst>
          </p:cNvPr>
          <p:cNvGrpSpPr/>
          <p:nvPr/>
        </p:nvGrpSpPr>
        <p:grpSpPr>
          <a:xfrm>
            <a:off x="6562824" y="4203343"/>
            <a:ext cx="2873303" cy="1508408"/>
            <a:chOff x="1620395" y="3087733"/>
            <a:chExt cx="2873303" cy="1508408"/>
          </a:xfrm>
        </p:grpSpPr>
        <p:pic>
          <p:nvPicPr>
            <p:cNvPr id="45" name="Picture 11">
              <a:extLst>
                <a:ext uri="{FF2B5EF4-FFF2-40B4-BE49-F238E27FC236}">
                  <a16:creationId xmlns:a16="http://schemas.microsoft.com/office/drawing/2014/main" id="{24FA548F-A3B7-4877-B3BD-C1F797A21E90}"/>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6" name="TextBox 45">
              <a:extLst>
                <a:ext uri="{FF2B5EF4-FFF2-40B4-BE49-F238E27FC236}">
                  <a16:creationId xmlns:a16="http://schemas.microsoft.com/office/drawing/2014/main" id="{173E37F9-45D4-4F92-B4A7-6186F0F0D1B5}"/>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suy</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nghĩ</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grpSp>
        <p:nvGrpSpPr>
          <p:cNvPr id="47" name="Group 46">
            <a:extLst>
              <a:ext uri="{FF2B5EF4-FFF2-40B4-BE49-F238E27FC236}">
                <a16:creationId xmlns:a16="http://schemas.microsoft.com/office/drawing/2014/main" id="{06C0FB40-ADC9-4A62-92AC-D026FB2820FD}"/>
              </a:ext>
            </a:extLst>
          </p:cNvPr>
          <p:cNvGrpSpPr/>
          <p:nvPr/>
        </p:nvGrpSpPr>
        <p:grpSpPr>
          <a:xfrm>
            <a:off x="9006496" y="4230943"/>
            <a:ext cx="2873303" cy="1508408"/>
            <a:chOff x="1620395" y="3087733"/>
            <a:chExt cx="2873303" cy="1508408"/>
          </a:xfrm>
        </p:grpSpPr>
        <p:pic>
          <p:nvPicPr>
            <p:cNvPr id="51" name="Picture 11">
              <a:extLst>
                <a:ext uri="{FF2B5EF4-FFF2-40B4-BE49-F238E27FC236}">
                  <a16:creationId xmlns:a16="http://schemas.microsoft.com/office/drawing/2014/main" id="{00F29E9A-1310-42F5-86E0-3E63603D1C78}"/>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52" name="TextBox 51">
              <a:extLst>
                <a:ext uri="{FF2B5EF4-FFF2-40B4-BE49-F238E27FC236}">
                  <a16:creationId xmlns:a16="http://schemas.microsoft.com/office/drawing/2014/main" id="{FEF297B4-1163-4CB9-9E0C-80449BAFF5E7}"/>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29" sz="3200" b="1" dirty="0">
                  <a:solidFill>
                    <a:srgbClr val="70AD47">
                      <a:lumMod val="75000"/>
                    </a:srgbClr>
                  </a:solidFill>
                  <a:latin typeface="Baloo" panose="03080902040302020200" pitchFamily="66" charset="0"/>
                  <a:ea typeface="Times New Roman" panose="02020603050405020304" pitchFamily="18" charset="0"/>
                  <a:cs typeface="Baloo" panose="03080902040302020200" pitchFamily="66" charset="0"/>
                </a:rPr>
                <a:t>n</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gẩng</a:t>
              </a:r>
              <a:r>
                <a:rPr kumimoji="0" lang="en-029" sz="3200" b="1" i="0" u="none" strike="noStrike" kern="1200" cap="none" spc="0" normalizeH="0" baseline="0" noProof="0" dirty="0">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 </a:t>
              </a:r>
              <a:r>
                <a:rPr kumimoji="0" lang="en-029" sz="3200" b="1" i="0" u="none" strike="noStrike" kern="1200" cap="none" spc="0" normalizeH="0" baseline="0" noProof="0" dirty="0" err="1">
                  <a:ln>
                    <a:noFill/>
                  </a:ln>
                  <a:solidFill>
                    <a:srgbClr val="70AD47">
                      <a:lumMod val="75000"/>
                    </a:srgbClr>
                  </a:solidFill>
                  <a:effectLst/>
                  <a:uLnTx/>
                  <a:uFillTx/>
                  <a:latin typeface="Baloo" panose="03080902040302020200" pitchFamily="66" charset="0"/>
                  <a:ea typeface="Times New Roman" panose="02020603050405020304" pitchFamily="18" charset="0"/>
                  <a:cs typeface="Baloo" panose="03080902040302020200" pitchFamily="66" charset="0"/>
                </a:rPr>
                <a:t>đầu</a:t>
              </a:r>
              <a:endParaRPr kumimoji="0" lang="en-US" sz="32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grpSp>
    </p:spTree>
    <p:extLst>
      <p:ext uri="{BB962C8B-B14F-4D97-AF65-F5344CB8AC3E}">
        <p14:creationId xmlns:p14="http://schemas.microsoft.com/office/powerpoint/2010/main" val="1845249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a16="http://schemas.microsoft.com/office/drawing/2014/main" id="{3372D008-0EE2-672E-CC1E-38D542719D45}"/>
              </a:ext>
            </a:extLst>
          </p:cNvPr>
          <p:cNvSpPr txBox="1"/>
          <p:nvPr/>
        </p:nvSpPr>
        <p:spPr>
          <a:xfrm>
            <a:off x="2924879" y="2314254"/>
            <a:ext cx="6342242" cy="1446550"/>
          </a:xfrm>
          <a:prstGeom prst="rect">
            <a:avLst/>
          </a:prstGeom>
          <a:noFill/>
        </p:spPr>
        <p:txBody>
          <a:bodyPr wrap="square" rtlCol="0">
            <a:spAutoFit/>
          </a:bodyPr>
          <a:lstStyle/>
          <a:p>
            <a:r>
              <a:rPr lang="en-US" sz="8800" b="1">
                <a:solidFill>
                  <a:srgbClr val="C00000"/>
                </a:solidFill>
                <a:latin typeface="UTM Avo" panose="02040603050506020204" pitchFamily="18" charset="0"/>
              </a:rPr>
              <a:t>Vận dụng</a:t>
            </a:r>
            <a:endParaRPr lang="en-US" sz="8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id="{93A00CE2-4CE5-48B2-913F-1F71DC0EA81F}"/>
              </a:ext>
            </a:extLst>
          </p:cNvPr>
          <p:cNvSpPr/>
          <p:nvPr/>
        </p:nvSpPr>
        <p:spPr>
          <a:xfrm>
            <a:off x="6041498" y="2659559"/>
            <a:ext cx="172515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Calibri Light"/>
                <a:ea typeface="微软雅黑" panose="020B0503020204020204" charset="-122"/>
                <a:cs typeface="+mn-cs"/>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endParaRPr>
          </a:p>
        </p:txBody>
      </p:sp>
      <p:sp>
        <p:nvSpPr>
          <p:cNvPr id="24" name="矩形 8">
            <a:extLst>
              <a:ext uri="{FF2B5EF4-FFF2-40B4-BE49-F238E27FC236}">
                <a16:creationId xmlns:a16="http://schemas.microsoft.com/office/drawing/2014/main"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Arial-Rounded" panose="020B0500000000000000" pitchFamily="34" charset="0"/>
                <a:ea typeface="Arial-Rounded" panose="020B0500000000000000" pitchFamily="34" charset="0"/>
                <a:cs typeface="Arial-Rounded" panose="020B0500000000000000" pitchFamily="34"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a16="http://schemas.microsoft.com/office/drawing/2014/main"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a16="http://schemas.microsoft.com/office/drawing/2014/main" id="{94507734-CBE7-4CA3-F459-E0DCD33B676E}"/>
              </a:ext>
            </a:extLst>
          </p:cNvPr>
          <p:cNvSpPr txBox="1"/>
          <p:nvPr/>
        </p:nvSpPr>
        <p:spPr>
          <a:xfrm>
            <a:off x="2261997" y="3429000"/>
            <a:ext cx="7365717" cy="1754326"/>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err="1">
                <a:solidFill>
                  <a:srgbClr val="FFFF00"/>
                </a:solidFill>
                <a:latin typeface="UTM Avo" panose="02040603050506020204" pitchFamily="18" charset="0"/>
              </a:rPr>
              <a:t>tốt</a:t>
            </a:r>
            <a:r>
              <a:rPr lang="en-US" sz="3600" b="1">
                <a:solidFill>
                  <a:srgbClr val="FFFF00"/>
                </a:solidFill>
                <a:latin typeface="UTM Avo" panose="02040603050506020204" pitchFamily="18" charset="0"/>
              </a:rPr>
              <a:t> hơn ở các </a:t>
            </a:r>
            <a:r>
              <a:rPr lang="en-US" sz="3600" b="1" err="1">
                <a:solidFill>
                  <a:srgbClr val="FFFF00"/>
                </a:solidFill>
                <a:latin typeface="UTM Avo" panose="02040603050506020204" pitchFamily="18" charset="0"/>
              </a:rPr>
              <a:t>bài</a:t>
            </a:r>
            <a:r>
              <a:rPr lang="en-US" sz="3600" b="1">
                <a:solidFill>
                  <a:srgbClr val="FFFF00"/>
                </a:solidFill>
                <a:latin typeface="UTM Avo" panose="02040603050506020204" pitchFamily="18" charset="0"/>
              </a:rPr>
              <a:t> học tiếp theo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a16="http://schemas.microsoft.com/office/drawing/2014/main" id="{F21064A7-E85C-4DBB-88AE-BF4CB21F8706}"/>
              </a:ext>
            </a:extLst>
          </p:cNvPr>
          <p:cNvSpPr txBox="1"/>
          <p:nvPr/>
        </p:nvSpPr>
        <p:spPr>
          <a:xfrm>
            <a:off x="5906329" y="3060423"/>
            <a:ext cx="47749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Tiếng</a:t>
            </a:r>
            <a:r>
              <a:rPr kumimoji="0" lang="en-US" sz="60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a:t>
            </a:r>
            <a:r>
              <a:rPr kumimoji="0" lang="en-US" sz="6000" b="0" i="0" u="none" strike="noStrike" kern="1200" cap="none" spc="0" normalizeH="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Việt</a:t>
            </a:r>
            <a:endParaRPr kumimoji="0" lang="en-US" sz="60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a:t>
            </a:r>
            <a:r>
              <a:rPr kumimoji="0" lang="en-US" sz="6000" b="0" i="0" u="none" strike="noStrike" kern="1200" cap="none" spc="0" normalizeH="0" noProof="0" dirty="0" err="1">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Lớp</a:t>
            </a:r>
            <a:r>
              <a:rPr kumimoji="0" lang="en-US" sz="6000" b="0" i="0" u="none" strike="noStrike" kern="1200" cap="none" spc="0" normalizeH="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3</a:t>
            </a:r>
            <a:endParaRPr kumimoji="0" lang="en-US" sz="60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Biết nghe – viết đúng chính tả câu chuyện “ Bài học của gấu” trong khoảng 15 phút, thấy được bài học cuộc sống từ câu chuyện nêu trong ngữ liệu bài chính tả</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142627" y="2845462"/>
            <a:ext cx="10905044" cy="1913881"/>
            <a:chOff x="1216001" y="1209039"/>
            <a:chExt cx="9237174"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0" y="1653920"/>
              <a:ext cx="8278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Làm đúng các bài tập chính tả ( phân biệt s/x hoặc v/d)</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asvg="http://schemas.microsoft.com/office/drawing/2016/SVG/main"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859E70B-B5F7-44D2-9913-296878936D9C}"/>
              </a:ext>
            </a:extLst>
          </p:cNvPr>
          <p:cNvSpPr txBox="1"/>
          <p:nvPr/>
        </p:nvSpPr>
        <p:spPr>
          <a:xfrm>
            <a:off x="3648691" y="2640419"/>
            <a:ext cx="5537093"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rPr>
              <a:t>Khởi</a:t>
            </a:r>
            <a:r>
              <a:rPr lang="en-US" sz="800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Coiny" panose="02000903060500060000" pitchFamily="2" charset="0"/>
              </a:rPr>
              <a:t> động</a:t>
            </a:r>
            <a:endParaRPr kumimoji="0" lang="en-US" sz="8000" b="0"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a16="http://schemas.microsoft.com/office/drawing/2014/main"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C9F29044-0B1A-438A-A62B-2569D512C614}"/>
              </a:ext>
            </a:extLst>
          </p:cNvPr>
          <p:cNvPicPr>
            <a:picLocks noChangeAspect="1"/>
          </p:cNvPicPr>
          <p:nvPr/>
        </p:nvPicPr>
        <p:blipFill rotWithShape="1">
          <a:blip r:embed="rId7"/>
          <a:srcRect t="11622" b="50168"/>
          <a:stretch/>
        </p:blipFill>
        <p:spPr>
          <a:xfrm>
            <a:off x="5235483" y="1519262"/>
            <a:ext cx="5413717" cy="1083213"/>
          </a:xfrm>
          <a:prstGeom prst="rect">
            <a:avLst/>
          </a:prstGeom>
        </p:spPr>
      </p:pic>
      <p:sp>
        <p:nvSpPr>
          <p:cNvPr id="3" name="TextBox 2">
            <a:extLst>
              <a:ext uri="{FF2B5EF4-FFF2-40B4-BE49-F238E27FC236}">
                <a16:creationId xmlns:a16="http://schemas.microsoft.com/office/drawing/2014/main" id="{85D5556D-77CC-AA46-D407-F742635432F5}"/>
              </a:ext>
            </a:extLst>
          </p:cNvPr>
          <p:cNvSpPr txBox="1"/>
          <p:nvPr/>
        </p:nvSpPr>
        <p:spPr>
          <a:xfrm>
            <a:off x="4854263" y="2963274"/>
            <a:ext cx="6383479"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latin typeface="Coiny" panose="02000903060500060000" pitchFamily="2" charset="0"/>
              </a:rPr>
              <a:t>Bài học của gấu</a:t>
            </a:r>
            <a:endParaRPr kumimoji="0" lang="en-US" sz="6000" b="0" i="0" u="none" strike="noStrike" kern="1200" cap="none" spc="0" normalizeH="0" baseline="0" noProof="0" dirty="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17549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id="{752B7FA6-2040-47CD-8E6E-26E21A62FF26}"/>
              </a:ext>
            </a:extLst>
          </p:cNvPr>
          <p:cNvSpPr txBox="1"/>
          <p:nvPr/>
        </p:nvSpPr>
        <p:spPr>
          <a:xfrm>
            <a:off x="2897063" y="845398"/>
            <a:ext cx="6377940" cy="1107996"/>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Bài</a:t>
            </a:r>
            <a:r>
              <a:rPr kumimoji="0" lang="en-US" altLang="zh-CN" sz="4800" b="1" i="0" u="none" strike="noStrike" kern="1200" cap="none" spc="0" normalizeH="0" noProof="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 học của gấu</a:t>
            </a:r>
            <a:endParaRPr kumimoji="0" lang="zh-CN" altLang="en-US" sz="4800" b="1" i="0" u="none" strike="noStrike" kern="1200" cap="none" spc="0" normalizeH="0" baseline="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endParaRPr>
          </a:p>
        </p:txBody>
      </p:sp>
      <p:sp>
        <p:nvSpPr>
          <p:cNvPr id="53" name="TextBox 52">
            <a:extLst>
              <a:ext uri="{FF2B5EF4-FFF2-40B4-BE49-F238E27FC236}">
                <a16:creationId xmlns:a16="http://schemas.microsoft.com/office/drawing/2014/main" id="{029CC1D7-D979-4052-AEA0-8129889A4A29}"/>
              </a:ext>
            </a:extLst>
          </p:cNvPr>
          <p:cNvSpPr txBox="1"/>
          <p:nvPr/>
        </p:nvSpPr>
        <p:spPr>
          <a:xfrm>
            <a:off x="1986516" y="1905389"/>
            <a:ext cx="8272876" cy="3108543"/>
          </a:xfrm>
          <a:prstGeom prst="rect">
            <a:avLst/>
          </a:prstGeom>
          <a:noFill/>
        </p:spPr>
        <p:txBody>
          <a:bodyPr wrap="square">
            <a:spAutoFit/>
          </a:bodyPr>
          <a:lstStyle/>
          <a:p>
            <a:pPr algn="just"/>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cũng và bị ngã nhào. Thấy vịt bơi dưới hồ, gấu nhảy ùm xuống định bởi nh</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ư</a:t>
            </a:r>
            <a:r>
              <a:rPr lang="vi-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ng suýt chìm nghỉm. Thế là từ đó, gấu chỉ muốn là gấu thôi.</a:t>
            </a:r>
            <a:endPar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794C6B3-688F-4E87-971E-C24F1A3DC341}"/>
              </a:ext>
            </a:extLst>
          </p:cNvPr>
          <p:cNvSpPr txBox="1"/>
          <p:nvPr/>
        </p:nvSpPr>
        <p:spPr>
          <a:xfrm>
            <a:off x="6829710" y="4732625"/>
            <a:ext cx="4197681"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Bùi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0D0CEEB3-DBE6-0A13-F1DA-01B75977115A}"/>
              </a:ext>
            </a:extLst>
          </p:cNvPr>
          <p:cNvSpPr txBox="1"/>
          <p:nvPr/>
        </p:nvSpPr>
        <p:spPr>
          <a:xfrm>
            <a:off x="2508823" y="5610472"/>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BACF97FA-9DB5-B33A-F485-7C5B86A73B71}"/>
              </a:ext>
            </a:extLst>
          </p:cNvPr>
          <p:cNvSpPr txBox="1"/>
          <p:nvPr/>
        </p:nvSpPr>
        <p:spPr>
          <a:xfrm>
            <a:off x="2048553" y="5635456"/>
            <a:ext cx="8094893"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Mỗi người có một nét riêng, không ai giống ai.</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376725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LUYỆN VIẾT TỪ KHÓ</a:t>
            </a: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6" name="矩形 10">
            <a:extLst>
              <a:ext uri="{FF2B5EF4-FFF2-40B4-BE49-F238E27FC236}">
                <a16:creationId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id="{74B8E5DD-6A90-452C-AD1D-7B59ACC4C5A7}"/>
              </a:ext>
            </a:extLst>
          </p:cNvPr>
          <p:cNvSpPr txBox="1"/>
          <p:nvPr/>
        </p:nvSpPr>
        <p:spPr>
          <a:xfrm>
            <a:off x="3609723" y="1892203"/>
            <a:ext cx="10502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điếng</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4" name="矩形 10">
            <a:extLst>
              <a:ext uri="{FF2B5EF4-FFF2-40B4-BE49-F238E27FC236}">
                <a16:creationId xmlns:a16="http://schemas.microsoft.com/office/drawing/2014/main" id="{583DB243-98E8-9839-6A97-D8E04B4DEFE1}"/>
              </a:ext>
            </a:extLst>
          </p:cNvPr>
          <p:cNvSpPr/>
          <p:nvPr/>
        </p:nvSpPr>
        <p:spPr>
          <a:xfrm>
            <a:off x="5417879" y="1813004"/>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5" name="TextBox 4">
            <a:extLst>
              <a:ext uri="{FF2B5EF4-FFF2-40B4-BE49-F238E27FC236}">
                <a16:creationId xmlns:a16="http://schemas.microsoft.com/office/drawing/2014/main" id="{F4FF93D5-AE83-BB86-DF47-6C0FA711F3AD}"/>
              </a:ext>
            </a:extLst>
          </p:cNvPr>
          <p:cNvSpPr txBox="1"/>
          <p:nvPr/>
        </p:nvSpPr>
        <p:spPr>
          <a:xfrm>
            <a:off x="5626350" y="1874966"/>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hươu</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6" name="矩形 10">
            <a:extLst>
              <a:ext uri="{FF2B5EF4-FFF2-40B4-BE49-F238E27FC236}">
                <a16:creationId xmlns:a16="http://schemas.microsoft.com/office/drawing/2014/main" id="{2E6DC379-DFCA-71BB-7BE2-8269D8A080D3}"/>
              </a:ext>
            </a:extLst>
          </p:cNvPr>
          <p:cNvSpPr/>
          <p:nvPr/>
        </p:nvSpPr>
        <p:spPr>
          <a:xfrm>
            <a:off x="3209585" y="2887590"/>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7" name="TextBox 6">
            <a:extLst>
              <a:ext uri="{FF2B5EF4-FFF2-40B4-BE49-F238E27FC236}">
                <a16:creationId xmlns:a16="http://schemas.microsoft.com/office/drawing/2014/main" id="{CBBF908D-9E31-4548-EA7E-2F5BDE341B8A}"/>
              </a:ext>
            </a:extLst>
          </p:cNvPr>
          <p:cNvSpPr txBox="1"/>
          <p:nvPr/>
        </p:nvSpPr>
        <p:spPr>
          <a:xfrm>
            <a:off x="3541389" y="2966789"/>
            <a:ext cx="14310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suýt</a:t>
            </a:r>
            <a:endParaRPr kumimoji="0" lang="en-US" sz="2400" b="0"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8" name="矩形 10">
            <a:extLst>
              <a:ext uri="{FF2B5EF4-FFF2-40B4-BE49-F238E27FC236}">
                <a16:creationId xmlns:a16="http://schemas.microsoft.com/office/drawing/2014/main" id="{4CFC5AA5-907B-AB2C-1A54-5B9F66BE3317}"/>
              </a:ext>
            </a:extLst>
          </p:cNvPr>
          <p:cNvSpPr/>
          <p:nvPr/>
        </p:nvSpPr>
        <p:spPr>
          <a:xfrm>
            <a:off x="5455376" y="2873921"/>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9" name="TextBox 8">
            <a:extLst>
              <a:ext uri="{FF2B5EF4-FFF2-40B4-BE49-F238E27FC236}">
                <a16:creationId xmlns:a16="http://schemas.microsoft.com/office/drawing/2014/main" id="{E7DAC091-95E2-C7A3-EACE-C8B9CD22B075}"/>
              </a:ext>
            </a:extLst>
          </p:cNvPr>
          <p:cNvSpPr txBox="1"/>
          <p:nvPr/>
        </p:nvSpPr>
        <p:spPr>
          <a:xfrm>
            <a:off x="5455376" y="3001108"/>
            <a:ext cx="25196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C0504D">
                    <a:lumMod val="50000"/>
                  </a:srgbClr>
                </a:solidFill>
                <a:latin typeface="UTM Avo" panose="02040603050506020204" pitchFamily="18" charset="0"/>
              </a:rPr>
              <a:t>chìm nghỉm</a:t>
            </a:r>
            <a:endParaRPr lang="en-US" sz="2400" dirty="0">
              <a:solidFill>
                <a:srgbClr val="C0504D">
                  <a:lumMod val="50000"/>
                </a:srgbClr>
              </a:solidFill>
              <a:latin typeface="UTM Avo" panose="020406030505060202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6"/>
                                        </p:tgtEl>
                                        <p:attrNameLst>
                                          <p:attrName>r</p:attrName>
                                        </p:attrNameLst>
                                      </p:cBhvr>
                                    </p:animRot>
                                    <p:animRot by="-240000">
                                      <p:cBhvr>
                                        <p:cTn id="33" dur="200" fill="hold">
                                          <p:stCondLst>
                                            <p:cond delay="200"/>
                                          </p:stCondLst>
                                        </p:cTn>
                                        <p:tgtEl>
                                          <p:spTgt spid="36"/>
                                        </p:tgtEl>
                                        <p:attrNameLst>
                                          <p:attrName>r</p:attrName>
                                        </p:attrNameLst>
                                      </p:cBhvr>
                                    </p:animRot>
                                    <p:animRot by="240000">
                                      <p:cBhvr>
                                        <p:cTn id="34" dur="200" fill="hold">
                                          <p:stCondLst>
                                            <p:cond delay="400"/>
                                          </p:stCondLst>
                                        </p:cTn>
                                        <p:tgtEl>
                                          <p:spTgt spid="36"/>
                                        </p:tgtEl>
                                        <p:attrNameLst>
                                          <p:attrName>r</p:attrName>
                                        </p:attrNameLst>
                                      </p:cBhvr>
                                    </p:animRot>
                                    <p:animRot by="-240000">
                                      <p:cBhvr>
                                        <p:cTn id="35" dur="200" fill="hold">
                                          <p:stCondLst>
                                            <p:cond delay="600"/>
                                          </p:stCondLst>
                                        </p:cTn>
                                        <p:tgtEl>
                                          <p:spTgt spid="36"/>
                                        </p:tgtEl>
                                        <p:attrNameLst>
                                          <p:attrName>r</p:attrName>
                                        </p:attrNameLst>
                                      </p:cBhvr>
                                    </p:animRot>
                                    <p:animRot by="120000">
                                      <p:cBhvr>
                                        <p:cTn id="36" dur="200" fill="hold">
                                          <p:stCondLst>
                                            <p:cond delay="800"/>
                                          </p:stCondLst>
                                        </p:cTn>
                                        <p:tgtEl>
                                          <p:spTgt spid="36"/>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37"/>
                                        </p:tgtEl>
                                        <p:attrNameLst>
                                          <p:attrName>r</p:attrName>
                                        </p:attrNameLst>
                                      </p:cBhvr>
                                    </p:animRot>
                                    <p:animRot by="-240000">
                                      <p:cBhvr>
                                        <p:cTn id="39" dur="200" fill="hold">
                                          <p:stCondLst>
                                            <p:cond delay="200"/>
                                          </p:stCondLst>
                                        </p:cTn>
                                        <p:tgtEl>
                                          <p:spTgt spid="37"/>
                                        </p:tgtEl>
                                        <p:attrNameLst>
                                          <p:attrName>r</p:attrName>
                                        </p:attrNameLst>
                                      </p:cBhvr>
                                    </p:animRot>
                                    <p:animRot by="240000">
                                      <p:cBhvr>
                                        <p:cTn id="40" dur="200" fill="hold">
                                          <p:stCondLst>
                                            <p:cond delay="400"/>
                                          </p:stCondLst>
                                        </p:cTn>
                                        <p:tgtEl>
                                          <p:spTgt spid="37"/>
                                        </p:tgtEl>
                                        <p:attrNameLst>
                                          <p:attrName>r</p:attrName>
                                        </p:attrNameLst>
                                      </p:cBhvr>
                                    </p:animRot>
                                    <p:animRot by="-240000">
                                      <p:cBhvr>
                                        <p:cTn id="41" dur="200" fill="hold">
                                          <p:stCondLst>
                                            <p:cond delay="600"/>
                                          </p:stCondLst>
                                        </p:cTn>
                                        <p:tgtEl>
                                          <p:spTgt spid="37"/>
                                        </p:tgtEl>
                                        <p:attrNameLst>
                                          <p:attrName>r</p:attrName>
                                        </p:attrNameLst>
                                      </p:cBhvr>
                                    </p:animRot>
                                    <p:animRot by="120000">
                                      <p:cBhvr>
                                        <p:cTn id="42" dur="200" fill="hold">
                                          <p:stCondLst>
                                            <p:cond delay="800"/>
                                          </p:stCondLst>
                                        </p:cTn>
                                        <p:tgtEl>
                                          <p:spTgt spid="3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randombar(horizontal)">
                                      <p:cBhvr>
                                        <p:cTn id="69" dur="500"/>
                                        <p:tgtEl>
                                          <p:spTgt spid="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randombar(horizont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1" nodeType="clickEffect">
                                  <p:stCondLst>
                                    <p:cond delay="0"/>
                                  </p:stCondLst>
                                  <p:childTnLst>
                                    <p:animRot by="120000">
                                      <p:cBhvr>
                                        <p:cTn id="76" dur="100" fill="hold">
                                          <p:stCondLst>
                                            <p:cond delay="0"/>
                                          </p:stCondLst>
                                        </p:cTn>
                                        <p:tgtEl>
                                          <p:spTgt spid="6"/>
                                        </p:tgtEl>
                                        <p:attrNameLst>
                                          <p:attrName>r</p:attrName>
                                        </p:attrNameLst>
                                      </p:cBhvr>
                                    </p:animRot>
                                    <p:animRot by="-240000">
                                      <p:cBhvr>
                                        <p:cTn id="77" dur="200" fill="hold">
                                          <p:stCondLst>
                                            <p:cond delay="200"/>
                                          </p:stCondLst>
                                        </p:cTn>
                                        <p:tgtEl>
                                          <p:spTgt spid="6"/>
                                        </p:tgtEl>
                                        <p:attrNameLst>
                                          <p:attrName>r</p:attrName>
                                        </p:attrNameLst>
                                      </p:cBhvr>
                                    </p:animRot>
                                    <p:animRot by="240000">
                                      <p:cBhvr>
                                        <p:cTn id="78" dur="200" fill="hold">
                                          <p:stCondLst>
                                            <p:cond delay="400"/>
                                          </p:stCondLst>
                                        </p:cTn>
                                        <p:tgtEl>
                                          <p:spTgt spid="6"/>
                                        </p:tgtEl>
                                        <p:attrNameLst>
                                          <p:attrName>r</p:attrName>
                                        </p:attrNameLst>
                                      </p:cBhvr>
                                    </p:animRot>
                                    <p:animRot by="-240000">
                                      <p:cBhvr>
                                        <p:cTn id="79" dur="200" fill="hold">
                                          <p:stCondLst>
                                            <p:cond delay="600"/>
                                          </p:stCondLst>
                                        </p:cTn>
                                        <p:tgtEl>
                                          <p:spTgt spid="6"/>
                                        </p:tgtEl>
                                        <p:attrNameLst>
                                          <p:attrName>r</p:attrName>
                                        </p:attrNameLst>
                                      </p:cBhvr>
                                    </p:animRot>
                                    <p:animRot by="120000">
                                      <p:cBhvr>
                                        <p:cTn id="80" dur="200" fill="hold">
                                          <p:stCondLst>
                                            <p:cond delay="800"/>
                                          </p:stCondLst>
                                        </p:cTn>
                                        <p:tgtEl>
                                          <p:spTgt spid="6"/>
                                        </p:tgtEl>
                                        <p:attrNameLst>
                                          <p:attrName>r</p:attrName>
                                        </p:attrNameLst>
                                      </p:cBhvr>
                                    </p:animRot>
                                  </p:childTnLst>
                                </p:cTn>
                              </p:par>
                              <p:par>
                                <p:cTn id="81" presetID="32" presetClass="emph" presetSubtype="0" fill="hold" grpId="1" nodeType="with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randombar(horizontal)">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1" nodeType="clickEffect">
                                  <p:stCondLst>
                                    <p:cond delay="0"/>
                                  </p:stCondLst>
                                  <p:childTnLst>
                                    <p:animRot by="120000">
                                      <p:cBhvr>
                                        <p:cTn id="98" dur="100" fill="hold">
                                          <p:stCondLst>
                                            <p:cond delay="0"/>
                                          </p:stCondLst>
                                        </p:cTn>
                                        <p:tgtEl>
                                          <p:spTgt spid="8"/>
                                        </p:tgtEl>
                                        <p:attrNameLst>
                                          <p:attrName>r</p:attrName>
                                        </p:attrNameLst>
                                      </p:cBhvr>
                                    </p:animRot>
                                    <p:animRot by="-240000">
                                      <p:cBhvr>
                                        <p:cTn id="99" dur="200" fill="hold">
                                          <p:stCondLst>
                                            <p:cond delay="200"/>
                                          </p:stCondLst>
                                        </p:cTn>
                                        <p:tgtEl>
                                          <p:spTgt spid="8"/>
                                        </p:tgtEl>
                                        <p:attrNameLst>
                                          <p:attrName>r</p:attrName>
                                        </p:attrNameLst>
                                      </p:cBhvr>
                                    </p:animRot>
                                    <p:animRot by="240000">
                                      <p:cBhvr>
                                        <p:cTn id="100" dur="200" fill="hold">
                                          <p:stCondLst>
                                            <p:cond delay="400"/>
                                          </p:stCondLst>
                                        </p:cTn>
                                        <p:tgtEl>
                                          <p:spTgt spid="8"/>
                                        </p:tgtEl>
                                        <p:attrNameLst>
                                          <p:attrName>r</p:attrName>
                                        </p:attrNameLst>
                                      </p:cBhvr>
                                    </p:animRot>
                                    <p:animRot by="-240000">
                                      <p:cBhvr>
                                        <p:cTn id="101" dur="200" fill="hold">
                                          <p:stCondLst>
                                            <p:cond delay="600"/>
                                          </p:stCondLst>
                                        </p:cTn>
                                        <p:tgtEl>
                                          <p:spTgt spid="8"/>
                                        </p:tgtEl>
                                        <p:attrNameLst>
                                          <p:attrName>r</p:attrName>
                                        </p:attrNameLst>
                                      </p:cBhvr>
                                    </p:animRot>
                                    <p:animRot by="120000">
                                      <p:cBhvr>
                                        <p:cTn id="102" dur="200" fill="hold">
                                          <p:stCondLst>
                                            <p:cond delay="800"/>
                                          </p:stCondLst>
                                        </p:cTn>
                                        <p:tgtEl>
                                          <p:spTgt spid="8"/>
                                        </p:tgtEl>
                                        <p:attrNameLst>
                                          <p:attrName>r</p:attrName>
                                        </p:attrNameLst>
                                      </p:cBhvr>
                                    </p:animRot>
                                  </p:childTnLst>
                                </p:cTn>
                              </p:par>
                              <p:par>
                                <p:cTn id="103" presetID="32" presetClass="emph" presetSubtype="0" fill="hold" grpId="1" nodeType="withEffect">
                                  <p:stCondLst>
                                    <p:cond delay="0"/>
                                  </p:stCondLst>
                                  <p:childTnLst>
                                    <p:animRot by="120000">
                                      <p:cBhvr>
                                        <p:cTn id="104" dur="100" fill="hold">
                                          <p:stCondLst>
                                            <p:cond delay="0"/>
                                          </p:stCondLst>
                                        </p:cTn>
                                        <p:tgtEl>
                                          <p:spTgt spid="9"/>
                                        </p:tgtEl>
                                        <p:attrNameLst>
                                          <p:attrName>r</p:attrName>
                                        </p:attrNameLst>
                                      </p:cBhvr>
                                    </p:animRot>
                                    <p:animRot by="-240000">
                                      <p:cBhvr>
                                        <p:cTn id="105" dur="200" fill="hold">
                                          <p:stCondLst>
                                            <p:cond delay="200"/>
                                          </p:stCondLst>
                                        </p:cTn>
                                        <p:tgtEl>
                                          <p:spTgt spid="9"/>
                                        </p:tgtEl>
                                        <p:attrNameLst>
                                          <p:attrName>r</p:attrName>
                                        </p:attrNameLst>
                                      </p:cBhvr>
                                    </p:animRot>
                                    <p:animRot by="240000">
                                      <p:cBhvr>
                                        <p:cTn id="106" dur="200" fill="hold">
                                          <p:stCondLst>
                                            <p:cond delay="400"/>
                                          </p:stCondLst>
                                        </p:cTn>
                                        <p:tgtEl>
                                          <p:spTgt spid="9"/>
                                        </p:tgtEl>
                                        <p:attrNameLst>
                                          <p:attrName>r</p:attrName>
                                        </p:attrNameLst>
                                      </p:cBhvr>
                                    </p:animRot>
                                    <p:animRot by="-240000">
                                      <p:cBhvr>
                                        <p:cTn id="107" dur="200" fill="hold">
                                          <p:stCondLst>
                                            <p:cond delay="600"/>
                                          </p:stCondLst>
                                        </p:cTn>
                                        <p:tgtEl>
                                          <p:spTgt spid="9"/>
                                        </p:tgtEl>
                                        <p:attrNameLst>
                                          <p:attrName>r</p:attrName>
                                        </p:attrNameLst>
                                      </p:cBhvr>
                                    </p:animRot>
                                    <p:animRot by="120000">
                                      <p:cBhvr>
                                        <p:cTn id="10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P spid="37" grpId="1"/>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54223" y="953269"/>
            <a:ext cx="2757486"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Bài hǌ của gấu</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31920" y="1543338"/>
            <a:ext cx="10728671"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í</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làm c</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Ϊ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ác</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uŎ đứng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ūg</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8876FBA-FCE6-4809-A31A-0B98664FE92E}"/>
              </a:ext>
            </a:extLst>
          </p:cNvPr>
          <p:cNvSpPr txBox="1"/>
          <p:nvPr/>
        </p:nvSpPr>
        <p:spPr>
          <a:xfrm>
            <a:off x="455147" y="2071852"/>
            <a:ext cx="1160086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đuċ</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xuūg đất, gấu làm Ό;o ηưng đau đΗĞng, δŉ Ό˛Ι</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hưΫ εạy ηaζ,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CD57BD5-A683-4B14-BDF9-D7C842BF7A3B}"/>
              </a:ext>
            </a:extLst>
          </p:cNvPr>
          <p:cNvSpPr txBox="1"/>
          <p:nvPr/>
        </p:nvSpPr>
        <p:spPr>
          <a:xfrm>
            <a:off x="455147" y="2600366"/>
            <a:ext cx="11502392"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 lạε bạε εạy cũng và λŻ wgã ηào .  Thấy νŻt bΠ dưƞ hồ, gấu ηảy ùm</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455147" y="3145064"/>
            <a:ext cx="1150239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xuūg địζ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bơi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ưng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ýt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w</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TǗı</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Ǉừ</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đó</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juū</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ċ.</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F29B3C51-9D85-E93C-C15E-D18731466372}"/>
              </a:ext>
            </a:extLst>
          </p:cNvPr>
          <p:cNvSpPr txBox="1"/>
          <p:nvPr/>
        </p:nvSpPr>
        <p:spPr>
          <a:xfrm>
            <a:off x="7411621" y="3649307"/>
            <a:ext cx="388473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Β΄</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Bùi V</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Ι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Hà</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2"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534</Words>
  <Application>Microsoft Office PowerPoint</Application>
  <PresentationFormat>Widescreen</PresentationFormat>
  <Paragraphs>64</Paragraphs>
  <Slides>18</Slides>
  <Notes>15</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18</vt:i4>
      </vt:variant>
    </vt:vector>
  </HeadingPairs>
  <TitlesOfParts>
    <vt:vector size="38" baseType="lpstr">
      <vt:lpstr>等线</vt:lpstr>
      <vt:lpstr>等线 Light</vt:lpstr>
      <vt:lpstr>微软雅黑</vt:lpstr>
      <vt:lpstr>Arial</vt:lpstr>
      <vt:lpstr>Arial-Rounded</vt:lpstr>
      <vt:lpstr>Baloo</vt:lpstr>
      <vt:lpstr>Calibri</vt:lpstr>
      <vt:lpstr>Calibri Light</vt:lpstr>
      <vt:lpstr>Coiny</vt:lpstr>
      <vt:lpstr>HP001 4 hàng</vt:lpstr>
      <vt:lpstr>Patrick Hand</vt:lpstr>
      <vt:lpstr>Times New Roman</vt:lpstr>
      <vt:lpstr>UTM Avo</vt:lpstr>
      <vt:lpstr>UVN Van Chuong Nang</vt:lpstr>
      <vt:lpstr>字魂70号-灵悦黑体</vt:lpstr>
      <vt:lpstr>1_Office Theme</vt:lpstr>
      <vt:lpstr>Office 主题​​</vt:lpstr>
      <vt:lpstr>1_Office 主题​​</vt:lpstr>
      <vt:lpstr>千图网海量PPT模板www.58pic.com​​</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26</cp:revision>
  <dcterms:created xsi:type="dcterms:W3CDTF">2022-06-13T02:36:19Z</dcterms:created>
  <dcterms:modified xsi:type="dcterms:W3CDTF">2023-03-02T03:40:23Z</dcterms:modified>
</cp:coreProperties>
</file>