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4.xml" ContentType="application/vnd.openxmlformats-officedocument.presentationml.notesSlide+xml"/>
  <Override PartName="/ppt/tags/tag80.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93" r:id="rId4"/>
  </p:sldMasterIdLst>
  <p:notesMasterIdLst>
    <p:notesMasterId r:id="rId33"/>
  </p:notesMasterIdLst>
  <p:sldIdLst>
    <p:sldId id="1552" r:id="rId5"/>
    <p:sldId id="257" r:id="rId6"/>
    <p:sldId id="258" r:id="rId7"/>
    <p:sldId id="291" r:id="rId8"/>
    <p:sldId id="261" r:id="rId9"/>
    <p:sldId id="306" r:id="rId10"/>
    <p:sldId id="288" r:id="rId11"/>
    <p:sldId id="307" r:id="rId12"/>
    <p:sldId id="477" r:id="rId13"/>
    <p:sldId id="478" r:id="rId14"/>
    <p:sldId id="479" r:id="rId15"/>
    <p:sldId id="480" r:id="rId16"/>
    <p:sldId id="481" r:id="rId17"/>
    <p:sldId id="483" r:id="rId18"/>
    <p:sldId id="482" r:id="rId19"/>
    <p:sldId id="484" r:id="rId20"/>
    <p:sldId id="485" r:id="rId21"/>
    <p:sldId id="270" r:id="rId22"/>
    <p:sldId id="487" r:id="rId23"/>
    <p:sldId id="494" r:id="rId24"/>
    <p:sldId id="284" r:id="rId25"/>
    <p:sldId id="486" r:id="rId26"/>
    <p:sldId id="489" r:id="rId27"/>
    <p:sldId id="490" r:id="rId28"/>
    <p:sldId id="491" r:id="rId29"/>
    <p:sldId id="492" r:id="rId30"/>
    <p:sldId id="495"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3D5E-F93B-40E6-8897-207182825376}" type="datetimeFigureOut">
              <a:rPr lang="en-US" smtClean="0"/>
              <a:t>17/3/2023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2D4D5-9E39-4219-B4FE-319D1C4C0E41}" type="slidenum">
              <a:rPr lang="en-US" smtClean="0"/>
              <a:t>‹#›</a:t>
            </a:fld>
            <a:endParaRPr lang="en-US"/>
          </a:p>
        </p:txBody>
      </p:sp>
    </p:spTree>
    <p:extLst>
      <p:ext uri="{BB962C8B-B14F-4D97-AF65-F5344CB8AC3E}">
        <p14:creationId xmlns:p14="http://schemas.microsoft.com/office/powerpoint/2010/main" val="412700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65150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0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2023/3/17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65994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2023/3/17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043076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2023/3/17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392002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69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88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5307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89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5129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8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17/3/2023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034938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2213045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17/3/2023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501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17/3/2023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3089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17/3/2023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080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17/3/2023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2913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17/3/2023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443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17/3/2023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45298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17/3/2023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0866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17/3/2023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49706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17/3/2023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2304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17/3/2023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544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50908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17/3/2023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8298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57779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687366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2517265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2023/3/17</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2932762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2023/3/17</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490957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2023/3/17</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2017323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2023/3/17</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8879828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2023/3/17</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491226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2023/3/17</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3600696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2023/3/17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916090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554831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1144133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512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2023/3/17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418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2023/3/17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0975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2023/3/17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21746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2023/3/17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5786734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97168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2023/3/17</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742014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191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532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27562432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38.emf"/><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39.png"/><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2.xml"/><Relationship Id="rId5" Type="http://schemas.openxmlformats.org/officeDocument/2006/relationships/image" Target="../media/image40.png"/><Relationship Id="rId4" Type="http://schemas.openxmlformats.org/officeDocument/2006/relationships/image" Target="../media/image38.emf"/></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41.png"/><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42.png"/><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43.png"/><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6.xml"/><Relationship Id="rId5" Type="http://schemas.openxmlformats.org/officeDocument/2006/relationships/image" Target="../media/image44.png"/><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45.png"/><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12.png"/><Relationship Id="rId11" Type="http://schemas.openxmlformats.org/officeDocument/2006/relationships/image" Target="../media/image17.tiff"/><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22.png"/><Relationship Id="rId11" Type="http://schemas.openxmlformats.org/officeDocument/2006/relationships/image" Target="../media/image14.png"/><Relationship Id="rId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9.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80.xml"/><Relationship Id="rId5" Type="http://schemas.openxmlformats.org/officeDocument/2006/relationships/image" Target="../media/image54.png"/><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2.png"/><Relationship Id="rId11" Type="http://schemas.openxmlformats.org/officeDocument/2006/relationships/image" Target="../media/image14.png"/><Relationship Id="rId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22.png"/><Relationship Id="rId11" Type="http://schemas.openxmlformats.org/officeDocument/2006/relationships/image" Target="../media/image14.png"/><Relationship Id="rId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27</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0" y="2669091"/>
            <a:ext cx="12191999"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Tự</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nhiên</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và</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xã</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hội</a:t>
            </a: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Chăm</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sóc</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và</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bảo</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vệ</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cơ</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quan</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thần</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kinh</a:t>
            </a:r>
            <a:endPar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Tiết</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pic>
        <p:nvPicPr>
          <p:cNvPr id="3" name="Picture 2">
            <a:extLst>
              <a:ext uri="{FF2B5EF4-FFF2-40B4-BE49-F238E27FC236}">
                <a16:creationId xmlns:a16="http://schemas.microsoft.com/office/drawing/2014/main" id="{77419C7A-3EFD-4F7F-BAD8-351A76156C07}"/>
              </a:ext>
            </a:extLst>
          </p:cNvPr>
          <p:cNvPicPr>
            <a:picLocks noChangeAspect="1"/>
          </p:cNvPicPr>
          <p:nvPr/>
        </p:nvPicPr>
        <p:blipFill>
          <a:blip r:embed="rId4"/>
          <a:stretch>
            <a:fillRect/>
          </a:stretch>
        </p:blipFill>
        <p:spPr>
          <a:xfrm>
            <a:off x="609599" y="2076451"/>
            <a:ext cx="3569091"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Các  thành viên trong gia đình đang ngồi chơi nói chuyện rất vui.</a:t>
            </a:r>
            <a:endParaRPr lang="en-US" sz="3200" dirty="0">
              <a:solidFill>
                <a:srgbClr val="002060"/>
              </a:solidFill>
              <a:latin typeface="Calibri" panose="020F0502020204030204" pitchFamily="34" charset="0"/>
              <a:cs typeface="Calibri" panose="020F0502020204030204" pitchFamily="34" charset="0"/>
            </a:endParaRPr>
          </a:p>
          <a:p>
            <a:pPr lvl="0" algn="just"/>
            <a:r>
              <a:rPr lang="en-US" sz="3200" noProof="0" dirty="0">
                <a:solidFill>
                  <a:srgbClr val="FF0000"/>
                </a:solidFill>
                <a:latin typeface="Calibri" panose="020F0502020204030204" pitchFamily="34" charset="0"/>
                <a:cs typeface="Calibri" panose="020F0502020204030204" pitchFamily="34" charset="0"/>
              </a:rPr>
              <a:t>=&gt; </a:t>
            </a:r>
            <a:r>
              <a:rPr lang="en-US" sz="3200" noProof="0" dirty="0" err="1">
                <a:solidFill>
                  <a:srgbClr val="FF0000"/>
                </a:solidFill>
                <a:latin typeface="Calibri" panose="020F0502020204030204" pitchFamily="34" charset="0"/>
                <a:cs typeface="Calibri" panose="020F0502020204030204" pitchFamily="34" charset="0"/>
              </a:rPr>
              <a:t>Đây</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là</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việc</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làm</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có</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lợi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vì</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điều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đó</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khiến</a:t>
            </a:r>
            <a:r>
              <a:rPr lang="en-US" sz="3200" dirty="0">
                <a:solidFill>
                  <a:srgbClr val="FF0000"/>
                </a:solidFill>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em thấy </a:t>
            </a:r>
            <a:r>
              <a:rPr lang="en-US" sz="3200" dirty="0" err="1">
                <a:solidFill>
                  <a:srgbClr val="FF0000"/>
                </a:solidFill>
                <a:latin typeface="Calibri" panose="020F0502020204030204" pitchFamily="34" charset="0"/>
                <a:cs typeface="Calibri" panose="020F0502020204030204" pitchFamily="34" charset="0"/>
              </a:rPr>
              <a:t>rất</a:t>
            </a:r>
            <a:r>
              <a:rPr lang="vi-VN" sz="3200" dirty="0">
                <a:solidFill>
                  <a:srgbClr val="FF0000"/>
                </a:solidFill>
                <a:latin typeface="Calibri" panose="020F0502020204030204" pitchFamily="34" charset="0"/>
                <a:cs typeface="Calibri" panose="020F0502020204030204" pitchFamily="34" charset="0"/>
              </a:rPr>
              <a:t> vui vẻ, thoải mái khi được </a:t>
            </a:r>
            <a:r>
              <a:rPr lang="nl-NL" sz="3200" dirty="0">
                <a:solidFill>
                  <a:srgbClr val="FF0000"/>
                </a:solidFill>
                <a:latin typeface="Calibri" panose="020F0502020204030204" pitchFamily="34" charset="0"/>
                <a:cs typeface="Calibri" panose="020F0502020204030204" pitchFamily="34" charset="0"/>
              </a:rPr>
              <a:t>ở bên cạnh những người thân yêu.</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spTree>
    <p:custDataLst>
      <p:tags r:id="rId1"/>
    </p:custDataLst>
    <p:extLst>
      <p:ext uri="{BB962C8B-B14F-4D97-AF65-F5344CB8AC3E}">
        <p14:creationId xmlns:p14="http://schemas.microsoft.com/office/powerpoint/2010/main" val="119827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Các bạn nhỏ đang buông diều gương mặt cảm xúc vui và thích thú.</a:t>
            </a:r>
            <a:endParaRPr lang="en-US" sz="3200" dirty="0">
              <a:solidFill>
                <a:srgbClr val="002060"/>
              </a:solidFill>
              <a:latin typeface="Calibri" panose="020F0502020204030204" pitchFamily="34" charset="0"/>
              <a:cs typeface="Calibri" panose="020F0502020204030204" pitchFamily="34" charset="0"/>
            </a:endParaRPr>
          </a:p>
          <a:p>
            <a:pPr lvl="0"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điều</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khiến</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em thấy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vui vẻ, thoải mái khi được </a:t>
            </a:r>
            <a:r>
              <a:rPr kumimoji="0" lang="nl-NL"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vui chơi</a:t>
            </a:r>
            <a:r>
              <a:rPr kumimoji="0" lang="nl-NL"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cùng các bạn của mình.</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6A95F43-D543-4AF8-A50F-1FF1D2FA73E2}"/>
              </a:ext>
            </a:extLst>
          </p:cNvPr>
          <p:cNvPicPr>
            <a:picLocks noChangeAspect="1"/>
          </p:cNvPicPr>
          <p:nvPr/>
        </p:nvPicPr>
        <p:blipFill>
          <a:blip r:embed="rId5"/>
          <a:stretch>
            <a:fillRect/>
          </a:stretch>
        </p:blipFill>
        <p:spPr>
          <a:xfrm>
            <a:off x="538162" y="1843087"/>
            <a:ext cx="3620889" cy="3024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09317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Bạn</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nhỏ</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không</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đội</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mũ</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bảo</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hiểm</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khi</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đi</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xe</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máy</a:t>
            </a:r>
            <a:endParaRPr kumimoji="0" lang="en-US" sz="320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nếu</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đội</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mũ</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bảo</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sẽ</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nguy</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thể</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bị</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en-US" sz="3200" dirty="0" err="1">
                <a:solidFill>
                  <a:srgbClr val="FF0000"/>
                </a:solidFill>
                <a:latin typeface="Calibri" panose="020F0502020204030204" pitchFamily="34" charset="0"/>
                <a:ea typeface="微软雅黑"/>
                <a:cs typeface="Calibri" panose="020F0502020204030204" pitchFamily="34" charset="0"/>
              </a:rPr>
              <a:t>ch</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ấn</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thương</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may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gặp</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tai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nạn</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44AAE3FB-E0CE-4F39-A0A4-83D882F4FDFC}"/>
              </a:ext>
            </a:extLst>
          </p:cNvPr>
          <p:cNvPicPr>
            <a:picLocks noChangeAspect="1"/>
          </p:cNvPicPr>
          <p:nvPr/>
        </p:nvPicPr>
        <p:blipFill>
          <a:blip r:embed="rId5"/>
          <a:stretch>
            <a:fillRect/>
          </a:stretch>
        </p:blipFill>
        <p:spPr>
          <a:xfrm>
            <a:off x="514350" y="1785937"/>
            <a:ext cx="3559162"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2648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Bạn trong bức tranh đi ngủ đúng giờ trước 11h đêm.</a:t>
            </a:r>
            <a:endParaRPr lang="en-US" sz="3200" dirty="0">
              <a:solidFill>
                <a:srgbClr val="002060"/>
              </a:solidFill>
              <a:latin typeface="Calibri" panose="020F0502020204030204" pitchFamily="34" charset="0"/>
              <a:cs typeface="Calibri" panose="020F0502020204030204" pitchFamily="34" charset="0"/>
            </a:endParaRPr>
          </a:p>
          <a:p>
            <a:pPr lvl="0"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ngủ</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đúng</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giờ</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cho</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sức</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khỏe</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1891FD0F-17FD-4B06-911E-D1CB626EDA99}"/>
              </a:ext>
            </a:extLst>
          </p:cNvPr>
          <p:cNvPicPr>
            <a:picLocks noChangeAspect="1"/>
          </p:cNvPicPr>
          <p:nvPr/>
        </p:nvPicPr>
        <p:blipFill>
          <a:blip r:embed="rId5"/>
          <a:stretch>
            <a:fillRect/>
          </a:stretch>
        </p:blipFill>
        <p:spPr>
          <a:xfrm>
            <a:off x="704850" y="1833562"/>
            <a:ext cx="3511246" cy="2890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1010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uống cà phê và ăn bánh ngọt </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600" b="1" dirty="0">
                <a:solidFill>
                  <a:srgbClr val="FF0000"/>
                </a:solidFill>
                <a:latin typeface="Calibri" panose="020F0502020204030204" pitchFamily="34" charset="0"/>
                <a:cs typeface="Calibri" panose="020F0502020204030204" pitchFamily="34" charset="0"/>
              </a:rPr>
              <a:t>uống cà phê và ăn bánh ngọt không tốt cho hệ thần kinh .</a:t>
            </a:r>
            <a:endParaRPr lang="en-US" sz="36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908C700-8D5A-4AFA-B66F-D4C41360E6FC}"/>
              </a:ext>
            </a:extLst>
          </p:cNvPr>
          <p:cNvPicPr>
            <a:picLocks noChangeAspect="1"/>
          </p:cNvPicPr>
          <p:nvPr/>
        </p:nvPicPr>
        <p:blipFill>
          <a:blip r:embed="rId5"/>
          <a:stretch>
            <a:fillRect/>
          </a:stretch>
        </p:blipFill>
        <p:spPr>
          <a:xfrm>
            <a:off x="495299" y="1914524"/>
            <a:ext cx="3695443"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1190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143376" y="1504950"/>
            <a:ext cx="8048624"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Các bạn đang hát thể hiện rõ cảm xúc vui vẻ.</a:t>
            </a:r>
            <a:endParaRPr lang="en-US" sz="3200" dirty="0">
              <a:solidFill>
                <a:srgbClr val="002060"/>
              </a:solidFill>
              <a:latin typeface="Calibri" panose="020F0502020204030204" pitchFamily="34" charset="0"/>
              <a:cs typeface="Calibri" panose="020F0502020204030204" pitchFamily="34" charset="0"/>
            </a:endParaRPr>
          </a:p>
          <a:p>
            <a:pPr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dirty="0">
                <a:solidFill>
                  <a:srgbClr val="FF0000"/>
                </a:solidFill>
                <a:latin typeface="Calibri" panose="020F0502020204030204" pitchFamily="34" charset="0"/>
                <a:cs typeface="Calibri" panose="020F0502020204030204" pitchFamily="34" charset="0"/>
              </a:rPr>
              <a:t>khi trải qua những tình huống đó em thấy rất vui vẻ, thoải mái khi được nghỉ ngơi, tham gia các hoạt động vui chơi, văn nghệ.</a:t>
            </a:r>
            <a:endParaRPr lang="en-US" sz="3200"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C87AF820-B106-43B2-9E48-BB850E7BFACD}"/>
              </a:ext>
            </a:extLst>
          </p:cNvPr>
          <p:cNvPicPr>
            <a:picLocks noChangeAspect="1"/>
          </p:cNvPicPr>
          <p:nvPr/>
        </p:nvPicPr>
        <p:blipFill>
          <a:blip r:embed="rId5"/>
          <a:stretch>
            <a:fillRect/>
          </a:stretch>
        </p:blipFill>
        <p:spPr>
          <a:xfrm>
            <a:off x="409575" y="1814512"/>
            <a:ext cx="3525374"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98853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Bạn nhỏ bị tách ra bị các các xa lánh </a:t>
            </a:r>
            <a:endParaRPr lang="en-US" sz="3200" dirty="0">
              <a:solidFill>
                <a:srgbClr val="002060"/>
              </a:solidFill>
              <a:latin typeface="Calibri" panose="020F0502020204030204" pitchFamily="34" charset="0"/>
              <a:cs typeface="Calibri" panose="020F0502020204030204" pitchFamily="34" charset="0"/>
            </a:endParaRPr>
          </a:p>
          <a:p>
            <a:pPr lvl="0"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dirty="0">
                <a:solidFill>
                  <a:srgbClr val="FF0000"/>
                </a:solidFill>
                <a:latin typeface="Calibri" panose="020F0502020204030204" pitchFamily="34" charset="0"/>
                <a:cs typeface="Calibri" panose="020F0502020204030204" pitchFamily="34" charset="0"/>
              </a:rPr>
              <a:t>khi trải qua tình huống đó em thấy buồn và tủi thân</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6D3F80EA-5C6E-4CBF-B4F4-3B7AE836C71F}"/>
              </a:ext>
            </a:extLst>
          </p:cNvPr>
          <p:cNvPicPr>
            <a:picLocks noChangeAspect="1"/>
          </p:cNvPicPr>
          <p:nvPr/>
        </p:nvPicPr>
        <p:blipFill>
          <a:blip r:embed="rId5"/>
          <a:stretch>
            <a:fillRect/>
          </a:stretch>
        </p:blipFill>
        <p:spPr>
          <a:xfrm>
            <a:off x="619125" y="1914525"/>
            <a:ext cx="3344680" cy="2914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062904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Hai bạn  nhỏ đang </a:t>
            </a:r>
            <a:r>
              <a:rPr lang="en-US" sz="3200" dirty="0" err="1">
                <a:solidFill>
                  <a:srgbClr val="002060"/>
                </a:solidFill>
                <a:latin typeface="Calibri" panose="020F0502020204030204" pitchFamily="34" charset="0"/>
                <a:cs typeface="Calibri" panose="020F0502020204030204" pitchFamily="34" charset="0"/>
              </a:rPr>
              <a:t>cãi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lộn</a:t>
            </a:r>
            <a:endParaRPr lang="en-US" sz="3200" dirty="0">
              <a:solidFill>
                <a:srgbClr val="002060"/>
              </a:solidFill>
              <a:latin typeface="Calibri" panose="020F0502020204030204" pitchFamily="34" charset="0"/>
              <a:cs typeface="Calibri" panose="020F0502020204030204" pitchFamily="34" charset="0"/>
            </a:endParaRPr>
          </a:p>
          <a:p>
            <a:pPr lvl="0"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dirty="0">
                <a:solidFill>
                  <a:srgbClr val="FF0000"/>
                </a:solidFill>
                <a:latin typeface="Calibri" panose="020F0502020204030204" pitchFamily="34" charset="0"/>
                <a:cs typeface="Calibri" panose="020F0502020204030204" pitchFamily="34" charset="0"/>
              </a:rPr>
              <a:t>tranh cãi với bạn khiến em thấy trong lòng mình bực tức và khó chịu</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244D6DFD-88F3-4665-9F46-2D20541C7DB2}"/>
              </a:ext>
            </a:extLst>
          </p:cNvPr>
          <p:cNvPicPr>
            <a:picLocks noChangeAspect="1"/>
          </p:cNvPicPr>
          <p:nvPr/>
        </p:nvPicPr>
        <p:blipFill>
          <a:blip r:embed="rId5"/>
          <a:stretch>
            <a:fillRect/>
          </a:stretch>
        </p:blipFill>
        <p:spPr>
          <a:xfrm>
            <a:off x="438150" y="1795462"/>
            <a:ext cx="3372586" cy="2976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06725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en-US" sz="4000" b="1" dirty="0">
                <a:solidFill>
                  <a:srgbClr val="FF0000"/>
                </a:solidFill>
                <a:latin typeface="Calibri" panose="020F0502020204030204"/>
              </a:rPr>
              <a:t>K</a:t>
            </a:r>
            <a:r>
              <a:rPr lang="vi-VN" sz="4000" b="1" dirty="0">
                <a:solidFill>
                  <a:srgbClr val="FF0000"/>
                </a:solidFill>
                <a:latin typeface="Calibri" panose="020F0502020204030204"/>
              </a:rPr>
              <a:t>ể thêm một số việc làm có lợi và một số việc làm có hại cho các cơ quan thần kinh</a:t>
            </a:r>
            <a:r>
              <a:rPr lang="en-US" sz="4000" b="1" dirty="0">
                <a:solidFill>
                  <a:srgbClr val="FF0000"/>
                </a:solidFill>
                <a:latin typeface="Calibri" panose="020F0502020204030204"/>
              </a:rPr>
              <a: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61607" y="172727"/>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658313" y="274725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Ngủ</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đủ</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giấc</a:t>
            </a:r>
            <a:r>
              <a:rPr lang="en-US" sz="4000" i="1" dirty="0">
                <a:solidFill>
                  <a:prstClr val="black"/>
                </a:solidFill>
                <a:latin typeface="Arial" panose="020B0604020202020204" pitchFamily="34" charset="0"/>
                <a:cs typeface="Arial" panose="020B0604020202020204" pitchFamily="34" charset="0"/>
              </a:rPr>
              <a:t>.</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588592"/>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Ăn</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uống</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đủ</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chất</a:t>
            </a:r>
            <a:r>
              <a:rPr lang="en-US" sz="4000" i="1" dirty="0">
                <a:solidFill>
                  <a:prstClr val="black"/>
                </a:solidFill>
                <a:latin typeface="Arial" panose="020B0604020202020204" pitchFamily="34" charset="0"/>
                <a:cs typeface="Arial" panose="020B0604020202020204" pitchFamily="34" charset="0"/>
              </a:rPr>
              <a:t>.</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658313" y="5334000"/>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i="1" dirty="0">
                <a:solidFill>
                  <a:prstClr val="black"/>
                </a:solidFill>
                <a:latin typeface="Arial" panose="020B0604020202020204" pitchFamily="34" charset="0"/>
                <a:cs typeface="Arial" panose="020B0604020202020204" pitchFamily="34" charset="0"/>
              </a:rPr>
              <a:t>     </a:t>
            </a:r>
            <a:r>
              <a:rPr lang="vi-VN" sz="4000" i="1" dirty="0">
                <a:solidFill>
                  <a:prstClr val="black"/>
                </a:solidFill>
                <a:latin typeface="Arial" panose="020B0604020202020204" pitchFamily="34" charset="0"/>
                <a:cs typeface="Arial" panose="020B0604020202020204" pitchFamily="34" charset="0"/>
              </a:rPr>
              <a:t>Nghỉ ngơi và vui chơi điều độ.</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3985507"/>
            <a:ext cx="10527405" cy="11586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i="1" dirty="0">
                <a:solidFill>
                  <a:prstClr val="black"/>
                </a:solidFill>
                <a:latin typeface="Arial" panose="020B0604020202020204" pitchFamily="34" charset="0"/>
                <a:cs typeface="Arial" panose="020B0604020202020204" pitchFamily="34" charset="0"/>
              </a:rPr>
              <a:t>     </a:t>
            </a:r>
            <a:r>
              <a:rPr lang="vi-VN" sz="4000" i="1" dirty="0">
                <a:solidFill>
                  <a:prstClr val="black"/>
                </a:solidFill>
                <a:cs typeface="Arial" panose="020B0604020202020204" pitchFamily="34" charset="0"/>
              </a:rPr>
              <a:t>Không sử dụng các chất kích thích như rượu, bia, thuốc lá,…</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95922" y="182671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62113" y="2985381"/>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79889" y="5546944"/>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algn="ctr"/>
            <a:r>
              <a:rPr lang="en-US" sz="4400" b="1" dirty="0" err="1">
                <a:solidFill>
                  <a:srgbClr val="FF0000"/>
                </a:solidFill>
              </a:rPr>
              <a:t>Một</a:t>
            </a:r>
            <a:r>
              <a:rPr lang="en-US" sz="4400" b="1" dirty="0">
                <a:solidFill>
                  <a:srgbClr val="FF0000"/>
                </a:solidFill>
              </a:rPr>
              <a:t> </a:t>
            </a:r>
            <a:r>
              <a:rPr lang="en-US" sz="4400" b="1" dirty="0" err="1">
                <a:solidFill>
                  <a:srgbClr val="FF0000"/>
                </a:solidFill>
              </a:rPr>
              <a:t>số</a:t>
            </a:r>
            <a:r>
              <a:rPr lang="en-US" sz="4400" b="1" dirty="0">
                <a:solidFill>
                  <a:srgbClr val="FF0000"/>
                </a:solidFill>
              </a:rPr>
              <a:t> </a:t>
            </a:r>
            <a:r>
              <a:rPr lang="en-US" sz="4400" b="1" dirty="0" err="1">
                <a:solidFill>
                  <a:srgbClr val="FF0000"/>
                </a:solidFill>
              </a:rPr>
              <a:t>việc</a:t>
            </a:r>
            <a:r>
              <a:rPr lang="en-US" sz="4400" b="1" dirty="0">
                <a:solidFill>
                  <a:srgbClr val="FF0000"/>
                </a:solidFill>
              </a:rPr>
              <a:t> </a:t>
            </a:r>
            <a:r>
              <a:rPr lang="en-US" sz="4400" b="1" dirty="0" err="1">
                <a:solidFill>
                  <a:srgbClr val="FF0000"/>
                </a:solidFill>
              </a:rPr>
              <a:t>làm</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lợi</a:t>
            </a:r>
            <a:r>
              <a:rPr lang="en-US" sz="4400" b="1" dirty="0">
                <a:solidFill>
                  <a:srgbClr val="FF0000"/>
                </a:solidFill>
              </a:rPr>
              <a:t> </a:t>
            </a:r>
            <a:r>
              <a:rPr lang="en-US" sz="4400" b="1" dirty="0" err="1">
                <a:solidFill>
                  <a:srgbClr val="FF0000"/>
                </a:solidFill>
              </a:rPr>
              <a:t>cho</a:t>
            </a:r>
            <a:r>
              <a:rPr lang="en-US" sz="4400" b="1" dirty="0">
                <a:solidFill>
                  <a:srgbClr val="FF0000"/>
                </a:solidFill>
              </a:rPr>
              <a:t> </a:t>
            </a:r>
            <a:r>
              <a:rPr lang="en-US" sz="4400" b="1" dirty="0" err="1">
                <a:solidFill>
                  <a:srgbClr val="FF0000"/>
                </a:solidFill>
              </a:rPr>
              <a:t>cơ</a:t>
            </a:r>
            <a:r>
              <a:rPr lang="en-US" sz="4400" b="1" dirty="0">
                <a:solidFill>
                  <a:srgbClr val="FF0000"/>
                </a:solidFill>
              </a:rPr>
              <a:t> </a:t>
            </a:r>
            <a:r>
              <a:rPr lang="en-US" sz="4400" b="1" dirty="0" err="1">
                <a:solidFill>
                  <a:srgbClr val="FF0000"/>
                </a:solidFill>
              </a:rPr>
              <a:t>quan</a:t>
            </a:r>
            <a:r>
              <a:rPr lang="en-US" sz="4400" b="1" dirty="0">
                <a:solidFill>
                  <a:srgbClr val="FF0000"/>
                </a:solidFill>
              </a:rPr>
              <a:t> </a:t>
            </a:r>
            <a:r>
              <a:rPr lang="en-US" sz="4400" b="1" dirty="0" err="1">
                <a:solidFill>
                  <a:srgbClr val="FF0000"/>
                </a:solidFill>
              </a:rPr>
              <a:t>thần</a:t>
            </a:r>
            <a:r>
              <a:rPr lang="en-US" sz="4400" b="1" dirty="0">
                <a:solidFill>
                  <a:srgbClr val="FF0000"/>
                </a:solidFill>
              </a:rPr>
              <a:t> </a:t>
            </a:r>
            <a:r>
              <a:rPr lang="en-US" sz="4400" b="1" dirty="0" err="1">
                <a:solidFill>
                  <a:srgbClr val="FF0000"/>
                </a:solidFill>
              </a:rPr>
              <a:t>kinh</a:t>
            </a:r>
            <a:endParaRPr lang="en-US" sz="4400" b="1" dirty="0">
              <a:solidFill>
                <a:srgbClr val="FF0000"/>
              </a:solidFill>
            </a:endParaRPr>
          </a:p>
        </p:txBody>
      </p:sp>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3" name="图片 42" descr="E:\PPT\图片1.png图片1"/>
          <p:cNvPicPr>
            <a:picLocks noChangeAspect="1"/>
          </p:cNvPicPr>
          <p:nvPr/>
        </p:nvPicPr>
        <p:blipFill>
          <a:blip r:embed="rId4"/>
          <a:srcRect/>
          <a:stretch>
            <a:fillRect/>
          </a:stretch>
        </p:blipFill>
        <p:spPr>
          <a:xfrm>
            <a:off x="529908" y="2828290"/>
            <a:ext cx="1209675" cy="1253490"/>
          </a:xfrm>
          <a:prstGeom prst="rect">
            <a:avLst/>
          </a:prstGeom>
        </p:spPr>
      </p:pic>
      <p:pic>
        <p:nvPicPr>
          <p:cNvPr id="44" name="图片 43" descr="E:\PPT\PPT\外\图片5.png图片5"/>
          <p:cNvPicPr>
            <a:picLocks noChangeAspect="1"/>
          </p:cNvPicPr>
          <p:nvPr/>
        </p:nvPicPr>
        <p:blipFill>
          <a:blip r:embed="rId5"/>
          <a:srcRect/>
          <a:stretch>
            <a:fillRect/>
          </a:stretch>
        </p:blipFill>
        <p:spPr>
          <a:xfrm>
            <a:off x="9300845" y="-29210"/>
            <a:ext cx="1245235" cy="1939290"/>
          </a:xfrm>
          <a:prstGeom prst="rect">
            <a:avLst/>
          </a:prstGeom>
        </p:spPr>
      </p:pic>
      <p:pic>
        <p:nvPicPr>
          <p:cNvPr id="45" name="图片 44" descr="E:\PPT\PPT\外\图片4.png图片4"/>
          <p:cNvPicPr>
            <a:picLocks noChangeAspect="1"/>
          </p:cNvPicPr>
          <p:nvPr/>
        </p:nvPicPr>
        <p:blipFill>
          <a:blip r:embed="rId6"/>
          <a:srcRect/>
          <a:stretch>
            <a:fillRect/>
          </a:stretch>
        </p:blipFill>
        <p:spPr>
          <a:xfrm>
            <a:off x="773430" y="1300798"/>
            <a:ext cx="1328420" cy="1328420"/>
          </a:xfrm>
          <a:prstGeom prst="rect">
            <a:avLst/>
          </a:prstGeom>
        </p:spPr>
      </p:pic>
      <p:pic>
        <p:nvPicPr>
          <p:cNvPr id="46" name="图片 45" descr="E:\PPT\PPT\外\图片6.png图片6"/>
          <p:cNvPicPr>
            <a:picLocks noChangeAspect="1"/>
          </p:cNvPicPr>
          <p:nvPr/>
        </p:nvPicPr>
        <p:blipFill>
          <a:blip r:embed="rId7"/>
          <a:srcRect/>
          <a:stretch>
            <a:fillRect/>
          </a:stretch>
        </p:blipFill>
        <p:spPr>
          <a:xfrm>
            <a:off x="672465" y="4279900"/>
            <a:ext cx="1938655" cy="1366520"/>
          </a:xfrm>
          <a:prstGeom prst="rect">
            <a:avLst/>
          </a:prstGeom>
        </p:spPr>
      </p:pic>
      <p:pic>
        <p:nvPicPr>
          <p:cNvPr id="47" name="图片 46" descr="E:\PPT\PPT\外\图片4.png图片4"/>
          <p:cNvPicPr>
            <a:picLocks noChangeAspect="1"/>
          </p:cNvPicPr>
          <p:nvPr/>
        </p:nvPicPr>
        <p:blipFill>
          <a:blip r:embed="rId6"/>
          <a:srcRect/>
          <a:stretch>
            <a:fillRect/>
          </a:stretch>
        </p:blipFill>
        <p:spPr>
          <a:xfrm>
            <a:off x="9585325" y="4391660"/>
            <a:ext cx="1687195" cy="1687195"/>
          </a:xfrm>
          <a:prstGeom prst="rect">
            <a:avLst/>
          </a:prstGeom>
        </p:spPr>
      </p:pic>
      <p:pic>
        <p:nvPicPr>
          <p:cNvPr id="48" name="图片 47" descr="E:\PPT\PPT\外\图片7.png图片7"/>
          <p:cNvPicPr>
            <a:picLocks noChangeAspect="1"/>
          </p:cNvPicPr>
          <p:nvPr/>
        </p:nvPicPr>
        <p:blipFill>
          <a:blip r:embed="rId8"/>
          <a:srcRect/>
          <a:stretch>
            <a:fillRect/>
          </a:stretch>
        </p:blipFill>
        <p:spPr>
          <a:xfrm flipH="1">
            <a:off x="10010140" y="2385695"/>
            <a:ext cx="1969135" cy="2130425"/>
          </a:xfrm>
          <a:prstGeom prst="rect">
            <a:avLst/>
          </a:prstGeom>
        </p:spPr>
      </p:pic>
      <p:pic>
        <p:nvPicPr>
          <p:cNvPr id="49" name="图片 48" descr="E:\PPT\PPT\外\图片3.png图片3"/>
          <p:cNvPicPr>
            <a:picLocks noChangeAspect="1"/>
          </p:cNvPicPr>
          <p:nvPr/>
        </p:nvPicPr>
        <p:blipFill>
          <a:blip r:embed="rId9"/>
          <a:srcRect/>
          <a:stretch>
            <a:fillRect/>
          </a:stretch>
        </p:blipFill>
        <p:spPr>
          <a:xfrm>
            <a:off x="9844405" y="1301115"/>
            <a:ext cx="1514475" cy="1513205"/>
          </a:xfrm>
          <a:prstGeom prst="rect">
            <a:avLst/>
          </a:prstGeom>
        </p:spPr>
      </p:pic>
      <p:pic>
        <p:nvPicPr>
          <p:cNvPr id="50" name="图片 49" descr="E:\PPT\PPT\外\图片3.png图片3"/>
          <p:cNvPicPr>
            <a:picLocks noChangeAspect="1"/>
          </p:cNvPicPr>
          <p:nvPr/>
        </p:nvPicPr>
        <p:blipFill>
          <a:blip r:embed="rId9"/>
          <a:srcRect/>
          <a:stretch>
            <a:fillRect/>
          </a:stretch>
        </p:blipFill>
        <p:spPr>
          <a:xfrm>
            <a:off x="1809750" y="-172085"/>
            <a:ext cx="1567815" cy="1567180"/>
          </a:xfrm>
          <a:prstGeom prst="rect">
            <a:avLst/>
          </a:prstGeom>
        </p:spPr>
      </p:pic>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37" name="图片 4">
            <a:extLst>
              <a:ext uri="{FF2B5EF4-FFF2-40B4-BE49-F238E27FC236}">
                <a16:creationId xmlns:a16="http://schemas.microsoft.com/office/drawing/2014/main" id="{10F54285-C028-4864-999D-803B6A2B3F7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7394" y="4019550"/>
            <a:ext cx="4548121" cy="2838450"/>
          </a:xfrm>
          <a:prstGeom prst="rect">
            <a:avLst/>
          </a:prstGeom>
        </p:spPr>
      </p:pic>
      <p:pic>
        <p:nvPicPr>
          <p:cNvPr id="3" name="Picture 2">
            <a:extLst>
              <a:ext uri="{FF2B5EF4-FFF2-40B4-BE49-F238E27FC236}">
                <a16:creationId xmlns:a16="http://schemas.microsoft.com/office/drawing/2014/main" id="{87FEAEEB-D9FA-4147-9092-B8EA6AF84820}"/>
              </a:ext>
            </a:extLst>
          </p:cNvPr>
          <p:cNvPicPr>
            <a:picLocks noChangeAspect="1"/>
          </p:cNvPicPr>
          <p:nvPr/>
        </p:nvPicPr>
        <p:blipFill>
          <a:blip r:embed="rId12"/>
          <a:stretch>
            <a:fillRect/>
          </a:stretch>
        </p:blipFill>
        <p:spPr>
          <a:xfrm>
            <a:off x="2377491" y="2154878"/>
            <a:ext cx="7608467" cy="1329043"/>
          </a:xfrm>
          <a:prstGeom prst="rect">
            <a:avLst/>
          </a:prstGeom>
        </p:spPr>
      </p:pic>
      <p:sp>
        <p:nvSpPr>
          <p:cNvPr id="4" name="TextBox 3">
            <a:extLst>
              <a:ext uri="{FF2B5EF4-FFF2-40B4-BE49-F238E27FC236}">
                <a16:creationId xmlns:a16="http://schemas.microsoft.com/office/drawing/2014/main" id="{2EA1A20A-49C4-4330-ABE7-5671FF3342C6}"/>
              </a:ext>
            </a:extLst>
          </p:cNvPr>
          <p:cNvSpPr txBox="1"/>
          <p:nvPr/>
        </p:nvSpPr>
        <p:spPr>
          <a:xfrm>
            <a:off x="5562600" y="3495675"/>
            <a:ext cx="2819400" cy="646331"/>
          </a:xfrm>
          <a:prstGeom prst="rect">
            <a:avLst/>
          </a:prstGeom>
          <a:noFill/>
        </p:spPr>
        <p:txBody>
          <a:bodyPr wrap="square" rtlCol="0">
            <a:spAutoFit/>
          </a:bodyPr>
          <a:lstStyle/>
          <a:p>
            <a:r>
              <a:rPr lang="en-US" sz="3600" dirty="0"/>
              <a:t>(</a:t>
            </a:r>
            <a:r>
              <a:rPr lang="en-US" sz="3600" dirty="0" err="1"/>
              <a:t>Tiết</a:t>
            </a:r>
            <a:r>
              <a:rPr lang="en-US" sz="3600" dirty="0"/>
              <a:t> 1)</a:t>
            </a:r>
          </a:p>
        </p:txBody>
      </p:sp>
      <p:pic>
        <p:nvPicPr>
          <p:cNvPr id="2" name="Picture 1">
            <a:extLst>
              <a:ext uri="{FF2B5EF4-FFF2-40B4-BE49-F238E27FC236}">
                <a16:creationId xmlns:a16="http://schemas.microsoft.com/office/drawing/2014/main" id="{F328DAA1-D6A4-4948-BF60-B9C9933418FA}"/>
              </a:ext>
            </a:extLst>
          </p:cNvPr>
          <p:cNvPicPr>
            <a:picLocks noChangeAspect="1"/>
          </p:cNvPicPr>
          <p:nvPr/>
        </p:nvPicPr>
        <p:blipFill>
          <a:blip r:embed="rId13"/>
          <a:stretch>
            <a:fillRect/>
          </a:stretch>
        </p:blipFill>
        <p:spPr>
          <a:xfrm>
            <a:off x="3054986" y="975699"/>
            <a:ext cx="5834378" cy="96325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dissolv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61607" y="172727"/>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658313" y="274725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đủ</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giấc</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588592"/>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uống</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Vui</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chơi</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sức</a:t>
            </a:r>
            <a:r>
              <a:rPr kumimoji="0" lang="vi-VN"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3985507"/>
            <a:ext cx="10527405" cy="12639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4000" i="1" dirty="0">
                <a:solidFill>
                  <a:prstClr val="black"/>
                </a:solidFill>
                <a:latin typeface="Arial" panose="020B0604020202020204" pitchFamily="34" charset="0"/>
                <a:cs typeface="Arial" panose="020B0604020202020204" pitchFamily="34" charset="0"/>
              </a:rPr>
              <a:t>S</a:t>
            </a:r>
            <a:r>
              <a:rPr kumimoji="0" lang="vi-VN"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ử dụng các chất kích thích như rượu, bia, thuốc lá,…</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95922" y="182671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62113" y="2985381"/>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hại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kinh</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09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2E3090-F844-DDA9-8CEC-19EB765EC352}"/>
              </a:ext>
            </a:extLst>
          </p:cNvPr>
          <p:cNvSpPr txBox="1"/>
          <p:nvPr/>
        </p:nvSpPr>
        <p:spPr>
          <a:xfrm>
            <a:off x="602567" y="1949410"/>
            <a:ext cx="10986866" cy="3915966"/>
          </a:xfrm>
          <a:prstGeom prst="flowChartAlternateProcess">
            <a:avLst/>
          </a:prstGeom>
          <a:solidFill>
            <a:schemeClr val="accent2">
              <a:lumMod val="60000"/>
              <a:lumOff val="40000"/>
            </a:schemeClr>
          </a:solidFill>
        </p:spPr>
        <p:txBody>
          <a:bodyPr wrap="square" rtlCol="0">
            <a:spAutoFit/>
          </a:bodyPr>
          <a:lstStyle/>
          <a:p>
            <a:pPr marL="457200" lvl="0" indent="-457200" algn="just">
              <a:buFont typeface="Arial" panose="020B0604020202020204" pitchFamily="34" charset="0"/>
              <a:buChar char="•"/>
            </a:pPr>
            <a:r>
              <a:rPr lang="nl-NL" sz="3200" dirty="0">
                <a:solidFill>
                  <a:srgbClr val="002060"/>
                </a:solidFill>
              </a:rPr>
              <a:t>Những việc làm có lợi cho cơ quan thần kinh sẽ giúp cho hệ thần kinh luôn mạnh khỏe, suy nghĩ tích cực, lạc quan.</a:t>
            </a:r>
          </a:p>
          <a:p>
            <a:pPr marL="457200" lvl="0" indent="-457200" algn="just">
              <a:buFont typeface="Arial" panose="020B0604020202020204" pitchFamily="34" charset="0"/>
              <a:buChar char="•"/>
            </a:pPr>
            <a:r>
              <a:rPr lang="nl-NL" sz="3200" dirty="0">
                <a:solidFill>
                  <a:srgbClr val="002060"/>
                </a:solidFill>
              </a:rPr>
              <a:t>Nhưng nếu chúng ta không biết cách chăm sóc cơ quan thần kinh dẫn đến nhiều loại bệnh phổ biến như đau đầu, bạn não, đột quỵ…</a:t>
            </a:r>
          </a:p>
          <a:p>
            <a:pPr lvl="0" algn="just"/>
            <a:r>
              <a:rPr lang="en-US" sz="3200" dirty="0">
                <a:solidFill>
                  <a:srgbClr val="002060"/>
                </a:solidFill>
              </a:rPr>
              <a:t>     </a:t>
            </a:r>
            <a:r>
              <a:rPr lang="en-US" sz="3200" dirty="0" err="1">
                <a:solidFill>
                  <a:srgbClr val="002060"/>
                </a:solidFill>
              </a:rPr>
              <a:t>Vì</a:t>
            </a:r>
            <a:r>
              <a:rPr lang="en-US" sz="3200" dirty="0">
                <a:solidFill>
                  <a:srgbClr val="002060"/>
                </a:solidFill>
              </a:rPr>
              <a:t> </a:t>
            </a:r>
            <a:r>
              <a:rPr lang="en-US" sz="3200" dirty="0" err="1">
                <a:solidFill>
                  <a:srgbClr val="002060"/>
                </a:solidFill>
              </a:rPr>
              <a:t>thế</a:t>
            </a:r>
            <a:r>
              <a:rPr lang="en-US" sz="3200" dirty="0">
                <a:solidFill>
                  <a:srgbClr val="002060"/>
                </a:solidFill>
              </a:rPr>
              <a:t> </a:t>
            </a:r>
            <a:r>
              <a:rPr lang="en-US" sz="3200" dirty="0" err="1">
                <a:solidFill>
                  <a:srgbClr val="002060"/>
                </a:solidFill>
              </a:rPr>
              <a:t>chúng</a:t>
            </a:r>
            <a:r>
              <a:rPr lang="en-US" sz="3200" dirty="0">
                <a:solidFill>
                  <a:srgbClr val="002060"/>
                </a:solidFill>
              </a:rPr>
              <a:t> ta </a:t>
            </a:r>
            <a:r>
              <a:rPr lang="en-US" sz="3200" dirty="0" err="1">
                <a:solidFill>
                  <a:srgbClr val="002060"/>
                </a:solidFill>
              </a:rPr>
              <a:t>cần</a:t>
            </a:r>
            <a:r>
              <a:rPr lang="en-US" sz="3200" dirty="0">
                <a:solidFill>
                  <a:srgbClr val="002060"/>
                </a:solidFill>
              </a:rPr>
              <a:t> </a:t>
            </a:r>
            <a:r>
              <a:rPr lang="en-US" sz="3200" dirty="0" err="1">
                <a:solidFill>
                  <a:srgbClr val="002060"/>
                </a:solidFill>
              </a:rPr>
              <a:t>tránh</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việc</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ảnh</a:t>
            </a:r>
            <a:r>
              <a:rPr lang="en-US" sz="3200" dirty="0">
                <a:solidFill>
                  <a:srgbClr val="002060"/>
                </a:solidFill>
              </a:rPr>
              <a:t> </a:t>
            </a:r>
            <a:r>
              <a:rPr lang="en-US" sz="3200" dirty="0" err="1">
                <a:solidFill>
                  <a:srgbClr val="002060"/>
                </a:solidFill>
              </a:rPr>
              <a:t>hưởng</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sức</a:t>
            </a:r>
            <a:r>
              <a:rPr lang="en-US" sz="3200" dirty="0">
                <a:solidFill>
                  <a:srgbClr val="002060"/>
                </a:solidFill>
              </a:rPr>
              <a:t> </a:t>
            </a:r>
            <a:r>
              <a:rPr lang="en-US" sz="3200" dirty="0" err="1">
                <a:solidFill>
                  <a:srgbClr val="002060"/>
                </a:solidFill>
              </a:rPr>
              <a:t>khỏe</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cơ</a:t>
            </a:r>
            <a:r>
              <a:rPr lang="en-US" sz="3200" dirty="0">
                <a:solidFill>
                  <a:srgbClr val="002060"/>
                </a:solidFill>
              </a:rPr>
              <a:t> </a:t>
            </a:r>
            <a:r>
              <a:rPr lang="en-US" sz="3200" dirty="0" err="1">
                <a:solidFill>
                  <a:srgbClr val="002060"/>
                </a:solidFill>
              </a:rPr>
              <a:t>quan</a:t>
            </a:r>
            <a:r>
              <a:rPr lang="en-US" sz="3200" dirty="0">
                <a:solidFill>
                  <a:srgbClr val="002060"/>
                </a:solidFill>
              </a:rPr>
              <a:t> </a:t>
            </a:r>
            <a:r>
              <a:rPr lang="en-US" sz="3200" dirty="0" err="1">
                <a:solidFill>
                  <a:srgbClr val="002060"/>
                </a:solidFill>
              </a:rPr>
              <a:t>thần</a:t>
            </a:r>
            <a:r>
              <a:rPr lang="en-US" sz="3200" dirty="0">
                <a:solidFill>
                  <a:srgbClr val="002060"/>
                </a:solidFill>
              </a:rPr>
              <a:t> </a:t>
            </a:r>
            <a:r>
              <a:rPr lang="en-US" sz="3200" dirty="0" err="1">
                <a:solidFill>
                  <a:srgbClr val="002060"/>
                </a:solidFill>
              </a:rPr>
              <a:t>kinh</a:t>
            </a:r>
            <a:endParaRPr kumimoji="0" lang="en-US" sz="3200" u="none" strike="noStrike" kern="1200" cap="none" spc="0" normalizeH="0" baseline="0" noProof="0" dirty="0">
              <a:ln>
                <a:noFill/>
              </a:ln>
              <a:solidFill>
                <a:srgbClr val="002060"/>
              </a:solidFill>
              <a:effectLst/>
              <a:uLnTx/>
              <a:uFillTx/>
              <a:latin typeface="Calibri" panose="020F0502020204030204"/>
            </a:endParaRPr>
          </a:p>
        </p:txBody>
      </p:sp>
      <p:sp>
        <p:nvSpPr>
          <p:cNvPr id="6" name="TextBox 5">
            <a:extLst>
              <a:ext uri="{FF2B5EF4-FFF2-40B4-BE49-F238E27FC236}">
                <a16:creationId xmlns:a16="http://schemas.microsoft.com/office/drawing/2014/main" id="{965F19CF-2AAB-0091-BB2E-2703A4613684}"/>
              </a:ext>
            </a:extLst>
          </p:cNvPr>
          <p:cNvSpPr txBox="1"/>
          <p:nvPr/>
        </p:nvSpPr>
        <p:spPr>
          <a:xfrm>
            <a:off x="4557932" y="530959"/>
            <a:ext cx="5176910" cy="923330"/>
          </a:xfrm>
          <a:prstGeom prst="rect">
            <a:avLst/>
          </a:prstGeom>
          <a:noFill/>
        </p:spPr>
        <p:txBody>
          <a:bodyPr wrap="square" rtlCol="0">
            <a:spAutoFit/>
          </a:bodyPr>
          <a:lstStyle/>
          <a:p>
            <a:r>
              <a:rPr lang="en-US" sz="5400" dirty="0">
                <a:solidFill>
                  <a:srgbClr val="FF0000"/>
                </a:solidFill>
                <a:latin typeface="#9Slide03 BoosterNextFYBlack" panose="02000A03000000020004" pitchFamily="2" charset="0"/>
              </a:rPr>
              <a:t>KẾT LUẬN</a:t>
            </a: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 name="Picture 2">
            <a:extLst>
              <a:ext uri="{FF2B5EF4-FFF2-40B4-BE49-F238E27FC236}">
                <a16:creationId xmlns:a16="http://schemas.microsoft.com/office/drawing/2014/main" id="{FED4CEE8-7F29-4CD4-8316-4856BBD1EB54}"/>
              </a:ext>
            </a:extLst>
          </p:cNvPr>
          <p:cNvPicPr>
            <a:picLocks noChangeAspect="1"/>
          </p:cNvPicPr>
          <p:nvPr/>
        </p:nvPicPr>
        <p:blipFill>
          <a:blip r:embed="rId13"/>
          <a:stretch>
            <a:fillRect/>
          </a:stretch>
        </p:blipFill>
        <p:spPr>
          <a:xfrm>
            <a:off x="3414661" y="219716"/>
            <a:ext cx="5572227" cy="2780017"/>
          </a:xfrm>
          <a:prstGeom prst="rect">
            <a:avLst/>
          </a:prstGeom>
        </p:spPr>
      </p:pic>
    </p:spTree>
    <p:custDataLst>
      <p:tags r:id="rId1"/>
    </p:custDataLst>
    <p:extLst>
      <p:ext uri="{BB962C8B-B14F-4D97-AF65-F5344CB8AC3E}">
        <p14:creationId xmlns:p14="http://schemas.microsoft.com/office/powerpoint/2010/main" val="371796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cs typeface="Calibri" panose="020F0502020204030204" pitchFamily="34" charset="0"/>
              </a:rPr>
              <a:t>Em sẽ có cảm xúc như thế nào khi gặp các tình huống sau: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F7C50F59-F032-41A9-A3FE-62CB28E8115B}"/>
              </a:ext>
            </a:extLst>
          </p:cNvPr>
          <p:cNvPicPr>
            <a:picLocks noChangeAspect="1"/>
          </p:cNvPicPr>
          <p:nvPr/>
        </p:nvPicPr>
        <p:blipFill>
          <a:blip r:embed="rId4"/>
          <a:stretch>
            <a:fillRect/>
          </a:stretch>
        </p:blipFill>
        <p:spPr>
          <a:xfrm>
            <a:off x="2628900" y="1528762"/>
            <a:ext cx="6762750" cy="4370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4086EC63-C64C-4D45-ABA8-D1ACD76B4AD5}"/>
              </a:ext>
            </a:extLst>
          </p:cNvPr>
          <p:cNvPicPr>
            <a:picLocks noChangeAspect="1"/>
          </p:cNvPicPr>
          <p:nvPr/>
        </p:nvPicPr>
        <p:blipFill>
          <a:blip r:embed="rId5"/>
          <a:stretch>
            <a:fillRect/>
          </a:stretch>
        </p:blipFill>
        <p:spPr>
          <a:xfrm>
            <a:off x="9019071" y="4248149"/>
            <a:ext cx="3172929" cy="2792957"/>
          </a:xfrm>
          <a:prstGeom prst="rect">
            <a:avLst/>
          </a:prstGeom>
        </p:spPr>
      </p:pic>
    </p:spTree>
    <p:custDataLst>
      <p:tags r:id="rId1"/>
    </p:custDataLst>
    <p:extLst>
      <p:ext uri="{BB962C8B-B14F-4D97-AF65-F5344CB8AC3E}">
        <p14:creationId xmlns:p14="http://schemas.microsoft.com/office/powerpoint/2010/main" val="324085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500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5143499" y="1676400"/>
            <a:ext cx="6943725"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q"/>
            </a:pPr>
            <a:r>
              <a:rPr lang="vi-VN" sz="3200" dirty="0">
                <a:solidFill>
                  <a:srgbClr val="002060"/>
                </a:solidFill>
                <a:latin typeface="Calibri" panose="020F0502020204030204" pitchFamily="34" charset="0"/>
                <a:cs typeface="Calibri" panose="020F0502020204030204" pitchFamily="34" charset="0"/>
              </a:rPr>
              <a:t>Khi được mẹ khen, em sẽ rất vui vẻ và cảm ơn mẹ.. </a:t>
            </a:r>
            <a:endParaRPr lang="en-US" sz="3200" dirty="0">
              <a:solidFill>
                <a:srgbClr val="002060"/>
              </a:solidFill>
              <a:latin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200" dirty="0">
                <a:solidFill>
                  <a:srgbClr val="002060"/>
                </a:solidFill>
                <a:latin typeface="Calibri" panose="020F0502020204030204" pitchFamily="34" charset="0"/>
                <a:cs typeface="Calibri" panose="020F0502020204030204" pitchFamily="34" charset="0"/>
              </a:rPr>
              <a:t>Khi bị mắng, em sẽ rất sợ hãi.</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9" name="Picture 8">
            <a:extLst>
              <a:ext uri="{FF2B5EF4-FFF2-40B4-BE49-F238E27FC236}">
                <a16:creationId xmlns:a16="http://schemas.microsoft.com/office/drawing/2014/main" id="{B6F87B5C-3717-44A3-9193-31AA04EDF5BE}"/>
              </a:ext>
            </a:extLst>
          </p:cNvPr>
          <p:cNvPicPr>
            <a:picLocks noChangeAspect="1"/>
          </p:cNvPicPr>
          <p:nvPr/>
        </p:nvPicPr>
        <p:blipFill>
          <a:blip r:embed="rId5"/>
          <a:stretch>
            <a:fillRect/>
          </a:stretch>
        </p:blipFill>
        <p:spPr>
          <a:xfrm>
            <a:off x="752474" y="1811903"/>
            <a:ext cx="4143375" cy="267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5295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vi-VN" sz="3200" dirty="0">
                <a:solidFill>
                  <a:srgbClr val="FF0000"/>
                </a:solidFill>
                <a:latin typeface="Calibri" panose="020F0502020204030204"/>
              </a:rPr>
              <a:t>Hãy nêu cách ứng xử khi gặp những việc làm có ảnh hư</a:t>
            </a:r>
            <a:r>
              <a:rPr lang="en-US" sz="3200" dirty="0">
                <a:solidFill>
                  <a:srgbClr val="FF0000"/>
                </a:solidFill>
                <a:latin typeface="Calibri" panose="020F0502020204030204"/>
              </a:rPr>
              <a:t>ở</a:t>
            </a:r>
            <a:r>
              <a:rPr lang="vi-VN" sz="3200" dirty="0">
                <a:solidFill>
                  <a:srgbClr val="FF0000"/>
                </a:solidFill>
                <a:latin typeface="Calibri" panose="020F0502020204030204"/>
              </a:rPr>
              <a:t>ng xấu tới cảm xúc của các em như: bị dọa nạt, b</a:t>
            </a:r>
            <a:r>
              <a:rPr lang="en-US" sz="3200" dirty="0">
                <a:solidFill>
                  <a:srgbClr val="FF0000"/>
                </a:solidFill>
                <a:latin typeface="Calibri" panose="020F0502020204030204"/>
              </a:rPr>
              <a:t>ị</a:t>
            </a:r>
            <a:r>
              <a:rPr lang="vi-VN" sz="3200" dirty="0">
                <a:solidFill>
                  <a:srgbClr val="FF0000"/>
                </a:solidFill>
                <a:latin typeface="Calibri" panose="020F0502020204030204"/>
              </a:rPr>
              <a:t> quát mắng khi bị điểm kém,...</a:t>
            </a:r>
            <a:endParaRPr kumimoji="0" lang="en-US" sz="320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637027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2E3090-F844-DDA9-8CEC-19EB765EC352}"/>
              </a:ext>
            </a:extLst>
          </p:cNvPr>
          <p:cNvSpPr txBox="1"/>
          <p:nvPr/>
        </p:nvSpPr>
        <p:spPr>
          <a:xfrm>
            <a:off x="364588" y="1597718"/>
            <a:ext cx="11462823" cy="4460796"/>
          </a:xfrm>
          <a:prstGeom prst="flowChartAlternateProcess">
            <a:avLst/>
          </a:prstGeom>
          <a:solidFill>
            <a:schemeClr val="accent2">
              <a:lumMod val="60000"/>
              <a:lumOff val="40000"/>
            </a:schemeClr>
          </a:solidFill>
        </p:spPr>
        <p:txBody>
          <a:bodyPr wrap="square" rtlCol="0">
            <a:spAutoFit/>
          </a:bodyPr>
          <a:lstStyle/>
          <a:p>
            <a:pPr marL="457200" lvl="0" indent="-457200" algn="just">
              <a:buFont typeface="Arial" panose="020B0604020202020204" pitchFamily="34" charset="0"/>
              <a:buChar char="•"/>
            </a:pPr>
            <a:r>
              <a:rPr lang="vi-VN" sz="3200" dirty="0">
                <a:solidFill>
                  <a:srgbClr val="002060"/>
                </a:solidFill>
                <a:latin typeface="Calibri" panose="020F0502020204030204"/>
              </a:rPr>
              <a:t>Mối quan hệ với gia đình hoặc bạn bè có ảnh hưởng tốt hoặc xấu đến trạng thái cảm xúc </a:t>
            </a:r>
            <a:r>
              <a:rPr lang="en-US" sz="3200" dirty="0">
                <a:solidFill>
                  <a:srgbClr val="002060"/>
                </a:solidFill>
              </a:rPr>
              <a:t>(</a:t>
            </a:r>
            <a:r>
              <a:rPr lang="vi-VN" sz="3200" dirty="0">
                <a:solidFill>
                  <a:srgbClr val="002060"/>
                </a:solidFill>
                <a:latin typeface="Calibri" panose="020F0502020204030204"/>
              </a:rPr>
              <a:t>hoặc sức khỏe tinh thần) của mỗi chúng ta.</a:t>
            </a:r>
            <a:endParaRPr lang="en-US" sz="3200" dirty="0">
              <a:solidFill>
                <a:srgbClr val="002060"/>
              </a:solidFill>
            </a:endParaRPr>
          </a:p>
          <a:p>
            <a:pPr marL="457200" lvl="0" indent="-457200" algn="just">
              <a:buFont typeface="Arial" panose="020B0604020202020204" pitchFamily="34" charset="0"/>
              <a:buChar char="•"/>
            </a:pPr>
            <a:r>
              <a:rPr lang="vi-VN" sz="3200" dirty="0">
                <a:solidFill>
                  <a:srgbClr val="002060"/>
                </a:solidFill>
                <a:latin typeface="Calibri" panose="020F0502020204030204"/>
              </a:rPr>
              <a:t>Chúng ta hãy tăng cường những hoạt động vui chơi bên gia đình, người thân để tinh thần chúng ta luôn lạc quan, vui tươi</a:t>
            </a:r>
            <a:r>
              <a:rPr lang="en-US" sz="3200" dirty="0">
                <a:solidFill>
                  <a:srgbClr val="002060"/>
                </a:solidFill>
              </a:rPr>
              <a:t>.</a:t>
            </a:r>
          </a:p>
          <a:p>
            <a:pPr marL="457200" lvl="0" indent="-457200" algn="just">
              <a:buFont typeface="Arial" panose="020B0604020202020204" pitchFamily="34" charset="0"/>
              <a:buChar char="•"/>
            </a:pPr>
            <a:r>
              <a:rPr lang="en-US" sz="3200" dirty="0">
                <a:solidFill>
                  <a:srgbClr val="002060"/>
                </a:solidFill>
              </a:rPr>
              <a:t>C</a:t>
            </a:r>
            <a:r>
              <a:rPr lang="vi-VN" sz="3200" dirty="0">
                <a:solidFill>
                  <a:srgbClr val="002060"/>
                </a:solidFill>
                <a:latin typeface="Calibri" panose="020F0502020204030204"/>
              </a:rPr>
              <a:t>ần tránh những hoạt động ảnh hưởng đến hệ thần kinh như ngủ muộn, chơi điện tử nhiều,... sẽ làm cơ quan thần kinh bị căng thẳng, m</a:t>
            </a:r>
            <a:r>
              <a:rPr lang="en-US" sz="3200" dirty="0">
                <a:solidFill>
                  <a:srgbClr val="002060"/>
                </a:solidFill>
                <a:latin typeface="Calibri" panose="020F0502020204030204"/>
              </a:rPr>
              <a:t>ệ</a:t>
            </a:r>
            <a:r>
              <a:rPr lang="vi-VN" sz="3200" dirty="0">
                <a:solidFill>
                  <a:srgbClr val="002060"/>
                </a:solidFill>
                <a:latin typeface="Calibri" panose="020F0502020204030204"/>
              </a:rPr>
              <a:t>t mỏi.</a:t>
            </a:r>
            <a:endParaRPr lang="en-US" sz="3200" dirty="0">
              <a:solidFill>
                <a:srgbClr val="002060"/>
              </a:solidFill>
            </a:endParaRPr>
          </a:p>
        </p:txBody>
      </p:sp>
      <p:sp>
        <p:nvSpPr>
          <p:cNvPr id="6" name="TextBox 5">
            <a:extLst>
              <a:ext uri="{FF2B5EF4-FFF2-40B4-BE49-F238E27FC236}">
                <a16:creationId xmlns:a16="http://schemas.microsoft.com/office/drawing/2014/main" id="{965F19CF-2AAB-0091-BB2E-2703A4613684}"/>
              </a:ext>
            </a:extLst>
          </p:cNvPr>
          <p:cNvSpPr txBox="1"/>
          <p:nvPr/>
        </p:nvSpPr>
        <p:spPr>
          <a:xfrm>
            <a:off x="4557932" y="530959"/>
            <a:ext cx="51769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0"/>
                <a:ea typeface="+mn-ea"/>
                <a:cs typeface="+mn-cs"/>
              </a:rPr>
              <a:t>KẾT LUẬN</a:t>
            </a:r>
          </a:p>
        </p:txBody>
      </p:sp>
    </p:spTree>
    <p:extLst>
      <p:ext uri="{BB962C8B-B14F-4D97-AF65-F5344CB8AC3E}">
        <p14:creationId xmlns:p14="http://schemas.microsoft.com/office/powerpoint/2010/main" val="11339981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94" name="圆角矩形 93"/>
          <p:cNvSpPr/>
          <p:nvPr/>
        </p:nvSpPr>
        <p:spPr>
          <a:xfrm>
            <a:off x="371475" y="332105"/>
            <a:ext cx="11449050" cy="619379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grpSp>
        <p:nvGrpSpPr>
          <p:cNvPr id="6" name="组合 5"/>
          <p:cNvGrpSpPr/>
          <p:nvPr/>
        </p:nvGrpSpPr>
        <p:grpSpPr>
          <a:xfrm>
            <a:off x="2002155" y="365760"/>
            <a:ext cx="7948295" cy="932180"/>
            <a:chOff x="2816" y="541"/>
            <a:chExt cx="12517" cy="1468"/>
          </a:xfrm>
        </p:grpSpPr>
        <p:sp>
          <p:nvSpPr>
            <p:cNvPr id="4" name="文本框 3"/>
            <p:cNvSpPr txBox="1"/>
            <p:nvPr/>
          </p:nvSpPr>
          <p:spPr>
            <a:xfrm>
              <a:off x="2816" y="872"/>
              <a:ext cx="12517" cy="110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400" b="1" i="0" u="none" strike="noStrike" kern="1200" cap="none" spc="0" normalizeH="0" baseline="0" noProof="0" dirty="0" err="1">
                  <a:ln w="25400">
                    <a:solidFill>
                      <a:srgbClr val="FFFFFF"/>
                    </a:solidFill>
                  </a:ln>
                  <a:solidFill>
                    <a:srgbClr val="000000"/>
                  </a:solidFill>
                  <a:uLnTx/>
                  <a:uFillTx/>
                  <a:latin typeface="Cambria" panose="02040503050406030204" pitchFamily="18" charset="0"/>
                  <a:ea typeface="Cambria" panose="02040503050406030204" pitchFamily="18" charset="0"/>
                </a:rPr>
                <a:t>Yêu</a:t>
              </a:r>
              <a:r>
                <a:rPr kumimoji="0" lang="en-US" altLang="zh-CN" sz="4400" b="1" i="0" u="none" strike="noStrike" kern="1200" cap="none" spc="0" normalizeH="0" baseline="0" noProof="0" dirty="0">
                  <a:ln w="25400">
                    <a:solidFill>
                      <a:srgbClr val="FFFFFF"/>
                    </a:solidFill>
                  </a:ln>
                  <a:solidFill>
                    <a:srgbClr val="000000"/>
                  </a:solidFill>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uLnTx/>
                  <a:uFillTx/>
                  <a:latin typeface="Cambria" panose="02040503050406030204" pitchFamily="18" charset="0"/>
                  <a:ea typeface="Cambria" panose="02040503050406030204" pitchFamily="18" charset="0"/>
                </a:rPr>
                <a:t>cầu</a:t>
              </a:r>
              <a:r>
                <a:rPr kumimoji="0" lang="en-US" altLang="zh-CN" sz="4400" b="1" i="0" u="none" strike="noStrike" kern="1200" cap="none" spc="0" normalizeH="0" baseline="0" noProof="0" dirty="0">
                  <a:ln w="25400">
                    <a:solidFill>
                      <a:srgbClr val="FFFFFF"/>
                    </a:solidFill>
                  </a:ln>
                  <a:solidFill>
                    <a:srgbClr val="000000"/>
                  </a:solidFill>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uLnTx/>
                  <a:uFillTx/>
                  <a:latin typeface="Cambria" panose="02040503050406030204" pitchFamily="18" charset="0"/>
                  <a:ea typeface="Cambria" panose="02040503050406030204" pitchFamily="18" charset="0"/>
                </a:rPr>
                <a:t>cần</a:t>
              </a:r>
              <a:r>
                <a:rPr kumimoji="0" lang="en-US" altLang="zh-CN" sz="4400" b="1" i="0" u="none" strike="noStrike" kern="1200" cap="none" spc="0" normalizeH="0" baseline="0" noProof="0" dirty="0">
                  <a:ln w="25400">
                    <a:solidFill>
                      <a:srgbClr val="FFFFFF"/>
                    </a:solidFill>
                  </a:ln>
                  <a:solidFill>
                    <a:srgbClr val="000000"/>
                  </a:solidFill>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uLnTx/>
                  <a:uFillTx/>
                  <a:latin typeface="Cambria" panose="02040503050406030204" pitchFamily="18" charset="0"/>
                  <a:ea typeface="Cambria" panose="02040503050406030204" pitchFamily="18" charset="0"/>
                </a:rPr>
                <a:t>đạt</a:t>
              </a:r>
              <a:endParaRPr kumimoji="0" lang="zh-CN" altLang="en-US" sz="4400" b="1" i="0" u="none" strike="noStrike" kern="1200" cap="none" spc="0" normalizeH="0" baseline="0" noProof="0" dirty="0">
                <a:ln w="25400">
                  <a:solidFill>
                    <a:srgbClr val="FFFFFF"/>
                  </a:solidFill>
                </a:ln>
                <a:solidFill>
                  <a:srgbClr val="000000"/>
                </a:solidFill>
                <a:uLnTx/>
                <a:uFillTx/>
                <a:latin typeface="Cambria" panose="02040503050406030204" pitchFamily="18" charset="0"/>
                <a:ea typeface="思源黑体 CN Bold" panose="020B0800000000000000" charset="-122"/>
              </a:endParaRPr>
            </a:p>
          </p:txBody>
        </p:sp>
        <p:grpSp>
          <p:nvGrpSpPr>
            <p:cNvPr id="5" name="组合 4"/>
            <p:cNvGrpSpPr/>
            <p:nvPr/>
          </p:nvGrpSpPr>
          <p:grpSpPr>
            <a:xfrm>
              <a:off x="4132" y="541"/>
              <a:ext cx="9758" cy="1468"/>
              <a:chOff x="4320" y="-883"/>
              <a:chExt cx="9758" cy="1468"/>
            </a:xfrm>
          </p:grpSpPr>
          <p:pic>
            <p:nvPicPr>
              <p:cNvPr id="2" name="图片 1" descr="图片1"/>
              <p:cNvPicPr>
                <a:picLocks noChangeAspect="1"/>
              </p:cNvPicPr>
              <p:nvPr/>
            </p:nvPicPr>
            <p:blipFill>
              <a:blip r:embed="rId5"/>
              <a:srcRect r="83150"/>
              <a:stretch>
                <a:fillRect/>
              </a:stretch>
            </p:blipFill>
            <p:spPr>
              <a:xfrm rot="-1680000">
                <a:off x="4320" y="-778"/>
                <a:ext cx="1857" cy="1363"/>
              </a:xfrm>
              <a:prstGeom prst="rect">
                <a:avLst/>
              </a:prstGeom>
            </p:spPr>
          </p:pic>
          <p:pic>
            <p:nvPicPr>
              <p:cNvPr id="3" name="图片 2" descr="图片1"/>
              <p:cNvPicPr>
                <a:picLocks noChangeAspect="1"/>
              </p:cNvPicPr>
              <p:nvPr/>
            </p:nvPicPr>
            <p:blipFill>
              <a:blip r:embed="rId5"/>
              <a:srcRect r="83150"/>
              <a:stretch>
                <a:fillRect/>
              </a:stretch>
            </p:blipFill>
            <p:spPr>
              <a:xfrm rot="-19920000" flipH="1">
                <a:off x="12221" y="-883"/>
                <a:ext cx="1857" cy="1363"/>
              </a:xfrm>
              <a:prstGeom prst="rect">
                <a:avLst/>
              </a:prstGeom>
            </p:spPr>
          </p:pic>
        </p:grpSp>
      </p:grpSp>
      <p:grpSp>
        <p:nvGrpSpPr>
          <p:cNvPr id="24" name="组合 23"/>
          <p:cNvGrpSpPr/>
          <p:nvPr/>
        </p:nvGrpSpPr>
        <p:grpSpPr>
          <a:xfrm>
            <a:off x="2289175" y="1045845"/>
            <a:ext cx="8464550" cy="1864360"/>
            <a:chOff x="2124" y="1289"/>
            <a:chExt cx="13330" cy="2936"/>
          </a:xfrm>
        </p:grpSpPr>
        <p:sp>
          <p:nvSpPr>
            <p:cNvPr id="26" name="文本框 80"/>
            <p:cNvSpPr txBox="1"/>
            <p:nvPr/>
          </p:nvSpPr>
          <p:spPr>
            <a:xfrm>
              <a:off x="3420" y="2044"/>
              <a:ext cx="12034" cy="2181"/>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Nêu được mối quan hệ với gia đình hoặc bạn bè có ảnh hưởng tốt hoặc xấu đến trạng thái cảm xúc (hoặc sức khỏe tinh thần) của mỗi con người</a:t>
              </a:r>
              <a:endParaRPr kumimoji="0"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30" name="图片 29" descr="E:\PPT\PPT\外\图片5.png图片5"/>
            <p:cNvPicPr>
              <a:picLocks noChangeAspect="1"/>
            </p:cNvPicPr>
            <p:nvPr/>
          </p:nvPicPr>
          <p:blipFill>
            <a:blip r:embed="rId6"/>
            <a:srcRect/>
            <a:stretch>
              <a:fillRect/>
            </a:stretch>
          </p:blipFill>
          <p:spPr>
            <a:xfrm>
              <a:off x="2124" y="1289"/>
              <a:ext cx="1372" cy="2137"/>
            </a:xfrm>
            <a:prstGeom prst="rect">
              <a:avLst/>
            </a:prstGeom>
          </p:spPr>
        </p:pic>
      </p:grpSp>
      <p:cxnSp>
        <p:nvCxnSpPr>
          <p:cNvPr id="38" name="直接连接符 37"/>
          <p:cNvCxnSpPr/>
          <p:nvPr/>
        </p:nvCxnSpPr>
        <p:spPr>
          <a:xfrm>
            <a:off x="3241675" y="2907030"/>
            <a:ext cx="7336790"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2092325" y="2609215"/>
            <a:ext cx="9042400" cy="1263015"/>
            <a:chOff x="1889" y="1782"/>
            <a:chExt cx="14240" cy="1989"/>
          </a:xfrm>
        </p:grpSpPr>
        <p:sp>
          <p:nvSpPr>
            <p:cNvPr id="40" name="文本框 80"/>
            <p:cNvSpPr txBox="1"/>
            <p:nvPr/>
          </p:nvSpPr>
          <p:spPr>
            <a:xfrm>
              <a:off x="3775" y="2269"/>
              <a:ext cx="12354"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Trình bày được một số việc cần làm hoặc cần tránh để giữ gìn, bảo vệ các cơ quan thần kinh.</a:t>
              </a:r>
              <a:endParaRPr kumimoji="0"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3" name="图片 42" descr="E:\PPT\PPT\外\图片4.png图片4"/>
            <p:cNvPicPr>
              <a:picLocks noChangeAspect="1"/>
            </p:cNvPicPr>
            <p:nvPr/>
          </p:nvPicPr>
          <p:blipFill>
            <a:blip r:embed="rId7"/>
            <a:srcRect/>
            <a:stretch>
              <a:fillRect/>
            </a:stretch>
          </p:blipFill>
          <p:spPr>
            <a:xfrm>
              <a:off x="1889" y="1782"/>
              <a:ext cx="1590" cy="1591"/>
            </a:xfrm>
            <a:prstGeom prst="rect">
              <a:avLst/>
            </a:prstGeom>
          </p:spPr>
        </p:pic>
      </p:grpSp>
      <p:cxnSp>
        <p:nvCxnSpPr>
          <p:cNvPr id="44" name="直接连接符 43"/>
          <p:cNvCxnSpPr/>
          <p:nvPr/>
        </p:nvCxnSpPr>
        <p:spPr>
          <a:xfrm>
            <a:off x="3279775" y="381317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2124710" y="3849370"/>
            <a:ext cx="9038590" cy="1164590"/>
            <a:chOff x="1940" y="2113"/>
            <a:chExt cx="14234" cy="1834"/>
          </a:xfrm>
        </p:grpSpPr>
        <p:sp>
          <p:nvSpPr>
            <p:cNvPr id="46" name="文本框 80"/>
            <p:cNvSpPr txBox="1"/>
            <p:nvPr/>
          </p:nvSpPr>
          <p:spPr>
            <a:xfrm>
              <a:off x="3829" y="2269"/>
              <a:ext cx="12345"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Kể tên được một số hoạt động có lợi cho các cơ quan thần kinh</a:t>
              </a:r>
              <a:endParaRPr kumimoji="0"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7" name="图片 46" descr="E:\PPT\PPT\外\图片7.png图片7"/>
            <p:cNvPicPr>
              <a:picLocks noChangeAspect="1"/>
            </p:cNvPicPr>
            <p:nvPr/>
          </p:nvPicPr>
          <p:blipFill>
            <a:blip r:embed="rId8"/>
            <a:srcRect/>
            <a:stretch>
              <a:fillRect/>
            </a:stretch>
          </p:blipFill>
          <p:spPr>
            <a:xfrm rot="18780000">
              <a:off x="2014" y="2039"/>
              <a:ext cx="1834" cy="1982"/>
            </a:xfrm>
            <a:prstGeom prst="rect">
              <a:avLst/>
            </a:prstGeom>
          </p:spPr>
        </p:pic>
      </p:grpSp>
      <p:grpSp>
        <p:nvGrpSpPr>
          <p:cNvPr id="41" name="组合 23">
            <a:extLst>
              <a:ext uri="{FF2B5EF4-FFF2-40B4-BE49-F238E27FC236}">
                <a16:creationId xmlns:a16="http://schemas.microsoft.com/office/drawing/2014/main" id="{101A6D44-4A2C-4F71-9D05-510BED6E3677}"/>
              </a:ext>
            </a:extLst>
          </p:cNvPr>
          <p:cNvGrpSpPr/>
          <p:nvPr/>
        </p:nvGrpSpPr>
        <p:grpSpPr>
          <a:xfrm>
            <a:off x="2479675" y="4665345"/>
            <a:ext cx="8407400" cy="1356995"/>
            <a:chOff x="2424" y="1529"/>
            <a:chExt cx="13240" cy="2137"/>
          </a:xfrm>
        </p:grpSpPr>
        <p:sp>
          <p:nvSpPr>
            <p:cNvPr id="42" name="文本框 80">
              <a:extLst>
                <a:ext uri="{FF2B5EF4-FFF2-40B4-BE49-F238E27FC236}">
                  <a16:creationId xmlns:a16="http://schemas.microsoft.com/office/drawing/2014/main" id="{124302FB-CFAC-4708-939F-D8FAEE2EA41F}"/>
                </a:ext>
              </a:extLst>
            </p:cNvPr>
            <p:cNvSpPr txBox="1"/>
            <p:nvPr/>
          </p:nvSpPr>
          <p:spPr>
            <a:xfrm>
              <a:off x="3630" y="1999"/>
              <a:ext cx="12034" cy="1406"/>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Thu thập được thông tin về một số hoạt động có hại đối với các cơ quan thần kinh và cách phòng tránh</a:t>
              </a:r>
              <a:endParaRPr kumimoji="0" sz="26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8" name="图片 29" descr="E:\PPT\PPT\外\图片5.png图片5">
              <a:extLst>
                <a:ext uri="{FF2B5EF4-FFF2-40B4-BE49-F238E27FC236}">
                  <a16:creationId xmlns:a16="http://schemas.microsoft.com/office/drawing/2014/main" id="{42EE11F0-C091-47C1-8B9B-C7DB88AF5E03}"/>
                </a:ext>
              </a:extLst>
            </p:cNvPr>
            <p:cNvPicPr>
              <a:picLocks noChangeAspect="1"/>
            </p:cNvPicPr>
            <p:nvPr/>
          </p:nvPicPr>
          <p:blipFill>
            <a:blip r:embed="rId6"/>
            <a:srcRect/>
            <a:stretch>
              <a:fillRect/>
            </a:stretch>
          </p:blipFill>
          <p:spPr>
            <a:xfrm>
              <a:off x="2424" y="1529"/>
              <a:ext cx="1372" cy="2137"/>
            </a:xfrm>
            <a:prstGeom prst="rect">
              <a:avLst/>
            </a:prstGeom>
          </p:spPr>
        </p:pic>
      </p:grpSp>
      <p:cxnSp>
        <p:nvCxnSpPr>
          <p:cNvPr id="49" name="直接连接符 43">
            <a:extLst>
              <a:ext uri="{FF2B5EF4-FFF2-40B4-BE49-F238E27FC236}">
                <a16:creationId xmlns:a16="http://schemas.microsoft.com/office/drawing/2014/main" id="{2036361D-AB82-492D-8288-F3402174EFAC}"/>
              </a:ext>
            </a:extLst>
          </p:cNvPr>
          <p:cNvCxnSpPr/>
          <p:nvPr/>
        </p:nvCxnSpPr>
        <p:spPr>
          <a:xfrm>
            <a:off x="3355975" y="4813300"/>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0" name="直接连接符 43">
            <a:extLst>
              <a:ext uri="{FF2B5EF4-FFF2-40B4-BE49-F238E27FC236}">
                <a16:creationId xmlns:a16="http://schemas.microsoft.com/office/drawing/2014/main" id="{21B740B1-6BCB-4318-9F2A-4CC1D7683BBF}"/>
              </a:ext>
            </a:extLst>
          </p:cNvPr>
          <p:cNvCxnSpPr/>
          <p:nvPr/>
        </p:nvCxnSpPr>
        <p:spPr>
          <a:xfrm>
            <a:off x="3355975" y="581342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down)">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7" name="Picture 36">
            <a:extLst>
              <a:ext uri="{FF2B5EF4-FFF2-40B4-BE49-F238E27FC236}">
                <a16:creationId xmlns:a16="http://schemas.microsoft.com/office/drawing/2014/main" id="{185C0035-F1A5-4ED5-AF74-189DF6F166EC}"/>
              </a:ext>
            </a:extLst>
          </p:cNvPr>
          <p:cNvPicPr>
            <a:picLocks noChangeAspect="1"/>
          </p:cNvPicPr>
          <p:nvPr/>
        </p:nvPicPr>
        <p:blipFill>
          <a:blip r:embed="rId13"/>
          <a:stretch>
            <a:fillRect/>
          </a:stretch>
        </p:blipFill>
        <p:spPr>
          <a:xfrm>
            <a:off x="2688414" y="587776"/>
            <a:ext cx="6986622" cy="2462997"/>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grpSp>
        <p:nvGrpSpPr>
          <p:cNvPr id="2" name="组合 1"/>
          <p:cNvGrpSpPr/>
          <p:nvPr/>
        </p:nvGrpSpPr>
        <p:grpSpPr>
          <a:xfrm>
            <a:off x="527050" y="635"/>
            <a:ext cx="11169015" cy="6857365"/>
            <a:chOff x="830" y="1"/>
            <a:chExt cx="17589" cy="10799"/>
          </a:xfrm>
        </p:grpSpPr>
        <p:grpSp>
          <p:nvGrpSpPr>
            <p:cNvPr id="33" name="组合 32"/>
            <p:cNvGrpSpPr/>
            <p:nvPr/>
          </p:nvGrpSpPr>
          <p:grpSpPr>
            <a:xfrm>
              <a:off x="830" y="1"/>
              <a:ext cx="17589" cy="10799"/>
              <a:chOff x="830" y="328"/>
              <a:chExt cx="17589" cy="10453"/>
            </a:xfrm>
          </p:grpSpPr>
          <p:sp>
            <p:nvSpPr>
              <p:cNvPr id="26" name="圆角矩形 25"/>
              <p:cNvSpPr/>
              <p:nvPr/>
            </p:nvSpPr>
            <p:spPr>
              <a:xfrm>
                <a:off x="830" y="328"/>
                <a:ext cx="17589" cy="10453"/>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组合 2"/>
              <p:cNvGrpSpPr/>
              <p:nvPr/>
            </p:nvGrpSpPr>
            <p:grpSpPr>
              <a:xfrm>
                <a:off x="1340" y="782"/>
                <a:ext cx="16525" cy="1020"/>
                <a:chOff x="6174" y="-1100"/>
                <a:chExt cx="6808" cy="1020"/>
              </a:xfrm>
              <a:solidFill>
                <a:srgbClr val="F6C039"/>
              </a:solidFill>
            </p:grpSpPr>
            <p:sp>
              <p:nvSpPr>
                <p:cNvPr id="4" name="矩形 3"/>
                <p:cNvSpPr/>
                <p:nvPr/>
              </p:nvSpPr>
              <p:spPr>
                <a:xfrm>
                  <a:off x="6174" y="-1100"/>
                  <a:ext cx="6808" cy="1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文本框 6"/>
                <p:cNvSpPr txBox="1"/>
                <p:nvPr/>
              </p:nvSpPr>
              <p:spPr>
                <a:xfrm>
                  <a:off x="6773" y="-990"/>
                  <a:ext cx="5653" cy="796"/>
                </a:xfrm>
                <a:prstGeom prst="rect">
                  <a:avLst/>
                </a:prstGeom>
                <a:grp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200" normalizeH="0" baseline="0" noProof="0" dirty="0">
                    <a:ln w="12700">
                      <a:solidFill>
                        <a:srgbClr val="137E92"/>
                      </a:solidFill>
                    </a:ln>
                    <a:solidFill>
                      <a:srgbClr val="FFFFFF"/>
                    </a:solidFill>
                    <a:effectLst/>
                    <a:uLnTx/>
                    <a:uFillTx/>
                    <a:latin typeface="字魂43号-国潮手书" panose="00000500000000000000" charset="-122"/>
                    <a:ea typeface="字魂43号-国潮手书" panose="00000500000000000000" charset="-122"/>
                    <a:cs typeface="+mn-cs"/>
                    <a:sym typeface="+mn-ea"/>
                  </a:endParaRPr>
                </a:p>
              </p:txBody>
            </p:sp>
          </p:grpSp>
        </p:grpSp>
        <p:pic>
          <p:nvPicPr>
            <p:cNvPr id="30" name="图片 29" descr="E:\PPT\PPT\外\图片7.png图片7"/>
            <p:cNvPicPr>
              <a:picLocks noChangeAspect="1"/>
            </p:cNvPicPr>
            <p:nvPr/>
          </p:nvPicPr>
          <p:blipFill>
            <a:blip r:embed="rId3"/>
            <a:srcRect/>
            <a:stretch>
              <a:fillRect/>
            </a:stretch>
          </p:blipFill>
          <p:spPr>
            <a:xfrm>
              <a:off x="1064" y="31"/>
              <a:ext cx="1890" cy="2046"/>
            </a:xfrm>
            <a:prstGeom prst="rect">
              <a:avLst/>
            </a:prstGeom>
          </p:spPr>
        </p:pic>
        <p:pic>
          <p:nvPicPr>
            <p:cNvPr id="43" name="图片 42" descr="E:\PPT\PPT\外\图片4.png图片4"/>
            <p:cNvPicPr>
              <a:picLocks noChangeAspect="1"/>
            </p:cNvPicPr>
            <p:nvPr/>
          </p:nvPicPr>
          <p:blipFill>
            <a:blip r:embed="rId4"/>
            <a:srcRect/>
            <a:stretch>
              <a:fillRect/>
            </a:stretch>
          </p:blipFill>
          <p:spPr>
            <a:xfrm>
              <a:off x="16293" y="1"/>
              <a:ext cx="1682" cy="1684"/>
            </a:xfrm>
            <a:prstGeom prst="rect">
              <a:avLst/>
            </a:prstGeom>
          </p:spPr>
        </p:pic>
      </p:gr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5"/>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5"/>
            <a:srcRect/>
            <a:stretch>
              <a:fillRect/>
            </a:stretch>
          </p:blipFill>
          <p:spPr>
            <a:xfrm flipH="1">
              <a:off x="16782" y="-46"/>
              <a:ext cx="2419" cy="10892"/>
            </a:xfrm>
            <a:prstGeom prst="rect">
              <a:avLst/>
            </a:prstGeom>
          </p:spPr>
        </p:pic>
      </p:grpSp>
      <p:sp>
        <p:nvSpPr>
          <p:cNvPr id="8" name="TextBox 7">
            <a:extLst>
              <a:ext uri="{FF2B5EF4-FFF2-40B4-BE49-F238E27FC236}">
                <a16:creationId xmlns:a16="http://schemas.microsoft.com/office/drawing/2014/main" id="{3A2A98A8-9BF3-4E7E-9F2B-D2186090B100}"/>
              </a:ext>
            </a:extLst>
          </p:cNvPr>
          <p:cNvSpPr txBox="1"/>
          <p:nvPr/>
        </p:nvSpPr>
        <p:spPr>
          <a:xfrm>
            <a:off x="1714500" y="381000"/>
            <a:ext cx="96869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7E9DC99E-9A64-47AD-A9EB-D9498E8C212F}"/>
              </a:ext>
            </a:extLst>
          </p:cNvPr>
          <p:cNvPicPr>
            <a:picLocks noChangeAspect="1"/>
          </p:cNvPicPr>
          <p:nvPr/>
        </p:nvPicPr>
        <p:blipFill>
          <a:blip r:embed="rId6"/>
          <a:stretch>
            <a:fillRect/>
          </a:stretch>
        </p:blipFill>
        <p:spPr>
          <a:xfrm>
            <a:off x="2171700" y="1290637"/>
            <a:ext cx="7239000" cy="1611119"/>
          </a:xfrm>
          <a:prstGeom prst="rect">
            <a:avLst/>
          </a:prstGeom>
        </p:spPr>
      </p:pic>
      <p:grpSp>
        <p:nvGrpSpPr>
          <p:cNvPr id="37" name="组合 1">
            <a:extLst>
              <a:ext uri="{FF2B5EF4-FFF2-40B4-BE49-F238E27FC236}">
                <a16:creationId xmlns:a16="http://schemas.microsoft.com/office/drawing/2014/main" id="{5F3583FE-04E9-4A48-8450-EC4F289E7347}"/>
              </a:ext>
            </a:extLst>
          </p:cNvPr>
          <p:cNvGrpSpPr/>
          <p:nvPr/>
        </p:nvGrpSpPr>
        <p:grpSpPr>
          <a:xfrm>
            <a:off x="0" y="4410075"/>
            <a:ext cx="3696144" cy="2626384"/>
            <a:chOff x="-591423" y="1707337"/>
            <a:chExt cx="7679682" cy="5787085"/>
          </a:xfrm>
        </p:grpSpPr>
        <p:pic>
          <p:nvPicPr>
            <p:cNvPr id="38" name="图片 12">
              <a:extLst>
                <a:ext uri="{FF2B5EF4-FFF2-40B4-BE49-F238E27FC236}">
                  <a16:creationId xmlns:a16="http://schemas.microsoft.com/office/drawing/2014/main" id="{D216ECFC-E84F-4219-B510-653CABDF9B85}"/>
                </a:ext>
              </a:extLst>
            </p:cNvPr>
            <p:cNvPicPr>
              <a:picLocks noChangeAspect="1"/>
            </p:cNvPicPr>
            <p:nvPr/>
          </p:nvPicPr>
          <p:blipFill rotWithShape="1">
            <a:blip r:embed="rId7">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39" name="图片 13">
              <a:extLst>
                <a:ext uri="{FF2B5EF4-FFF2-40B4-BE49-F238E27FC236}">
                  <a16:creationId xmlns:a16="http://schemas.microsoft.com/office/drawing/2014/main" id="{871094BC-CC8C-4910-B2BE-40FA4B37F74D}"/>
                </a:ext>
              </a:extLst>
            </p:cNvPr>
            <p:cNvPicPr>
              <a:picLocks noChangeAspect="1"/>
            </p:cNvPicPr>
            <p:nvPr/>
          </p:nvPicPr>
          <p:blipFill rotWithShape="1">
            <a:blip r:embed="rId7">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0" name="Rectangle: Rounded Corners 39">
            <a:extLst>
              <a:ext uri="{FF2B5EF4-FFF2-40B4-BE49-F238E27FC236}">
                <a16:creationId xmlns:a16="http://schemas.microsoft.com/office/drawing/2014/main" id="{F230CA09-C991-4711-9534-7FD9750868EF}"/>
              </a:ext>
            </a:extLst>
          </p:cNvPr>
          <p:cNvSpPr/>
          <p:nvPr/>
        </p:nvSpPr>
        <p:spPr>
          <a:xfrm>
            <a:off x="3174607" y="381952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200" b="1" dirty="0">
                <a:solidFill>
                  <a:prstClr val="black"/>
                </a:solidFill>
                <a:latin typeface="Calibri" panose="020F0502020204030204" pitchFamily="34" charset="0"/>
                <a:cs typeface="Calibri" panose="020F0502020204030204" pitchFamily="34" charset="0"/>
              </a:rPr>
              <a:t>Em thích gương mặt nào ? Vì sao?</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27" name="Picture 26">
            <a:extLst>
              <a:ext uri="{FF2B5EF4-FFF2-40B4-BE49-F238E27FC236}">
                <a16:creationId xmlns:a16="http://schemas.microsoft.com/office/drawing/2014/main" id="{AFA59669-C57F-466D-ABEF-8C9E43AF3529}"/>
              </a:ext>
            </a:extLst>
          </p:cNvPr>
          <p:cNvPicPr>
            <a:picLocks noChangeAspect="1"/>
          </p:cNvPicPr>
          <p:nvPr/>
        </p:nvPicPr>
        <p:blipFill>
          <a:blip r:embed="rId13"/>
          <a:stretch>
            <a:fillRect/>
          </a:stretch>
        </p:blipFill>
        <p:spPr>
          <a:xfrm>
            <a:off x="2682331" y="684934"/>
            <a:ext cx="6693988" cy="2402032"/>
          </a:xfrm>
          <a:prstGeom prst="rect">
            <a:avLst/>
          </a:prstGeom>
        </p:spPr>
      </p:pic>
    </p:spTree>
    <p:custDataLst>
      <p:tags r:id="rId1"/>
    </p:custDataLst>
    <p:extLst>
      <p:ext uri="{BB962C8B-B14F-4D97-AF65-F5344CB8AC3E}">
        <p14:creationId xmlns:p14="http://schemas.microsoft.com/office/powerpoint/2010/main" val="3024627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prstClr val="black"/>
                </a:solidFill>
                <a:latin typeface="Calibri" panose="020F0502020204030204" pitchFamily="34" charset="0"/>
                <a:cs typeface="Calibri" panose="020F0502020204030204" pitchFamily="34" charset="0"/>
              </a:rPr>
              <a:t>1. </a:t>
            </a:r>
            <a:r>
              <a:rPr lang="vi-VN" sz="2800" b="1" dirty="0">
                <a:solidFill>
                  <a:prstClr val="black"/>
                </a:solidFill>
                <a:latin typeface="Calibri" panose="020F0502020204030204" pitchFamily="34" charset="0"/>
                <a:cs typeface="Calibri" panose="020F0502020204030204" pitchFamily="34" charset="0"/>
              </a:rPr>
              <a:t>Quan sát hình vẽ và cho biết việc làm nào có lợi hay có hại cho cơ quan thần kinh.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AC9D35A-9B73-4B96-8067-3E119A673449}"/>
              </a:ext>
            </a:extLst>
          </p:cNvPr>
          <p:cNvPicPr>
            <a:picLocks noChangeAspect="1"/>
          </p:cNvPicPr>
          <p:nvPr/>
        </p:nvPicPr>
        <p:blipFill>
          <a:blip r:embed="rId4"/>
          <a:stretch>
            <a:fillRect/>
          </a:stretch>
        </p:blipFill>
        <p:spPr>
          <a:xfrm>
            <a:off x="404812" y="1500188"/>
            <a:ext cx="5593907" cy="464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CC845A5E-5D88-4206-B6A7-2ECB0973388D}"/>
              </a:ext>
            </a:extLst>
          </p:cNvPr>
          <p:cNvPicPr>
            <a:picLocks noChangeAspect="1"/>
          </p:cNvPicPr>
          <p:nvPr/>
        </p:nvPicPr>
        <p:blipFill>
          <a:blip r:embed="rId5"/>
          <a:stretch>
            <a:fillRect/>
          </a:stretch>
        </p:blipFill>
        <p:spPr>
          <a:xfrm>
            <a:off x="6229349" y="1552575"/>
            <a:ext cx="5342811" cy="462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grpSp>
        <p:nvGrpSpPr>
          <p:cNvPr id="8" name="Group 7">
            <a:extLst>
              <a:ext uri="{FF2B5EF4-FFF2-40B4-BE49-F238E27FC236}">
                <a16:creationId xmlns:a16="http://schemas.microsoft.com/office/drawing/2014/main" id="{B3E93F55-9FA9-4C4A-8101-61AF10777B39}"/>
              </a:ext>
            </a:extLst>
          </p:cNvPr>
          <p:cNvGrpSpPr/>
          <p:nvPr/>
        </p:nvGrpSpPr>
        <p:grpSpPr>
          <a:xfrm>
            <a:off x="4105275" y="0"/>
            <a:ext cx="8305800" cy="7712075"/>
            <a:chOff x="3404885" y="1164098"/>
            <a:chExt cx="11174622" cy="10287000"/>
          </a:xfrm>
        </p:grpSpPr>
        <p:pic>
          <p:nvPicPr>
            <p:cNvPr id="9" name="Picture 8">
              <a:extLst>
                <a:ext uri="{FF2B5EF4-FFF2-40B4-BE49-F238E27FC236}">
                  <a16:creationId xmlns:a16="http://schemas.microsoft.com/office/drawing/2014/main" id="{7CC56F09-CF3F-43D1-A03C-6D461F23C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885" y="1164098"/>
              <a:ext cx="11174622" cy="10287000"/>
            </a:xfrm>
            <a:prstGeom prst="rect">
              <a:avLst/>
            </a:prstGeom>
          </p:spPr>
        </p:pic>
        <p:sp>
          <p:nvSpPr>
            <p:cNvPr id="10" name="TextBox 9">
              <a:extLst>
                <a:ext uri="{FF2B5EF4-FFF2-40B4-BE49-F238E27FC236}">
                  <a16:creationId xmlns:a16="http://schemas.microsoft.com/office/drawing/2014/main" id="{D6CAE0EC-F041-4EE5-B841-8093806AC213}"/>
                </a:ext>
              </a:extLst>
            </p:cNvPr>
            <p:cNvSpPr txBox="1"/>
            <p:nvPr/>
          </p:nvSpPr>
          <p:spPr>
            <a:xfrm>
              <a:off x="4876125" y="3009775"/>
              <a:ext cx="8127776" cy="3525663"/>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hãy mô tả ý nghĩa của từng hình.</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đã bao giờ trải qua các tình huống như trong các hình này chưa?</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Cảm giác của em khi đó thế nào?</a:t>
              </a:r>
              <a:endParaRPr lang="en-US" sz="2800"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 việc làm nào có lợi? Vì sao?</a:t>
              </a:r>
            </a:p>
          </p:txBody>
        </p:sp>
      </p:grpSp>
      <p:pic>
        <p:nvPicPr>
          <p:cNvPr id="3" name="Picture 2">
            <a:extLst>
              <a:ext uri="{FF2B5EF4-FFF2-40B4-BE49-F238E27FC236}">
                <a16:creationId xmlns:a16="http://schemas.microsoft.com/office/drawing/2014/main" id="{11C0302E-0DA7-4573-AA30-ED155F109F41}"/>
              </a:ext>
            </a:extLst>
          </p:cNvPr>
          <p:cNvPicPr>
            <a:picLocks noChangeAspect="1"/>
          </p:cNvPicPr>
          <p:nvPr/>
        </p:nvPicPr>
        <p:blipFill>
          <a:blip r:embed="rId5"/>
          <a:stretch>
            <a:fillRect/>
          </a:stretch>
        </p:blipFill>
        <p:spPr>
          <a:xfrm>
            <a:off x="259252" y="2705100"/>
            <a:ext cx="4523982" cy="3354479"/>
          </a:xfrm>
          <a:prstGeom prst="rect">
            <a:avLst/>
          </a:prstGeom>
        </p:spPr>
      </p:pic>
    </p:spTree>
    <p:custDataLst>
      <p:tags r:id="rId1"/>
    </p:custDataLst>
    <p:extLst>
      <p:ext uri="{BB962C8B-B14F-4D97-AF65-F5344CB8AC3E}">
        <p14:creationId xmlns:p14="http://schemas.microsoft.com/office/powerpoint/2010/main" val="131756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909</Words>
  <Application>Microsoft Office PowerPoint</Application>
  <PresentationFormat>Widescreen</PresentationFormat>
  <Paragraphs>67</Paragraphs>
  <Slides>28</Slides>
  <Notes>5</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28</vt:i4>
      </vt:variant>
    </vt:vector>
  </HeadingPairs>
  <TitlesOfParts>
    <vt:vector size="44" baseType="lpstr">
      <vt:lpstr>等线</vt:lpstr>
      <vt:lpstr>等线 Light</vt:lpstr>
      <vt:lpstr>#9Slide03 BoosterNextFYBlack</vt:lpstr>
      <vt:lpstr>Arial</vt:lpstr>
      <vt:lpstr>Calibri</vt:lpstr>
      <vt:lpstr>Calibri Light</vt:lpstr>
      <vt:lpstr>Cambria</vt:lpstr>
      <vt:lpstr>Coiny</vt:lpstr>
      <vt:lpstr>Times New Roman</vt:lpstr>
      <vt:lpstr>UVN Van Chuong Nang</vt:lpstr>
      <vt:lpstr>Wingdings</vt:lpstr>
      <vt:lpstr>字魂43号-国潮手书</vt:lpstr>
      <vt:lpstr>Office 主题​​</vt:lpstr>
      <vt:lpstr>1_Office 主题​​</vt:lpstr>
      <vt:lpstr>1_Office Theme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2022-12-30T00:51:50Z</dcterms:created>
  <dcterms:modified xsi:type="dcterms:W3CDTF">2023-03-17T05:08:35Z</dcterms:modified>
</cp:coreProperties>
</file>