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9" r:id="rId4"/>
    <p:sldMasterId id="2147483701" r:id="rId5"/>
  </p:sldMasterIdLst>
  <p:notesMasterIdLst>
    <p:notesMasterId r:id="rId32"/>
  </p:notesMasterIdLst>
  <p:sldIdLst>
    <p:sldId id="478" r:id="rId6"/>
    <p:sldId id="284" r:id="rId7"/>
    <p:sldId id="258" r:id="rId8"/>
    <p:sldId id="330" r:id="rId9"/>
    <p:sldId id="326" r:id="rId10"/>
    <p:sldId id="327" r:id="rId11"/>
    <p:sldId id="329" r:id="rId12"/>
    <p:sldId id="331" r:id="rId13"/>
    <p:sldId id="260" r:id="rId14"/>
    <p:sldId id="261" r:id="rId15"/>
    <p:sldId id="265" r:id="rId16"/>
    <p:sldId id="477" r:id="rId17"/>
    <p:sldId id="263" r:id="rId18"/>
    <p:sldId id="332" r:id="rId19"/>
    <p:sldId id="267" r:id="rId20"/>
    <p:sldId id="333" r:id="rId21"/>
    <p:sldId id="334" r:id="rId22"/>
    <p:sldId id="269" r:id="rId23"/>
    <p:sldId id="335" r:id="rId24"/>
    <p:sldId id="272" r:id="rId25"/>
    <p:sldId id="336" r:id="rId26"/>
    <p:sldId id="340" r:id="rId27"/>
    <p:sldId id="341" r:id="rId28"/>
    <p:sldId id="339" r:id="rId29"/>
    <p:sldId id="303"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100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NhNA</a:t>
            </a:r>
            <a:r>
              <a:rPr lang="en-US" baseline="0" dirty="0"/>
              <a:t> </a:t>
            </a:r>
            <a:r>
              <a:rPr lang="en-US" baseline="0" dirty="0" err="1"/>
              <a:t>Vò</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để</a:t>
            </a:r>
            <a:r>
              <a:rPr lang="en-US" baseline="0" dirty="0"/>
              <a:t> quay </a:t>
            </a:r>
            <a:r>
              <a:rPr lang="en-US" baseline="0"/>
              <a:t>lại</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BB9BDD-991F-4E73-AD6C-B75089BFD1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02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895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487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41691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5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2023/2/28</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8354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7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Tree>
    <p:extLst>
      <p:ext uri="{BB962C8B-B14F-4D97-AF65-F5344CB8AC3E}">
        <p14:creationId xmlns:p14="http://schemas.microsoft.com/office/powerpoint/2010/main" val="18137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800152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55541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1584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2/28/2023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92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7571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2/28/2023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3052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2/28/2023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65028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2/28/2023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8085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2/28/2023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6378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2/28/2023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1442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0954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0594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2/28/2023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81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2/28/2023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587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2/28/2023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169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64233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2/28/2023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2015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2/28/2023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11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2/28/2023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9188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2/28/2023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20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2/28/2023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8286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2/28/2023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79017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2/28/2023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4552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2/28/2023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097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86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16504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2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52167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14012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29391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38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2/28/2023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14598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672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6565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7357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9969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2/28/2023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0477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3.jpeg"/><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F5A99E90-9BC8-416E-BE87-FE790D9F1B8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19276" y="123824"/>
            <a:ext cx="1323975" cy="1323975"/>
          </a:xfrm>
          <a:prstGeom prst="rect">
            <a:avLst/>
          </a:prstGeom>
        </p:spPr>
      </p:pic>
    </p:spTree>
    <p:extLst>
      <p:ext uri="{BB962C8B-B14F-4D97-AF65-F5344CB8AC3E}">
        <p14:creationId xmlns:p14="http://schemas.microsoft.com/office/powerpoint/2010/main" val="362855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F1349F8-6CCE-4816-AB9B-6FA20852CC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solidFill>
                <a:latin typeface="印品黑体" panose="00000500000000000000" pitchFamily="2" charset="-122"/>
                <a:ea typeface="印品黑体" panose="00000500000000000000" pitchFamily="2" charset="-122"/>
                <a:sym typeface="+mn-ea"/>
              </a:rPr>
              <a:t>感谢您下载包图网平台上提供的</a:t>
            </a:r>
            <a:r>
              <a:rPr lang="en-US" altLang="zh-CN" sz="300" dirty="0">
                <a:solidFill>
                  <a:prstClr val="white"/>
                </a:solidFill>
                <a:latin typeface="印品黑体" panose="00000500000000000000" pitchFamily="2" charset="-122"/>
                <a:ea typeface="印品黑体" panose="00000500000000000000" pitchFamily="2" charset="-122"/>
                <a:sym typeface="+mn-ea"/>
              </a:rPr>
              <a:t>PPT</a:t>
            </a:r>
            <a:r>
              <a:rPr lang="zh-CN" altLang="en-US" sz="300" dirty="0">
                <a:solidFill>
                  <a:prstClr val="white"/>
                </a:solidFill>
                <a:latin typeface="印品黑体" panose="00000500000000000000" pitchFamily="2" charset="-122"/>
                <a:ea typeface="印品黑体"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solidFill>
                <a:latin typeface="印品黑体" panose="00000500000000000000" pitchFamily="2" charset="-122"/>
                <a:ea typeface="印品黑体" panose="00000500000000000000" pitchFamily="2" charset="-122"/>
                <a:sym typeface="+mn-ea"/>
              </a:rPr>
              <a:t>ibaotu.com</a:t>
            </a:r>
          </a:p>
        </p:txBody>
      </p:sp>
      <p:pic>
        <p:nvPicPr>
          <p:cNvPr id="4" name="Picture 3">
            <a:extLst>
              <a:ext uri="{FF2B5EF4-FFF2-40B4-BE49-F238E27FC236}">
                <a16:creationId xmlns:a16="http://schemas.microsoft.com/office/drawing/2014/main" id="{B4F6ED96-237A-4758-B832-5DB9DBBC85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389"/>
          <a:stretch/>
        </p:blipFill>
        <p:spPr>
          <a:xfrm>
            <a:off x="292" y="0"/>
            <a:ext cx="12191708" cy="6858000"/>
          </a:xfrm>
          <a:prstGeom prst="rect">
            <a:avLst/>
          </a:prstGeom>
        </p:spPr>
      </p:pic>
    </p:spTree>
    <p:extLst>
      <p:ext uri="{BB962C8B-B14F-4D97-AF65-F5344CB8AC3E}">
        <p14:creationId xmlns:p14="http://schemas.microsoft.com/office/powerpoint/2010/main" val="946615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2/28/2023</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5540890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11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41127041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90863" cy="1090863"/>
          </a:xfrm>
          <a:prstGeom prst="rect">
            <a:avLst/>
          </a:prstGeom>
        </p:spPr>
      </p:pic>
      <p:sp>
        <p:nvSpPr>
          <p:cNvPr id="6" name="TextBox 5"/>
          <p:cNvSpPr txBox="1"/>
          <p:nvPr/>
        </p:nvSpPr>
        <p:spPr>
          <a:xfrm>
            <a:off x="3109336"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3764527" y="1016340"/>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vi-VN" sz="3600" b="1" spc="-151" dirty="0" smtClean="0">
                <a:solidFill>
                  <a:srgbClr val="135E98"/>
                </a:solidFill>
                <a:latin typeface="Times New Roman" pitchFamily="18" charset="0"/>
                <a:ea typeface="LNTH-Kids  Chinese Font 1" panose="02010600030101010101" pitchFamily="2" charset="-128"/>
                <a:cs typeface="Times New Roman" pitchFamily="18" charset="0"/>
              </a:rPr>
              <a:t>2</a:t>
            </a:r>
            <a:r>
              <a:rPr lang="en-US" sz="3600" b="1" spc="-151" dirty="0" smtClean="0">
                <a:solidFill>
                  <a:srgbClr val="135E98"/>
                </a:solidFill>
                <a:latin typeface="Times New Roman" pitchFamily="18" charset="0"/>
                <a:ea typeface="LNTH-Kids  Chinese Font 1" panose="02010600030101010101" pitchFamily="2" charset="-128"/>
                <a:cs typeface="Times New Roman" pitchFamily="18" charset="0"/>
              </a:rPr>
              <a:t>5</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80" y="1986723"/>
            <a:ext cx="12100720" cy="830997"/>
          </a:xfrm>
          <a:prstGeom prst="rect">
            <a:avLst/>
          </a:prstGeom>
          <a:noFill/>
        </p:spPr>
        <p:txBody>
          <a:bodyPr wrap="square" rtlCol="0">
            <a:spAutoFit/>
          </a:bodyPr>
          <a:lstStyle/>
          <a:p>
            <a:pPr algn="ctr">
              <a:defRPr/>
            </a:pPr>
            <a:r>
              <a:rPr lang="vi-VN" sz="4800" b="1" dirty="0">
                <a:solidFill>
                  <a:srgbClr val="FF0000"/>
                </a:solidFill>
                <a:latin typeface="Times New Roman" pitchFamily="18" charset="0"/>
                <a:ea typeface="Zilla Slab" pitchFamily="2" charset="0"/>
                <a:cs typeface="Times New Roman" pitchFamily="18" charset="0"/>
              </a:rPr>
              <a:t>Tự nhiên xã </a:t>
            </a:r>
            <a:r>
              <a:rPr lang="vi-VN" sz="4800" b="1" dirty="0" smtClean="0">
                <a:solidFill>
                  <a:srgbClr val="FF0000"/>
                </a:solidFill>
                <a:latin typeface="Times New Roman" pitchFamily="18" charset="0"/>
                <a:ea typeface="Zilla Slab" pitchFamily="2" charset="0"/>
                <a:cs typeface="Times New Roman" pitchFamily="18" charset="0"/>
              </a:rPr>
              <a:t>hội</a:t>
            </a:r>
            <a:endParaRPr lang="en-US" sz="4800" b="1" dirty="0">
              <a:solidFill>
                <a:srgbClr val="FF0000"/>
              </a:solidFill>
              <a:latin typeface="Times New Roman" pitchFamily="18" charset="0"/>
              <a:ea typeface="Zilla Slab" pitchFamily="2" charset="0"/>
              <a:cs typeface="Times New Roman" pitchFamily="18" charset="0"/>
            </a:endParaRPr>
          </a:p>
        </p:txBody>
      </p:sp>
      <p:sp>
        <p:nvSpPr>
          <p:cNvPr id="9" name="Rectangle 8"/>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26B88C5-5E50-4014-9F8B-261353E61375}"/>
              </a:ext>
            </a:extLst>
          </p:cNvPr>
          <p:cNvSpPr txBox="1"/>
          <p:nvPr/>
        </p:nvSpPr>
        <p:spPr>
          <a:xfrm>
            <a:off x="5274073" y="4247811"/>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id="{DC0A8B81-65DD-4923-8371-CAFC3E452D19}"/>
              </a:ext>
            </a:extLst>
          </p:cNvPr>
          <p:cNvPicPr>
            <a:picLocks noChangeAspect="1"/>
          </p:cNvPicPr>
          <p:nvPr/>
        </p:nvPicPr>
        <p:blipFill>
          <a:blip r:embed="rId4"/>
          <a:stretch>
            <a:fillRect/>
          </a:stretch>
        </p:blipFill>
        <p:spPr>
          <a:xfrm>
            <a:off x="1728216" y="2672871"/>
            <a:ext cx="9034272" cy="1847248"/>
          </a:xfrm>
          <a:prstGeom prst="rect">
            <a:avLst/>
          </a:prstGeom>
        </p:spPr>
      </p:pic>
    </p:spTree>
    <p:extLst>
      <p:ext uri="{BB962C8B-B14F-4D97-AF65-F5344CB8AC3E}">
        <p14:creationId xmlns:p14="http://schemas.microsoft.com/office/powerpoint/2010/main" val="3072165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B35D2AD-FB87-49AB-B6AC-5E36E0E1BEC5}"/>
              </a:ext>
            </a:extLst>
          </p:cNvPr>
          <p:cNvSpPr/>
          <p:nvPr/>
        </p:nvSpPr>
        <p:spPr>
          <a:xfrm>
            <a:off x="860673" y="540811"/>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thức ăn, đồ uống có lợi cho cơ quan tuần hoàn: dầu ăn, lạc, cà rốt, dưa hấu, thịt bò, súp lơ trắng, bắp cải, sửa, đậu Hà Lan, trứng, cá, nước lọc, cam, phô mai,..</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8D6B9679-D4A4-4F7B-9EF4-C38A9A52E6E8}"/>
              </a:ext>
            </a:extLst>
          </p:cNvPr>
          <p:cNvSpPr/>
          <p:nvPr/>
        </p:nvSpPr>
        <p:spPr>
          <a:xfrm>
            <a:off x="927348" y="3141136"/>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srgbClr val="002060"/>
                </a:solidFill>
                <a:latin typeface="Calibri" panose="020F0502020204030204" pitchFamily="34" charset="0"/>
                <a:cs typeface="Calibri" panose="020F0502020204030204" pitchFamily="34" charset="0"/>
              </a:rPr>
              <a:t>Những thức ăn, đồ uống không có lợi cho cơ quan tuần hoàn: rượu, bia, nước ngọt, khoai tây chiên, gà tây, đường,…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Rectangle 5"/>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61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1238249"/>
            <a:ext cx="10888103" cy="1790701"/>
          </a:xfrm>
          <a:custGeom>
            <a:avLst/>
            <a:gdLst>
              <a:gd name="connsiteX0" fmla="*/ 0 w 10888103"/>
              <a:gd name="connsiteY0" fmla="*/ 256554 h 1790701"/>
              <a:gd name="connsiteX1" fmla="*/ 256554 w 10888103"/>
              <a:gd name="connsiteY1" fmla="*/ 0 h 1790701"/>
              <a:gd name="connsiteX2" fmla="*/ 10631549 w 10888103"/>
              <a:gd name="connsiteY2" fmla="*/ 0 h 1790701"/>
              <a:gd name="connsiteX3" fmla="*/ 10888103 w 10888103"/>
              <a:gd name="connsiteY3" fmla="*/ 256554 h 1790701"/>
              <a:gd name="connsiteX4" fmla="*/ 10888103 w 10888103"/>
              <a:gd name="connsiteY4" fmla="*/ 1534147 h 1790701"/>
              <a:gd name="connsiteX5" fmla="*/ 10631549 w 10888103"/>
              <a:gd name="connsiteY5" fmla="*/ 1790701 h 1790701"/>
              <a:gd name="connsiteX6" fmla="*/ 256554 w 10888103"/>
              <a:gd name="connsiteY6" fmla="*/ 1790701 h 1790701"/>
              <a:gd name="connsiteX7" fmla="*/ 0 w 10888103"/>
              <a:gd name="connsiteY7" fmla="*/ 1534147 h 1790701"/>
              <a:gd name="connsiteX8" fmla="*/ 0 w 10888103"/>
              <a:gd name="connsiteY8" fmla="*/ 256554 h 17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8103" h="1790701" fill="none" extrusionOk="0">
                <a:moveTo>
                  <a:pt x="0" y="256554"/>
                </a:moveTo>
                <a:cubicBezTo>
                  <a:pt x="1790" y="115596"/>
                  <a:pt x="99195" y="-10272"/>
                  <a:pt x="256554" y="0"/>
                </a:cubicBezTo>
                <a:cubicBezTo>
                  <a:pt x="2406715" y="157069"/>
                  <a:pt x="7550176" y="6204"/>
                  <a:pt x="10631549" y="0"/>
                </a:cubicBezTo>
                <a:cubicBezTo>
                  <a:pt x="10769826" y="-12590"/>
                  <a:pt x="10877635" y="118393"/>
                  <a:pt x="10888103" y="256554"/>
                </a:cubicBezTo>
                <a:cubicBezTo>
                  <a:pt x="10961913" y="631418"/>
                  <a:pt x="10919710" y="1386411"/>
                  <a:pt x="10888103" y="1534147"/>
                </a:cubicBezTo>
                <a:cubicBezTo>
                  <a:pt x="10893364" y="1674570"/>
                  <a:pt x="10778764" y="1799033"/>
                  <a:pt x="10631549" y="1790701"/>
                </a:cubicBezTo>
                <a:cubicBezTo>
                  <a:pt x="5773937" y="1846181"/>
                  <a:pt x="4138313" y="1935810"/>
                  <a:pt x="256554" y="1790701"/>
                </a:cubicBezTo>
                <a:cubicBezTo>
                  <a:pt x="117360" y="1814987"/>
                  <a:pt x="-17683" y="1663120"/>
                  <a:pt x="0" y="1534147"/>
                </a:cubicBezTo>
                <a:cubicBezTo>
                  <a:pt x="43448" y="1375485"/>
                  <a:pt x="-22820" y="852435"/>
                  <a:pt x="0" y="256554"/>
                </a:cubicBezTo>
                <a:close/>
              </a:path>
              <a:path w="10888103" h="1790701" stroke="0" extrusionOk="0">
                <a:moveTo>
                  <a:pt x="0" y="256554"/>
                </a:moveTo>
                <a:cubicBezTo>
                  <a:pt x="-4096" y="142743"/>
                  <a:pt x="119452" y="2863"/>
                  <a:pt x="256554" y="0"/>
                </a:cubicBezTo>
                <a:cubicBezTo>
                  <a:pt x="2194877" y="-28491"/>
                  <a:pt x="7514333" y="-147017"/>
                  <a:pt x="10631549" y="0"/>
                </a:cubicBezTo>
                <a:cubicBezTo>
                  <a:pt x="10753110" y="16003"/>
                  <a:pt x="10883196" y="118448"/>
                  <a:pt x="10888103" y="256554"/>
                </a:cubicBezTo>
                <a:cubicBezTo>
                  <a:pt x="10791202" y="474019"/>
                  <a:pt x="10944394" y="965600"/>
                  <a:pt x="10888103" y="1534147"/>
                </a:cubicBezTo>
                <a:cubicBezTo>
                  <a:pt x="10895239" y="1667323"/>
                  <a:pt x="10764060" y="1786255"/>
                  <a:pt x="10631549" y="1790701"/>
                </a:cubicBezTo>
                <a:cubicBezTo>
                  <a:pt x="9472253" y="1807326"/>
                  <a:pt x="4378776" y="1722913"/>
                  <a:pt x="256554" y="1790701"/>
                </a:cubicBezTo>
                <a:cubicBezTo>
                  <a:pt x="127397" y="1791286"/>
                  <a:pt x="11626" y="1680631"/>
                  <a:pt x="0" y="1534147"/>
                </a:cubicBezTo>
                <a:cubicBezTo>
                  <a:pt x="-59780" y="975615"/>
                  <a:pt x="4738" y="503650"/>
                  <a:pt x="0" y="25655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602623" y="1549300"/>
            <a:ext cx="10284452" cy="1200329"/>
          </a:xfrm>
          <a:prstGeom prst="rect">
            <a:avLst/>
          </a:prstGeom>
          <a:noFill/>
        </p:spPr>
        <p:txBody>
          <a:bodyPr wrap="square" rtlCol="0">
            <a:spAutoFit/>
            <a:scene3d>
              <a:camera prst="orthographicFront"/>
              <a:lightRig rig="threePt" dir="t"/>
            </a:scene3d>
            <a:sp3d contourW="12700"/>
          </a:bodyPr>
          <a:lstStyle/>
          <a:p>
            <a:pPr lvl="0" algn="just">
              <a:defRPr/>
            </a:pPr>
            <a:r>
              <a:rPr lang="en-US" sz="3600" b="1" dirty="0">
                <a:solidFill>
                  <a:srgbClr val="002060"/>
                </a:solidFill>
                <a:latin typeface="Calibri" panose="020F0502020204030204" pitchFamily="34" charset="0"/>
                <a:cs typeface="Calibri" panose="020F0502020204030204" pitchFamily="34" charset="0"/>
              </a:rPr>
              <a:t>2. </a:t>
            </a:r>
            <a:r>
              <a:rPr lang="vi-VN" sz="3600" b="1" dirty="0">
                <a:solidFill>
                  <a:srgbClr val="002060"/>
                </a:solidFill>
                <a:latin typeface="Calibri" panose="020F0502020204030204" pitchFamily="34" charset="0"/>
                <a:cs typeface="Calibri" panose="020F0502020204030204" pitchFamily="34" charset="0"/>
              </a:rPr>
              <a:t>Em hãy kể thêm những thức ăn, đồ uống có lợi, không có lợi đối với cơ quan tuần hoàn.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7845452" y="2660374"/>
            <a:ext cx="4090401" cy="4197625"/>
          </a:xfrm>
          <a:prstGeom prst="rect">
            <a:avLst/>
          </a:prstGeom>
        </p:spPr>
      </p:pic>
      <p:sp>
        <p:nvSpPr>
          <p:cNvPr id="6" name="Rectangle 5"/>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4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
        <p:nvSpPr>
          <p:cNvPr id="27" name="Rectangle 26"/>
          <p:cNvSpPr/>
          <p:nvPr/>
        </p:nvSpPr>
        <p:spPr>
          <a:xfrm>
            <a:off x="-1487670" y="122376"/>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746950"/>
            <a:ext cx="11679706" cy="5364099"/>
          </a:xfrm>
          <a:custGeom>
            <a:avLst/>
            <a:gdLst>
              <a:gd name="connsiteX0" fmla="*/ 0 w 11679706"/>
              <a:gd name="connsiteY0" fmla="*/ 768514 h 5364099"/>
              <a:gd name="connsiteX1" fmla="*/ 768514 w 11679706"/>
              <a:gd name="connsiteY1" fmla="*/ 0 h 5364099"/>
              <a:gd name="connsiteX2" fmla="*/ 10911192 w 11679706"/>
              <a:gd name="connsiteY2" fmla="*/ 0 h 5364099"/>
              <a:gd name="connsiteX3" fmla="*/ 11679706 w 11679706"/>
              <a:gd name="connsiteY3" fmla="*/ 768514 h 5364099"/>
              <a:gd name="connsiteX4" fmla="*/ 11679706 w 11679706"/>
              <a:gd name="connsiteY4" fmla="*/ 4595585 h 5364099"/>
              <a:gd name="connsiteX5" fmla="*/ 10911192 w 11679706"/>
              <a:gd name="connsiteY5" fmla="*/ 5364099 h 5364099"/>
              <a:gd name="connsiteX6" fmla="*/ 768514 w 11679706"/>
              <a:gd name="connsiteY6" fmla="*/ 5364099 h 5364099"/>
              <a:gd name="connsiteX7" fmla="*/ 0 w 11679706"/>
              <a:gd name="connsiteY7" fmla="*/ 4595585 h 5364099"/>
              <a:gd name="connsiteX8" fmla="*/ 0 w 11679706"/>
              <a:gd name="connsiteY8" fmla="*/ 768514 h 536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706" h="5364099" fill="none" extrusionOk="0">
                <a:moveTo>
                  <a:pt x="0" y="768514"/>
                </a:moveTo>
                <a:cubicBezTo>
                  <a:pt x="25059" y="354334"/>
                  <a:pt x="324750" y="-12670"/>
                  <a:pt x="768514" y="0"/>
                </a:cubicBezTo>
                <a:cubicBezTo>
                  <a:pt x="2536901" y="157069"/>
                  <a:pt x="9813290" y="6204"/>
                  <a:pt x="10911192" y="0"/>
                </a:cubicBezTo>
                <a:cubicBezTo>
                  <a:pt x="11321927" y="-50535"/>
                  <a:pt x="11599463" y="371136"/>
                  <a:pt x="11679706" y="768514"/>
                </a:cubicBezTo>
                <a:cubicBezTo>
                  <a:pt x="11583579" y="2670845"/>
                  <a:pt x="11607690" y="4076866"/>
                  <a:pt x="11679706" y="4595585"/>
                </a:cubicBezTo>
                <a:cubicBezTo>
                  <a:pt x="11701880" y="5014681"/>
                  <a:pt x="11344194" y="5377016"/>
                  <a:pt x="10911192" y="5364099"/>
                </a:cubicBezTo>
                <a:cubicBezTo>
                  <a:pt x="7033398" y="5419579"/>
                  <a:pt x="2814365" y="5509208"/>
                  <a:pt x="768514" y="5364099"/>
                </a:cubicBezTo>
                <a:cubicBezTo>
                  <a:pt x="350444" y="5426048"/>
                  <a:pt x="-60107" y="4976796"/>
                  <a:pt x="0" y="4595585"/>
                </a:cubicBezTo>
                <a:cubicBezTo>
                  <a:pt x="-136088" y="2862651"/>
                  <a:pt x="164741" y="2300670"/>
                  <a:pt x="0" y="768514"/>
                </a:cubicBezTo>
                <a:close/>
              </a:path>
              <a:path w="11679706" h="5364099" stroke="0" extrusionOk="0">
                <a:moveTo>
                  <a:pt x="0" y="768514"/>
                </a:moveTo>
                <a:cubicBezTo>
                  <a:pt x="-10673" y="416725"/>
                  <a:pt x="392740" y="30362"/>
                  <a:pt x="768514" y="0"/>
                </a:cubicBezTo>
                <a:cubicBezTo>
                  <a:pt x="5410189" y="-28491"/>
                  <a:pt x="6191591" y="-147017"/>
                  <a:pt x="10911192" y="0"/>
                </a:cubicBezTo>
                <a:cubicBezTo>
                  <a:pt x="11286558" y="39012"/>
                  <a:pt x="11641264" y="372162"/>
                  <a:pt x="11679706" y="768514"/>
                </a:cubicBezTo>
                <a:cubicBezTo>
                  <a:pt x="11699057" y="2255810"/>
                  <a:pt x="11796603" y="3799684"/>
                  <a:pt x="11679706" y="4595585"/>
                </a:cubicBezTo>
                <a:cubicBezTo>
                  <a:pt x="11729023" y="4961178"/>
                  <a:pt x="11278636" y="5336498"/>
                  <a:pt x="10911192" y="5364099"/>
                </a:cubicBezTo>
                <a:cubicBezTo>
                  <a:pt x="8839277" y="5380724"/>
                  <a:pt x="3530433" y="5296311"/>
                  <a:pt x="768514" y="5364099"/>
                </a:cubicBezTo>
                <a:cubicBezTo>
                  <a:pt x="362989" y="5364981"/>
                  <a:pt x="57527" y="5043742"/>
                  <a:pt x="0" y="4595585"/>
                </a:cubicBezTo>
                <a:cubicBezTo>
                  <a:pt x="17599" y="3526754"/>
                  <a:pt x="-102637" y="1352061"/>
                  <a:pt x="0" y="7685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498873" y="2027368"/>
            <a:ext cx="8321277" cy="3970318"/>
          </a:xfrm>
          <a:prstGeom prst="rect">
            <a:avLst/>
          </a:prstGeom>
          <a:noFill/>
        </p:spPr>
        <p:txBody>
          <a:bodyPr wrap="square" rtlCol="0">
            <a:spAutoFit/>
            <a:scene3d>
              <a:camera prst="orthographicFront"/>
              <a:lightRig rig="threePt" dir="t"/>
            </a:scene3d>
            <a:sp3d contourW="12700"/>
          </a:bodyPr>
          <a:lstStyle/>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Để bảo vệ cơ quan tuần hoàn, bảo vệ tim mạch, chúng ta cần: ăn trái cây, rau quả, các sản phẩm từ sữa, ngũ cốc nguyên hạt,..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Đồng thời, tránh uống và tránh dùng các những thức ăn chiên rán nhiều dầu mỡ, rượu, cà phê, các loại nước có ga,..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8811460" y="2886075"/>
            <a:ext cx="2872955" cy="2948265"/>
          </a:xfrm>
          <a:prstGeom prst="rect">
            <a:avLst/>
          </a:prstGeom>
        </p:spPr>
      </p:pic>
      <p:pic>
        <p:nvPicPr>
          <p:cNvPr id="2" name="Picture 1">
            <a:extLst>
              <a:ext uri="{FF2B5EF4-FFF2-40B4-BE49-F238E27FC236}">
                <a16:creationId xmlns:a16="http://schemas.microsoft.com/office/drawing/2014/main" id="{F4AA070D-2172-483F-8771-E811E064AAA9}"/>
              </a:ext>
            </a:extLst>
          </p:cNvPr>
          <p:cNvPicPr>
            <a:picLocks noChangeAspect="1"/>
          </p:cNvPicPr>
          <p:nvPr/>
        </p:nvPicPr>
        <p:blipFill>
          <a:blip r:embed="rId4"/>
          <a:stretch>
            <a:fillRect/>
          </a:stretch>
        </p:blipFill>
        <p:spPr>
          <a:xfrm>
            <a:off x="4070098" y="992088"/>
            <a:ext cx="2889754" cy="835224"/>
          </a:xfrm>
          <a:prstGeom prst="rect">
            <a:avLst/>
          </a:prstGeom>
        </p:spPr>
      </p:pic>
      <p:sp>
        <p:nvSpPr>
          <p:cNvPr id="8" name="Rectangle 7"/>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65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0B3A94A-6F9E-4BB5-A4C2-AB0CC18795EB}"/>
              </a:ext>
            </a:extLst>
          </p:cNvPr>
          <p:cNvPicPr>
            <a:picLocks noChangeAspect="1"/>
          </p:cNvPicPr>
          <p:nvPr/>
        </p:nvPicPr>
        <p:blipFill>
          <a:blip r:embed="rId4"/>
          <a:stretch>
            <a:fillRect/>
          </a:stretch>
        </p:blipFill>
        <p:spPr>
          <a:xfrm>
            <a:off x="766762" y="1666874"/>
            <a:ext cx="4394722" cy="2295525"/>
          </a:xfrm>
          <a:prstGeom prst="rect">
            <a:avLst/>
          </a:prstGeom>
        </p:spPr>
      </p:pic>
      <p:pic>
        <p:nvPicPr>
          <p:cNvPr id="7" name="Picture 6">
            <a:extLst>
              <a:ext uri="{FF2B5EF4-FFF2-40B4-BE49-F238E27FC236}">
                <a16:creationId xmlns:a16="http://schemas.microsoft.com/office/drawing/2014/main" id="{3AC61EEF-8D17-458B-B3FE-A68C57F04857}"/>
              </a:ext>
            </a:extLst>
          </p:cNvPr>
          <p:cNvPicPr>
            <a:picLocks noChangeAspect="1"/>
          </p:cNvPicPr>
          <p:nvPr/>
        </p:nvPicPr>
        <p:blipFill>
          <a:blip r:embed="rId5"/>
          <a:stretch>
            <a:fillRect/>
          </a:stretch>
        </p:blipFill>
        <p:spPr>
          <a:xfrm>
            <a:off x="5453061" y="1514474"/>
            <a:ext cx="5262563" cy="2360325"/>
          </a:xfrm>
          <a:prstGeom prst="rect">
            <a:avLst/>
          </a:prstGeom>
        </p:spPr>
      </p:pic>
      <p:pic>
        <p:nvPicPr>
          <p:cNvPr id="10" name="Picture 9">
            <a:extLst>
              <a:ext uri="{FF2B5EF4-FFF2-40B4-BE49-F238E27FC236}">
                <a16:creationId xmlns:a16="http://schemas.microsoft.com/office/drawing/2014/main" id="{63FB68B8-5277-44F1-A3C3-B85B47F07976}"/>
              </a:ext>
            </a:extLst>
          </p:cNvPr>
          <p:cNvPicPr>
            <a:picLocks noChangeAspect="1"/>
          </p:cNvPicPr>
          <p:nvPr/>
        </p:nvPicPr>
        <p:blipFill>
          <a:blip r:embed="rId6"/>
          <a:stretch>
            <a:fillRect/>
          </a:stretch>
        </p:blipFill>
        <p:spPr>
          <a:xfrm>
            <a:off x="581024" y="4114800"/>
            <a:ext cx="5252987" cy="2247900"/>
          </a:xfrm>
          <a:prstGeom prst="rect">
            <a:avLst/>
          </a:prstGeom>
        </p:spPr>
      </p:pic>
      <p:pic>
        <p:nvPicPr>
          <p:cNvPr id="12" name="Picture 11">
            <a:extLst>
              <a:ext uri="{FF2B5EF4-FFF2-40B4-BE49-F238E27FC236}">
                <a16:creationId xmlns:a16="http://schemas.microsoft.com/office/drawing/2014/main" id="{50E9D195-7D9E-4A7C-A488-3F503F87A0A4}"/>
              </a:ext>
            </a:extLst>
          </p:cNvPr>
          <p:cNvPicPr>
            <a:picLocks noChangeAspect="1"/>
          </p:cNvPicPr>
          <p:nvPr/>
        </p:nvPicPr>
        <p:blipFill>
          <a:blip r:embed="rId7"/>
          <a:stretch>
            <a:fillRect/>
          </a:stretch>
        </p:blipFill>
        <p:spPr>
          <a:xfrm>
            <a:off x="6129337" y="4129087"/>
            <a:ext cx="4976813" cy="2197400"/>
          </a:xfrm>
          <a:prstGeom prst="rect">
            <a:avLst/>
          </a:prstGeom>
        </p:spPr>
      </p:pic>
      <p:sp>
        <p:nvSpPr>
          <p:cNvPr id="11" name="Rectangle 10"/>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179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243AFFEF-16CE-49A0-9F03-C84B18F4BD88}"/>
              </a:ext>
            </a:extLst>
          </p:cNvPr>
          <p:cNvGrpSpPr>
            <a:grpSpLocks/>
          </p:cNvGrpSpPr>
          <p:nvPr/>
        </p:nvGrpSpPr>
        <p:grpSpPr bwMode="auto">
          <a:xfrm>
            <a:off x="1730375" y="3287713"/>
            <a:ext cx="8353425" cy="3597275"/>
            <a:chOff x="1759251" y="2816761"/>
            <a:chExt cx="8352605" cy="3596061"/>
          </a:xfrm>
        </p:grpSpPr>
        <p:pic>
          <p:nvPicPr>
            <p:cNvPr id="12" name="Graphic 2">
              <a:extLst>
                <a:ext uri="{FF2B5EF4-FFF2-40B4-BE49-F238E27FC236}">
                  <a16:creationId xmlns:a16="http://schemas.microsoft.com/office/drawing/2014/main" id="{E2094BB2-026B-49D5-9FBD-D7971EB91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51" y="2816761"/>
              <a:ext cx="3455649" cy="35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peech Bubble: Oval 14">
              <a:extLst>
                <a:ext uri="{FF2B5EF4-FFF2-40B4-BE49-F238E27FC236}">
                  <a16:creationId xmlns:a16="http://schemas.microsoft.com/office/drawing/2014/main" id="{41DDF308-4C4A-48D4-8DE1-462474DB1011}"/>
                </a:ext>
              </a:extLst>
            </p:cNvPr>
            <p:cNvSpPr/>
            <p:nvPr/>
          </p:nvSpPr>
          <p:spPr>
            <a:xfrm>
              <a:off x="5656181" y="2823109"/>
              <a:ext cx="4455675" cy="2178901"/>
            </a:xfrm>
            <a:custGeom>
              <a:avLst/>
              <a:gdLst>
                <a:gd name="connsiteX0" fmla="*/ -371017 w 4456123"/>
                <a:gd name="connsiteY0" fmla="*/ 1367365 h 2178756"/>
                <a:gd name="connsiteX1" fmla="*/ 609 w 4456123"/>
                <a:gd name="connsiteY1" fmla="*/ 1114839 h 2178756"/>
                <a:gd name="connsiteX2" fmla="*/ 2162047 w 4456123"/>
                <a:gd name="connsiteY2" fmla="*/ 478 h 2178756"/>
                <a:gd name="connsiteX3" fmla="*/ 4401682 w 4456123"/>
                <a:gd name="connsiteY3" fmla="*/ 850029 h 2178756"/>
                <a:gd name="connsiteX4" fmla="*/ 2401988 w 4456123"/>
                <a:gd name="connsiteY4" fmla="*/ 2175432 h 2178756"/>
                <a:gd name="connsiteX5" fmla="*/ 182312 w 4456123"/>
                <a:gd name="connsiteY5" fmla="*/ 1520962 h 2178756"/>
                <a:gd name="connsiteX6" fmla="*/ -371017 w 4456123"/>
                <a:gd name="connsiteY6" fmla="*/ 1367365 h 21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6123" h="2178756" fill="none" extrusionOk="0">
                  <a:moveTo>
                    <a:pt x="-371017" y="1367365"/>
                  </a:moveTo>
                  <a:cubicBezTo>
                    <a:pt x="-236734" y="1277258"/>
                    <a:pt x="-127399" y="1223377"/>
                    <a:pt x="609" y="1114839"/>
                  </a:cubicBezTo>
                  <a:cubicBezTo>
                    <a:pt x="-71823" y="633461"/>
                    <a:pt x="770677" y="16609"/>
                    <a:pt x="2162047" y="478"/>
                  </a:cubicBezTo>
                  <a:cubicBezTo>
                    <a:pt x="3183174" y="-85859"/>
                    <a:pt x="4136426" y="343792"/>
                    <a:pt x="4401682" y="850029"/>
                  </a:cubicBezTo>
                  <a:cubicBezTo>
                    <a:pt x="4771000" y="1418562"/>
                    <a:pt x="3477403" y="2163905"/>
                    <a:pt x="2401988" y="2175432"/>
                  </a:cubicBezTo>
                  <a:cubicBezTo>
                    <a:pt x="1363281" y="2241175"/>
                    <a:pt x="684043" y="1996686"/>
                    <a:pt x="182312" y="1520962"/>
                  </a:cubicBezTo>
                  <a:cubicBezTo>
                    <a:pt x="20496" y="1447359"/>
                    <a:pt x="-125560" y="1412106"/>
                    <a:pt x="-371017" y="1367365"/>
                  </a:cubicBezTo>
                  <a:close/>
                </a:path>
                <a:path w="4456123" h="2178756" stroke="0" extrusionOk="0">
                  <a:moveTo>
                    <a:pt x="-371017" y="1367365"/>
                  </a:moveTo>
                  <a:cubicBezTo>
                    <a:pt x="-185010" y="1245773"/>
                    <a:pt x="-89913" y="1157906"/>
                    <a:pt x="609" y="1114839"/>
                  </a:cubicBezTo>
                  <a:cubicBezTo>
                    <a:pt x="27652" y="336538"/>
                    <a:pt x="864995" y="-86297"/>
                    <a:pt x="2162047" y="478"/>
                  </a:cubicBezTo>
                  <a:cubicBezTo>
                    <a:pt x="3306001" y="-76131"/>
                    <a:pt x="4164231" y="269221"/>
                    <a:pt x="4401682" y="850029"/>
                  </a:cubicBezTo>
                  <a:cubicBezTo>
                    <a:pt x="4663005" y="1487447"/>
                    <a:pt x="3986886" y="2036975"/>
                    <a:pt x="2401988" y="2175432"/>
                  </a:cubicBezTo>
                  <a:cubicBezTo>
                    <a:pt x="1466514" y="2229991"/>
                    <a:pt x="497942" y="1976737"/>
                    <a:pt x="182312" y="1520962"/>
                  </a:cubicBezTo>
                  <a:cubicBezTo>
                    <a:pt x="60958" y="1457688"/>
                    <a:pt x="-198866" y="1413294"/>
                    <a:pt x="-371017" y="1367365"/>
                  </a:cubicBezTo>
                  <a:close/>
                </a:path>
              </a:pathLst>
            </a:cu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en-US" sz="4400" dirty="0">
                  <a:solidFill>
                    <a:srgbClr val="663300"/>
                  </a:solidFill>
                  <a:latin typeface="UTM Cookies" panose="02040603050506020204" pitchFamily="18" charset="0"/>
                </a:rPr>
                <a:t>THẢO LUẬN NHÓM BỐN</a:t>
              </a:r>
            </a:p>
          </p:txBody>
        </p:sp>
      </p:grpSp>
      <p:grpSp>
        <p:nvGrpSpPr>
          <p:cNvPr id="14" name="Group 13">
            <a:extLst>
              <a:ext uri="{FF2B5EF4-FFF2-40B4-BE49-F238E27FC236}">
                <a16:creationId xmlns:a16="http://schemas.microsoft.com/office/drawing/2014/main" id="{8273F342-C712-4BBC-9485-AD2F0865CFAB}"/>
              </a:ext>
            </a:extLst>
          </p:cNvPr>
          <p:cNvGrpSpPr>
            <a:grpSpLocks/>
          </p:cNvGrpSpPr>
          <p:nvPr/>
        </p:nvGrpSpPr>
        <p:grpSpPr bwMode="auto">
          <a:xfrm>
            <a:off x="236538" y="88900"/>
            <a:ext cx="11718925" cy="3106738"/>
            <a:chOff x="237067" y="132645"/>
            <a:chExt cx="11717864" cy="2575274"/>
          </a:xfrm>
        </p:grpSpPr>
        <p:sp>
          <p:nvSpPr>
            <p:cNvPr id="15" name="Rectangle: Rounded Corners 28">
              <a:extLst>
                <a:ext uri="{FF2B5EF4-FFF2-40B4-BE49-F238E27FC236}">
                  <a16:creationId xmlns:a16="http://schemas.microsoft.com/office/drawing/2014/main" id="{6F316EC4-BB4C-49AF-B709-8A5100A89691}"/>
                </a:ext>
              </a:extLst>
            </p:cNvPr>
            <p:cNvSpPr/>
            <p:nvPr/>
          </p:nvSpPr>
          <p:spPr>
            <a:xfrm>
              <a:off x="819626" y="291873"/>
              <a:ext cx="11135305" cy="241604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Các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bạn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trong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hình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đang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lợi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hoặc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cho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thể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sao</a:t>
              </a:r>
              <a:r>
                <a:rPr lang="en-US" sz="3200" b="1" dirty="0">
                  <a:solidFill>
                    <a:srgbClr val="002060"/>
                  </a:solidFill>
                  <a:effectLst/>
                  <a:ea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Những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nên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tránh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bảo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vệ</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quan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tuần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hoàn</a:t>
              </a:r>
              <a:r>
                <a:rPr lang="en-US" sz="3200" b="1" dirty="0">
                  <a:solidFill>
                    <a:srgbClr val="002060"/>
                  </a:solidFill>
                  <a:effectLst/>
                  <a:ea typeface="Times New Roman" panose="02020603050405020304" pitchFamily="18" charset="0"/>
                </a:rPr>
                <a:t>?</a:t>
              </a:r>
            </a:p>
          </p:txBody>
        </p:sp>
        <p:pic>
          <p:nvPicPr>
            <p:cNvPr id="16" name="Picture 29">
              <a:extLst>
                <a:ext uri="{FF2B5EF4-FFF2-40B4-BE49-F238E27FC236}">
                  <a16:creationId xmlns:a16="http://schemas.microsoft.com/office/drawing/2014/main" id="{CE0113BF-6C77-45F8-B90B-C843E29B487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7067" y="132645"/>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131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890964" y="388938"/>
            <a:ext cx="4567236"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30000"/>
              </a:lnSpc>
            </a:pPr>
            <a:r>
              <a:rPr lang="en-US" altLang="en-US" sz="4000" b="1" dirty="0" err="1">
                <a:solidFill>
                  <a:srgbClr val="0070C0"/>
                </a:solidFill>
                <a:cs typeface="Calibri" panose="020F0502020204030204" pitchFamily="34" charset="0"/>
              </a:rPr>
              <a:t>Những</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việc</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nên</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làm</a:t>
            </a:r>
            <a:endParaRPr lang="vi-VN" altLang="en-US" sz="4000" b="1" dirty="0">
              <a:solidFill>
                <a:srgbClr val="0070C0"/>
              </a:solidFill>
              <a:cs typeface="Calibri" panose="020F0502020204030204" pitchFamily="34" charset="0"/>
            </a:endParaRPr>
          </a:p>
        </p:txBody>
      </p:sp>
      <p:pic>
        <p:nvPicPr>
          <p:cNvPr id="3" name="Picture 2">
            <a:extLst>
              <a:ext uri="{FF2B5EF4-FFF2-40B4-BE49-F238E27FC236}">
                <a16:creationId xmlns:a16="http://schemas.microsoft.com/office/drawing/2014/main" id="{86261004-3E12-4615-9CDF-A78E31573CB0}"/>
              </a:ext>
            </a:extLst>
          </p:cNvPr>
          <p:cNvPicPr>
            <a:picLocks noChangeAspect="1"/>
          </p:cNvPicPr>
          <p:nvPr/>
        </p:nvPicPr>
        <p:blipFill>
          <a:blip r:embed="rId3"/>
          <a:stretch>
            <a:fillRect/>
          </a:stretch>
        </p:blipFill>
        <p:spPr>
          <a:xfrm>
            <a:off x="500062" y="1552574"/>
            <a:ext cx="4605521" cy="2486025"/>
          </a:xfrm>
          <a:prstGeom prst="rect">
            <a:avLst/>
          </a:prstGeom>
        </p:spPr>
      </p:pic>
      <p:pic>
        <p:nvPicPr>
          <p:cNvPr id="7" name="Picture 6">
            <a:extLst>
              <a:ext uri="{FF2B5EF4-FFF2-40B4-BE49-F238E27FC236}">
                <a16:creationId xmlns:a16="http://schemas.microsoft.com/office/drawing/2014/main" id="{FE536681-8DD1-4C38-BF3A-C6F149379A66}"/>
              </a:ext>
            </a:extLst>
          </p:cNvPr>
          <p:cNvPicPr>
            <a:picLocks noChangeAspect="1"/>
          </p:cNvPicPr>
          <p:nvPr/>
        </p:nvPicPr>
        <p:blipFill>
          <a:blip r:embed="rId4"/>
          <a:stretch>
            <a:fillRect/>
          </a:stretch>
        </p:blipFill>
        <p:spPr>
          <a:xfrm>
            <a:off x="5319712" y="1638300"/>
            <a:ext cx="2738438" cy="2384668"/>
          </a:xfrm>
          <a:prstGeom prst="rect">
            <a:avLst/>
          </a:prstGeom>
        </p:spPr>
      </p:pic>
      <p:pic>
        <p:nvPicPr>
          <p:cNvPr id="9" name="Picture 8">
            <a:extLst>
              <a:ext uri="{FF2B5EF4-FFF2-40B4-BE49-F238E27FC236}">
                <a16:creationId xmlns:a16="http://schemas.microsoft.com/office/drawing/2014/main" id="{D55D0A88-8695-4749-A63C-B9EBF3F67CB8}"/>
              </a:ext>
            </a:extLst>
          </p:cNvPr>
          <p:cNvPicPr>
            <a:picLocks noChangeAspect="1"/>
          </p:cNvPicPr>
          <p:nvPr/>
        </p:nvPicPr>
        <p:blipFill>
          <a:blip r:embed="rId5"/>
          <a:stretch>
            <a:fillRect/>
          </a:stretch>
        </p:blipFill>
        <p:spPr>
          <a:xfrm>
            <a:off x="8491538" y="1614487"/>
            <a:ext cx="2659098" cy="2376488"/>
          </a:xfrm>
          <a:prstGeom prst="rect">
            <a:avLst/>
          </a:prstGeom>
        </p:spPr>
      </p:pic>
      <p:pic>
        <p:nvPicPr>
          <p:cNvPr id="18" name="Picture 17">
            <a:extLst>
              <a:ext uri="{FF2B5EF4-FFF2-40B4-BE49-F238E27FC236}">
                <a16:creationId xmlns:a16="http://schemas.microsoft.com/office/drawing/2014/main" id="{C96FE9A7-8D12-44F9-A67B-C98575162109}"/>
              </a:ext>
            </a:extLst>
          </p:cNvPr>
          <p:cNvPicPr>
            <a:picLocks noChangeAspect="1"/>
          </p:cNvPicPr>
          <p:nvPr/>
        </p:nvPicPr>
        <p:blipFill>
          <a:blip r:embed="rId6"/>
          <a:stretch>
            <a:fillRect/>
          </a:stretch>
        </p:blipFill>
        <p:spPr>
          <a:xfrm>
            <a:off x="4929187" y="4024312"/>
            <a:ext cx="2719388" cy="2666327"/>
          </a:xfrm>
          <a:prstGeom prst="rect">
            <a:avLst/>
          </a:prstGeom>
        </p:spPr>
      </p:pic>
      <p:sp>
        <p:nvSpPr>
          <p:cNvPr id="11" name="Rectangle 10"/>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872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028951" y="388938"/>
            <a:ext cx="6048374"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Những</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việc</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alt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nên</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endPar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AE407AC4-2D11-4D3A-BC9D-889800F1CAD7}"/>
              </a:ext>
            </a:extLst>
          </p:cNvPr>
          <p:cNvPicPr>
            <a:picLocks noChangeAspect="1"/>
          </p:cNvPicPr>
          <p:nvPr/>
        </p:nvPicPr>
        <p:blipFill>
          <a:blip r:embed="rId3"/>
          <a:stretch>
            <a:fillRect/>
          </a:stretch>
        </p:blipFill>
        <p:spPr>
          <a:xfrm>
            <a:off x="652462" y="1552575"/>
            <a:ext cx="3507501" cy="3276600"/>
          </a:xfrm>
          <a:prstGeom prst="rect">
            <a:avLst/>
          </a:prstGeom>
        </p:spPr>
      </p:pic>
      <p:pic>
        <p:nvPicPr>
          <p:cNvPr id="13" name="Picture 12">
            <a:extLst>
              <a:ext uri="{FF2B5EF4-FFF2-40B4-BE49-F238E27FC236}">
                <a16:creationId xmlns:a16="http://schemas.microsoft.com/office/drawing/2014/main" id="{CF1EB134-6823-4574-8491-A7B1D0DD31B6}"/>
              </a:ext>
            </a:extLst>
          </p:cNvPr>
          <p:cNvPicPr>
            <a:picLocks noChangeAspect="1"/>
          </p:cNvPicPr>
          <p:nvPr/>
        </p:nvPicPr>
        <p:blipFill>
          <a:blip r:embed="rId4"/>
          <a:stretch>
            <a:fillRect/>
          </a:stretch>
        </p:blipFill>
        <p:spPr>
          <a:xfrm>
            <a:off x="4314825" y="1666874"/>
            <a:ext cx="3570515" cy="3200401"/>
          </a:xfrm>
          <a:prstGeom prst="rect">
            <a:avLst/>
          </a:prstGeom>
        </p:spPr>
      </p:pic>
      <p:pic>
        <p:nvPicPr>
          <p:cNvPr id="15" name="Picture 14">
            <a:extLst>
              <a:ext uri="{FF2B5EF4-FFF2-40B4-BE49-F238E27FC236}">
                <a16:creationId xmlns:a16="http://schemas.microsoft.com/office/drawing/2014/main" id="{617BF472-BAFD-40E5-9B0F-CB2392323370}"/>
              </a:ext>
            </a:extLst>
          </p:cNvPr>
          <p:cNvPicPr>
            <a:picLocks noChangeAspect="1"/>
          </p:cNvPicPr>
          <p:nvPr/>
        </p:nvPicPr>
        <p:blipFill>
          <a:blip r:embed="rId5"/>
          <a:stretch>
            <a:fillRect/>
          </a:stretch>
        </p:blipFill>
        <p:spPr>
          <a:xfrm>
            <a:off x="8134350" y="1771650"/>
            <a:ext cx="3429132" cy="3067050"/>
          </a:xfrm>
          <a:prstGeom prst="rect">
            <a:avLst/>
          </a:prstGeom>
        </p:spPr>
      </p:pic>
    </p:spTree>
    <p:extLst>
      <p:ext uri="{BB962C8B-B14F-4D97-AF65-F5344CB8AC3E}">
        <p14:creationId xmlns:p14="http://schemas.microsoft.com/office/powerpoint/2010/main" val="51515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dirty="0">
                  <a:solidFill>
                    <a:srgbClr val="0070C0"/>
                  </a:solidFill>
                  <a:cs typeface="Calibri" panose="020F0502020204030204" pitchFamily="34" charset="0"/>
                </a:rPr>
                <a:t>Để bảo vệ cơ quan tuần hoàn, bảo vệ tim mạch, chúng ta cần:</a:t>
              </a:r>
              <a:endParaRPr lang="en-US" altLang="en-US" sz="3000" b="1" dirty="0">
                <a:solidFill>
                  <a:srgbClr val="0070C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 Thường xuyên tập thể dục thể thao, học tập, làm việc, vui chơi vừa sức;</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Sống vui vẻ, tránh xúc động mạnh hoặc tức giận;</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Không mặc quần áo hoặc đi giày dép quá chật</a:t>
              </a:r>
              <a:r>
                <a:rPr lang="en-US" altLang="en-US" sz="3000" dirty="0">
                  <a:solidFill>
                    <a:srgbClr val="000000"/>
                  </a:solidFill>
                  <a:cs typeface="Calibri" panose="020F0502020204030204" pitchFamily="34" charset="0"/>
                </a:rPr>
                <a:t>; </a:t>
              </a:r>
            </a:p>
            <a:p>
              <a:pPr marL="457200" indent="-457200" algn="just" eaLnBrk="1" hangingPunct="1">
                <a:buFont typeface="Arial" panose="020B0604020202020204" pitchFamily="34" charset="0"/>
                <a:buChar char="•"/>
              </a:pPr>
              <a:r>
                <a:rPr lang="en-US" altLang="en-US" sz="3000" dirty="0" err="1">
                  <a:solidFill>
                    <a:srgbClr val="000000"/>
                  </a:solidFill>
                  <a:cs typeface="Calibri" panose="020F0502020204030204" pitchFamily="34" charset="0"/>
                </a:rPr>
                <a:t>Không</a:t>
              </a:r>
              <a:r>
                <a:rPr lang="en-US" altLang="en-US" sz="3000" dirty="0">
                  <a:solidFill>
                    <a:srgbClr val="000000"/>
                  </a:solidFill>
                  <a:cs typeface="Calibri" panose="020F0502020204030204" pitchFamily="34" charset="0"/>
                </a:rPr>
                <a:t> </a:t>
              </a:r>
              <a:r>
                <a:rPr lang="vi-VN" altLang="en-US" sz="3000" dirty="0">
                  <a:solidFill>
                    <a:srgbClr val="000000"/>
                  </a:solidFill>
                  <a:cs typeface="Calibri" panose="020F0502020204030204" pitchFamily="34" charset="0"/>
                </a:rPr>
                <a:t>dọa nạt làm bạn mất ngủ, lo lắng;</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V</a:t>
              </a:r>
              <a:r>
                <a:rPr lang="vi-VN" altLang="en-US" sz="3000" dirty="0">
                  <a:solidFill>
                    <a:srgbClr val="000000"/>
                  </a:solidFill>
                  <a:cs typeface="Calibri" panose="020F0502020204030204" pitchFamily="34" charset="0"/>
                </a:rPr>
                <a:t>iêm họng lâu ngày dẫn đến nguy cơ bệnh thấp tim;</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C</a:t>
              </a:r>
              <a:r>
                <a:rPr lang="vi-VN" altLang="en-US" sz="3000" dirty="0">
                  <a:solidFill>
                    <a:srgbClr val="000000"/>
                  </a:solidFill>
                  <a:cs typeface="Calibri" panose="020F0502020204030204" pitchFamily="34" charset="0"/>
                </a:rPr>
                <a:t>ần ăn uống điều độ, đủ chất,…</a:t>
              </a:r>
              <a:endParaRPr lang="en-US" altLang="en-US" sz="3000" dirty="0">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08" name="Rectangle 107"/>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80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8CEC0F6-9AA8-4D39-9F27-16FAC5BEDBA4}"/>
              </a:ext>
            </a:extLst>
          </p:cNvPr>
          <p:cNvPicPr>
            <a:picLocks noChangeAspect="1"/>
          </p:cNvPicPr>
          <p:nvPr/>
        </p:nvPicPr>
        <p:blipFill>
          <a:blip r:embed="rId4"/>
          <a:stretch>
            <a:fillRect/>
          </a:stretch>
        </p:blipFill>
        <p:spPr>
          <a:xfrm>
            <a:off x="3154726" y="2144153"/>
            <a:ext cx="7730398" cy="2645893"/>
          </a:xfrm>
          <a:prstGeom prst="rect">
            <a:avLst/>
          </a:prstGeom>
        </p:spPr>
      </p:pic>
    </p:spTree>
    <p:extLst>
      <p:ext uri="{BB962C8B-B14F-4D97-AF65-F5344CB8AC3E}">
        <p14:creationId xmlns:p14="http://schemas.microsoft.com/office/powerpoint/2010/main" val="214689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9" y="1301563"/>
            <a:ext cx="8785006" cy="3970318"/>
          </a:xfrm>
          <a:prstGeom prst="rect">
            <a:avLst/>
          </a:prstGeom>
          <a:noFill/>
        </p:spPr>
        <p:txBody>
          <a:bodyPr wrap="square" rtlCol="0">
            <a:spAutoFit/>
            <a:scene3d>
              <a:camera prst="orthographicFront"/>
              <a:lightRig rig="threePt" dir="t"/>
            </a:scene3d>
            <a:sp3d contourW="12700"/>
          </a:bodyPr>
          <a:lstStyle/>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Thu thập được thông tin về một số chất và hoạt động có hại đối với các cơ quan tuần hoàn và cách phòng tránh.</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Xây dựng và thực hiện được thời gian biểu phù hợp để có được thói quen học tập, vui chơi, ăn uống, nghỉ ngơi điều độ và ngủ đủ giấc.</a:t>
            </a: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
        <p:nvSpPr>
          <p:cNvPr id="7" name="Rectangle 6"/>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511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825459" y="3197851"/>
            <a:ext cx="6369627" cy="2123658"/>
          </a:xfrm>
          <a:prstGeom prst="rect">
            <a:avLst/>
          </a:prstGeom>
          <a:noFill/>
        </p:spPr>
        <p:txBody>
          <a:bodyPr wrap="square" rtlCol="0">
            <a:spAutoFit/>
          </a:bodyPr>
          <a:lstStyle/>
          <a:p>
            <a:pPr lvl="0" algn="ctr"/>
            <a:r>
              <a:rPr lang="vi-VN" sz="4400" b="1" dirty="0">
                <a:solidFill>
                  <a:srgbClr val="002060"/>
                </a:solidFill>
                <a:latin typeface="Calibri" panose="020F0502020204030204"/>
              </a:rPr>
              <a:t>Kể tên một số việc cần làm và việc cần tránh để bảo vệ cơ quan tuần hoàn</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
        <p:nvSpPr>
          <p:cNvPr id="4" name="Rectangle 3"/>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7F499C0-4ACA-4300-B94C-81A99191281C}"/>
              </a:ext>
            </a:extLst>
          </p:cNvPr>
          <p:cNvPicPr>
            <a:picLocks noChangeAspect="1"/>
          </p:cNvPicPr>
          <p:nvPr/>
        </p:nvPicPr>
        <p:blipFill>
          <a:blip r:embed="rId4"/>
          <a:stretch>
            <a:fillRect/>
          </a:stretch>
        </p:blipFill>
        <p:spPr>
          <a:xfrm>
            <a:off x="4439900" y="2194873"/>
            <a:ext cx="6322100" cy="1572904"/>
          </a:xfrm>
          <a:prstGeom prst="rect">
            <a:avLst/>
          </a:prstGeom>
        </p:spPr>
      </p:pic>
    </p:spTree>
    <p:extLst>
      <p:ext uri="{BB962C8B-B14F-4D97-AF65-F5344CB8AC3E}">
        <p14:creationId xmlns:p14="http://schemas.microsoft.com/office/powerpoint/2010/main" val="52524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1124364" y="1209675"/>
            <a:ext cx="9934161" cy="4562475"/>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ouple of figurines next to a cake&#10;&#10;Description automatically generated with low confidence">
            <a:extLst>
              <a:ext uri="{FF2B5EF4-FFF2-40B4-BE49-F238E27FC236}">
                <a16:creationId xmlns:a16="http://schemas.microsoft.com/office/drawing/2014/main" id="{CF542BA9-D254-4038-9EE4-CE2B04A6EC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7494" y="1866076"/>
            <a:ext cx="4486391" cy="3480047"/>
          </a:xfrm>
          <a:prstGeom prst="rect">
            <a:avLst/>
          </a:prstGeom>
        </p:spPr>
      </p:pic>
      <p:pic>
        <p:nvPicPr>
          <p:cNvPr id="17" name="Picture 16">
            <a:extLst>
              <a:ext uri="{FF2B5EF4-FFF2-40B4-BE49-F238E27FC236}">
                <a16:creationId xmlns:a16="http://schemas.microsoft.com/office/drawing/2014/main" id="{DA1A6A15-93D7-40E2-B690-EC28082CF852}"/>
              </a:ext>
            </a:extLst>
          </p:cNvPr>
          <p:cNvPicPr>
            <a:picLocks noChangeAspect="1"/>
          </p:cNvPicPr>
          <p:nvPr/>
        </p:nvPicPr>
        <p:blipFill>
          <a:blip r:embed="rId4"/>
          <a:stretch>
            <a:fillRect/>
          </a:stretch>
        </p:blipFill>
        <p:spPr>
          <a:xfrm>
            <a:off x="4942510" y="1451863"/>
            <a:ext cx="4688230" cy="2944623"/>
          </a:xfrm>
          <a:prstGeom prst="rect">
            <a:avLst/>
          </a:prstGeom>
        </p:spPr>
      </p:pic>
      <p:sp>
        <p:nvSpPr>
          <p:cNvPr id="6" name="Rectangle 5"/>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16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28">
            <a:extLst>
              <a:ext uri="{FF2B5EF4-FFF2-40B4-BE49-F238E27FC236}">
                <a16:creationId xmlns:a16="http://schemas.microsoft.com/office/drawing/2014/main" id="{6F316EC4-BB4C-49AF-B709-8A5100A89691}"/>
              </a:ext>
            </a:extLst>
          </p:cNvPr>
          <p:cNvSpPr/>
          <p:nvPr/>
        </p:nvSpPr>
        <p:spPr bwMode="auto">
          <a:xfrm>
            <a:off x="704850" y="819150"/>
            <a:ext cx="11136313" cy="398303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defTabSz="914400" rtl="0" eaLnBrk="1" fontAlgn="auto" latinLnBrk="0" hangingPunct="1">
              <a:lnSpc>
                <a:spcPct val="100000"/>
              </a:lnSpc>
              <a:spcBef>
                <a:spcPts val="0"/>
              </a:spcBef>
              <a:spcAft>
                <a:spcPts val="0"/>
              </a:spcAft>
              <a:buClrTx/>
              <a:buSzTx/>
              <a:tabLst/>
              <a:defRPr/>
            </a:pPr>
            <a:r>
              <a:rPr kumimoji="0" lang="vi-VN"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Luật chơi: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GV hô “thò” thì HS nắm bàn tay và giờ tay phải ra phía trước.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“thụt” thì HS nhanh chóng thu tay vào.</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GV có thể làm sai động tác và HS phải làm theo lời chứ không làm theo hành động của GV.</a:t>
            </a:r>
          </a:p>
        </p:txBody>
      </p:sp>
      <p:pic>
        <p:nvPicPr>
          <p:cNvPr id="10" name="Graphic 15">
            <a:extLst>
              <a:ext uri="{FF2B5EF4-FFF2-40B4-BE49-F238E27FC236}">
                <a16:creationId xmlns:a16="http://schemas.microsoft.com/office/drawing/2014/main" id="{9F530DC1-3FF2-4E97-9DE6-BF5DEE1BAA2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9182099" y="4015745"/>
            <a:ext cx="2200673" cy="2351894"/>
          </a:xfrm>
          <a:prstGeom prst="rect">
            <a:avLst/>
          </a:prstGeom>
        </p:spPr>
      </p:pic>
      <p:sp>
        <p:nvSpPr>
          <p:cNvPr id="6" name="Rectangle 5"/>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6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ta vận động mạnh hoặc lao động chân tay, nhịp đập của tim và mạch nhanh hơn bình thường. Vì vậy, lao động và vui chơi rất có lợi cho hoạt động của tim mạch. Tuy nhiên, nếu lao động hoặc hoạt động quá sức, tim sẽ bị mệt và có hại cho sức khỏe.</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8" name="Rectangle 107"/>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72D370CA-4208-8AAC-5ADC-9BD6873D6707}"/>
              </a:ext>
            </a:extLst>
          </p:cNvPr>
          <p:cNvPicPr>
            <a:picLocks noChangeAspect="1"/>
          </p:cNvPicPr>
          <p:nvPr/>
        </p:nvPicPr>
        <p:blipFill>
          <a:blip r:embed="rId3"/>
          <a:stretch>
            <a:fillRect/>
          </a:stretch>
        </p:blipFill>
        <p:spPr>
          <a:xfrm rot="737208" flipH="1">
            <a:off x="684042" y="3685734"/>
            <a:ext cx="919996" cy="919996"/>
          </a:xfrm>
          <a:prstGeom prst="rect">
            <a:avLst/>
          </a:prstGeom>
        </p:spPr>
      </p:pic>
      <p:sp>
        <p:nvSpPr>
          <p:cNvPr id="21" name="TextBox 13">
            <a:extLst>
              <a:ext uri="{FF2B5EF4-FFF2-40B4-BE49-F238E27FC236}">
                <a16:creationId xmlns:a16="http://schemas.microsoft.com/office/drawing/2014/main" id="{4EF87F73-AB5B-CC59-CB5F-85B562DF46B5}"/>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38B2CBD6-AD64-0FA5-BAFD-E06340B6FABB}"/>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6883268" y="1399708"/>
            <a:ext cx="4737630" cy="5063181"/>
          </a:xfrm>
          <a:prstGeom prst="rect">
            <a:avLst/>
          </a:prstGeom>
        </p:spPr>
      </p:pic>
      <p:sp>
        <p:nvSpPr>
          <p:cNvPr id="24" name="Rectangle 23"/>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
        <p:nvSpPr>
          <p:cNvPr id="4" name="Rectangle 3"/>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7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2980425E-5979-A7E3-DF1F-64E4C4E003A2}"/>
              </a:ext>
            </a:extLst>
          </p:cNvPr>
          <p:cNvSpPr/>
          <p:nvPr/>
        </p:nvSpPr>
        <p:spPr>
          <a:xfrm>
            <a:off x="715799" y="1045988"/>
            <a:ext cx="10952618" cy="1496489"/>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Trò</a:t>
            </a:r>
            <a:r>
              <a:rPr kumimoji="0" lang="en-US" altLang="zh-CN" sz="66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chơi</a:t>
            </a:r>
            <a:r>
              <a:rPr kumimoji="0" lang="en-US" altLang="zh-CN" sz="6600" b="1" i="0" u="none" strike="noStrike" kern="1200" cap="none" spc="0" normalizeH="0" baseline="0" noProof="0" dirty="0">
                <a:ln>
                  <a:noFill/>
                </a:ln>
                <a:solidFill>
                  <a:srgbClr val="002060"/>
                </a:solidFill>
                <a:effectLst/>
                <a:uLnTx/>
                <a:uFillTx/>
                <a:ea typeface="汉仪乐喵体W" panose="00020600040101010101" pitchFamily="18" charset="-122"/>
              </a:rPr>
              <a:t>: Ai </a:t>
            </a: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nhanh</a:t>
            </a:r>
            <a:r>
              <a:rPr kumimoji="0" lang="en-US" altLang="zh-CN" sz="6600" b="1" i="0" u="none" strike="noStrike" kern="1200" cap="none" spc="0" normalizeH="0" baseline="0" noProof="0" dirty="0">
                <a:ln>
                  <a:noFill/>
                </a:ln>
                <a:solidFill>
                  <a:srgbClr val="002060"/>
                </a:solidFill>
                <a:effectLst/>
                <a:uLnTx/>
                <a:uFillTx/>
                <a:ea typeface="汉仪乐喵体W" panose="00020600040101010101" pitchFamily="18" charset="-122"/>
              </a:rPr>
              <a:t>, ai </a:t>
            </a: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đúng</a:t>
            </a:r>
            <a:endParaRPr kumimoji="0" lang="zh-CN" altLang="en-US" sz="6600" b="1" i="0" u="none" strike="noStrike" kern="1200" cap="none" spc="0" normalizeH="0" baseline="0" noProof="0" dirty="0">
              <a:ln>
                <a:noFill/>
              </a:ln>
              <a:solidFill>
                <a:srgbClr val="002060"/>
              </a:solidFill>
              <a:effectLst/>
              <a:uLnTx/>
              <a:uFillTx/>
              <a:ea typeface="汉仪乐喵体W" panose="00020600040101010101" pitchFamily="18" charset="-122"/>
            </a:endParaRPr>
          </a:p>
        </p:txBody>
      </p:sp>
      <p:sp>
        <p:nvSpPr>
          <p:cNvPr id="4" name="Rectangle 3"/>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55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A1FC1100-C7A3-47DD-974E-82CA1545F0F2}"/>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620676" y="143037"/>
            <a:ext cx="782961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bao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gồm</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tĩnh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2536744" y="2878683"/>
              <a:ext cx="198644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Mao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39060" y="2816537"/>
              <a:ext cx="3454890" cy="584775"/>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Tiểu</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832149" y="4487802"/>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Bắt</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39817" cy="1607727"/>
            <a:chOff x="6207202" y="4021354"/>
            <a:chExt cx="5339817"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966940" y="4532831"/>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Long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285575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985CABCA-C2B3-4C49-98E3-BA0A85D07EDC}"/>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Tim </a:t>
            </a:r>
            <a:r>
              <a:rPr kumimoji="0" lang="en-US" sz="40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chức</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năng</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752601" y="2581918"/>
              <a:ext cx="40481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663300"/>
                  </a:solidFill>
                  <a:latin typeface="Calibri" panose="020F0502020204030204" pitchFamily="34" charset="0"/>
                  <a:cs typeface="Calibri" panose="020F0502020204030204" pitchFamily="34" charset="0"/>
                </a:rPr>
                <a:t>Đưa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máu</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từ</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các</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quan</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của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thể</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về</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tim</a:t>
              </a:r>
              <a:endParaRPr kumimoji="0" lang="vi-VN"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10485" y="2599843"/>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663300"/>
                  </a:solidFill>
                  <a:latin typeface="Calibri" panose="020F0502020204030204" pitchFamily="34" charset="0"/>
                  <a:cs typeface="Calibri" panose="020F0502020204030204" pitchFamily="34" charset="0"/>
                </a:rPr>
                <a:t>Đưa</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máu</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về</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động</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mạch</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791082" y="4228195"/>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Co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bóp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đẩy</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đi</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khắp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cơ</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thể</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7703898" y="4238772"/>
              <a:ext cx="32714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Lưu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thông</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89836" y="211943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238223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63F58DA8-8B45-4289-B633-0930905CABFA}"/>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663300"/>
                </a:solidFill>
                <a:latin typeface="Calibri" panose="020F0502020204030204" pitchFamily="34" charset="0"/>
                <a:cs typeface="Calibri" panose="020F0502020204030204" pitchFamily="34" charset="0"/>
              </a:rPr>
              <a:t>Tim </a:t>
            </a:r>
            <a:r>
              <a:rPr lang="en-GB" sz="4000" b="1" dirty="0" err="1">
                <a:solidFill>
                  <a:srgbClr val="663300"/>
                </a:solidFill>
                <a:latin typeface="Calibri" panose="020F0502020204030204" pitchFamily="34" charset="0"/>
                <a:cs typeface="Calibri" panose="020F0502020204030204" pitchFamily="34" charset="0"/>
              </a:rPr>
              <a:t>đập</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liên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tục</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khoảng</a:t>
            </a:r>
            <a:r>
              <a:rPr lang="en-GB" sz="4000" b="1" dirty="0">
                <a:solidFill>
                  <a:srgbClr val="663300"/>
                </a:solidFill>
                <a:latin typeface="Calibri" panose="020F0502020204030204" pitchFamily="34" charset="0"/>
                <a:cs typeface="Calibri" panose="020F0502020204030204" pitchFamily="34" charset="0"/>
              </a:rPr>
              <a:t> bao </a:t>
            </a:r>
            <a:r>
              <a:rPr lang="en-GB" sz="4000" b="1" dirty="0" err="1">
                <a:solidFill>
                  <a:srgbClr val="663300"/>
                </a:solidFill>
                <a:latin typeface="Calibri" panose="020F0502020204030204" pitchFamily="34" charset="0"/>
                <a:cs typeface="Calibri" panose="020F0502020204030204" pitchFamily="34" charset="0"/>
              </a:rPr>
              <a:t>nhiêu</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lần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một</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ngày</a:t>
            </a:r>
            <a:r>
              <a:rPr lang="en-GB" sz="4000" b="1" dirty="0">
                <a:solidFill>
                  <a:srgbClr val="663300"/>
                </a:solidFill>
                <a:latin typeface="Calibri" panose="020F0502020204030204" pitchFamily="34" charset="0"/>
                <a:cs typeface="Calibri" panose="020F0502020204030204" pitchFamily="34" charset="0"/>
              </a:rPr>
              <a:t>?</a:t>
            </a: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13968" y="2560020"/>
              <a:ext cx="38057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481176" y="2753197"/>
              <a:ext cx="3454890" cy="646331"/>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663300"/>
                  </a:solidFill>
                  <a:latin typeface="Calibri" panose="020F0502020204030204" pitchFamily="34" charset="0"/>
                  <a:cs typeface="Calibri" panose="020F0502020204030204" pitchFamily="34" charset="0"/>
                </a:rPr>
                <a:t>1 000 </a:t>
              </a:r>
              <a:r>
                <a:rPr lang="en-GB" sz="3600" b="1" dirty="0" err="1">
                  <a:solidFill>
                    <a:srgbClr val="663300"/>
                  </a:solidFill>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940642" y="4509990"/>
              <a:ext cx="36790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896163" y="4437420"/>
              <a:ext cx="45800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1 000 000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50" name="Picture 49">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71688">
            <a:off x="1570540" y="-161993"/>
            <a:ext cx="2405710" cy="2405710"/>
          </a:xfrm>
          <a:prstGeom prst="rect">
            <a:avLst/>
          </a:prstGeom>
        </p:spPr>
      </p:pic>
    </p:spTree>
    <p:extLst>
      <p:ext uri="{BB962C8B-B14F-4D97-AF65-F5344CB8AC3E}">
        <p14:creationId xmlns:p14="http://schemas.microsoft.com/office/powerpoint/2010/main" val="38001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56256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8" y="0"/>
            <a:ext cx="10802282"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879581"/>
            </a:xfrm>
            <a:prstGeom prst="rect">
              <a:avLst/>
            </a:prstGeom>
            <a:noFill/>
          </p:spPr>
          <p:txBody>
            <a:bodyPr wrap="square" lIns="0" tIns="0" rIns="0" bIns="0" rtlCol="0">
              <a:spAutoFit/>
            </a:bodyPr>
            <a:lstStyle/>
            <a:p>
              <a:pPr marL="0" marR="0" algn="just">
                <a:spcBef>
                  <a:spcPts val="0"/>
                </a:spcBef>
                <a:spcAft>
                  <a:spcPts val="0"/>
                </a:spcAft>
              </a:pPr>
              <a:r>
                <a:rPr lang="nl-NL" sz="3200" b="1" dirty="0">
                  <a:solidFill>
                    <a:srgbClr val="FFFF00"/>
                  </a:solidFill>
                  <a:effectLst/>
                  <a:ea typeface="Times New Roman" panose="02020603050405020304" pitchFamily="18" charset="0"/>
                  <a:cs typeface="Times New Roman" panose="02020603050405020304" pitchFamily="18" charset="0"/>
                </a:rPr>
                <a:t>1. Những thức ăn, đồ uống nào có lợi, không có lợi đối với cơ quan tuần hoàn? </a:t>
              </a:r>
              <a:r>
                <a:rPr lang="en-US" sz="3200" b="1" dirty="0" err="1">
                  <a:solidFill>
                    <a:srgbClr val="FFFF00"/>
                  </a:solidFill>
                  <a:effectLst/>
                  <a:ea typeface="Times New Roman" panose="02020603050405020304" pitchFamily="18" charset="0"/>
                  <a:cs typeface="Times New Roman" panose="02020603050405020304" pitchFamily="18" charset="0"/>
                </a:rPr>
                <a:t>Tại</a:t>
              </a:r>
              <a:r>
                <a:rPr lang="en-US" sz="3200" b="1" dirty="0">
                  <a:solidFill>
                    <a:srgbClr val="FFFF00"/>
                  </a:solidFill>
                  <a:effectLst/>
                  <a:ea typeface="Times New Roman" panose="02020603050405020304" pitchFamily="18" charset="0"/>
                  <a:cs typeface="Times New Roman" panose="02020603050405020304" pitchFamily="18" charset="0"/>
                </a:rPr>
                <a:t> </a:t>
              </a:r>
              <a:r>
                <a:rPr lang="en-US" sz="3200" b="1" dirty="0" err="1">
                  <a:solidFill>
                    <a:srgbClr val="FFFF00"/>
                  </a:solidFill>
                  <a:effectLst/>
                  <a:ea typeface="Times New Roman" panose="02020603050405020304" pitchFamily="18" charset="0"/>
                  <a:cs typeface="Times New Roman" panose="02020603050405020304" pitchFamily="18" charset="0"/>
                </a:rPr>
                <a:t>sao</a:t>
              </a:r>
              <a:r>
                <a:rPr lang="en-US" sz="3200" b="1" dirty="0">
                  <a:solidFill>
                    <a:srgbClr val="FFFF00"/>
                  </a:solidFill>
                  <a:effectLst/>
                  <a:ea typeface="Times New Roman" panose="02020603050405020304" pitchFamily="18" charset="0"/>
                  <a:cs typeface="Times New Roman" panose="02020603050405020304" pitchFamily="18" charset="0"/>
                </a:rPr>
                <a:t>?</a:t>
              </a:r>
            </a:p>
          </p:txBody>
        </p:sp>
      </p:gr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4"/>
          <a:stretch>
            <a:fillRect/>
          </a:stretch>
        </p:blipFill>
        <p:spPr>
          <a:xfrm>
            <a:off x="1147762" y="1762125"/>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8"/>
          <p:cNvSpPr/>
          <p:nvPr/>
        </p:nvSpPr>
        <p:spPr>
          <a:xfrm>
            <a:off x="-1857520" y="71611"/>
            <a:ext cx="1464679" cy="1470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78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762</Words>
  <Application>Microsoft Office PowerPoint</Application>
  <PresentationFormat>Widescreen</PresentationFormat>
  <Paragraphs>61</Paragraphs>
  <Slides>26</Slides>
  <Notes>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26</vt:i4>
      </vt:variant>
    </vt:vector>
  </HeadingPairs>
  <TitlesOfParts>
    <vt:vector size="43" baseType="lpstr">
      <vt:lpstr>Arial</vt:lpstr>
      <vt:lpstr>Calibri</vt:lpstr>
      <vt:lpstr>Calibri Light</vt:lpstr>
      <vt:lpstr>等线</vt:lpstr>
      <vt:lpstr>等线 Light</vt:lpstr>
      <vt:lpstr>LNTH-Kids  Chinese Font 1</vt:lpstr>
      <vt:lpstr>Times New Roman</vt:lpstr>
      <vt:lpstr>UTM Cookies</vt:lpstr>
      <vt:lpstr>UVN Banh Mi</vt:lpstr>
      <vt:lpstr>Zilla Slab</vt:lpstr>
      <vt:lpstr>印品黑体</vt:lpstr>
      <vt:lpstr>汉仪乐喵体W</vt:lpstr>
      <vt:lpstr>1_Office Theme</vt:lpstr>
      <vt:lpstr>3_Office Theme</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AK</cp:lastModifiedBy>
  <cp:revision>35</cp:revision>
  <dcterms:created xsi:type="dcterms:W3CDTF">2022-11-17T11:37:10Z</dcterms:created>
  <dcterms:modified xsi:type="dcterms:W3CDTF">2023-02-28T05:30:20Z</dcterms:modified>
</cp:coreProperties>
</file>