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Lst>
  <p:notesMasterIdLst>
    <p:notesMasterId r:id="rId19"/>
  </p:notesMasterIdLst>
  <p:sldIdLst>
    <p:sldId id="4366" r:id="rId3"/>
    <p:sldId id="394" r:id="rId4"/>
    <p:sldId id="357" r:id="rId5"/>
    <p:sldId id="397" r:id="rId6"/>
    <p:sldId id="398" r:id="rId7"/>
    <p:sldId id="399" r:id="rId8"/>
    <p:sldId id="401" r:id="rId9"/>
    <p:sldId id="402" r:id="rId10"/>
    <p:sldId id="403" r:id="rId11"/>
    <p:sldId id="405" r:id="rId12"/>
    <p:sldId id="414" r:id="rId13"/>
    <p:sldId id="410" r:id="rId14"/>
    <p:sldId id="4364" r:id="rId15"/>
    <p:sldId id="415" r:id="rId16"/>
    <p:sldId id="411" r:id="rId17"/>
    <p:sldId id="4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3E004-3AB7-4C50-8A5C-DE9975A8124D}"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2F6BB-DAD4-4DDA-AA80-0A1B652855BE}" type="slidenum">
              <a:rPr lang="en-US" smtClean="0"/>
              <a:t>‹#›</a:t>
            </a:fld>
            <a:endParaRPr lang="en-US"/>
          </a:p>
        </p:txBody>
      </p:sp>
    </p:spTree>
    <p:extLst>
      <p:ext uri="{BB962C8B-B14F-4D97-AF65-F5344CB8AC3E}">
        <p14:creationId xmlns:p14="http://schemas.microsoft.com/office/powerpoint/2010/main" val="22552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16C7BA-F0EE-481C-8414-4820286520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851A167-2CBB-414D-8046-E74008B05B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1BF5E29-C536-45C0-91B7-AFBBF0206320}"/>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2/13/2023</a:t>
            </a:fld>
            <a:endParaRPr lang="en-US"/>
          </a:p>
        </p:txBody>
      </p:sp>
      <p:sp>
        <p:nvSpPr>
          <p:cNvPr id="5" name="Footer Placeholder 4">
            <a:extLst>
              <a:ext uri="{FF2B5EF4-FFF2-40B4-BE49-F238E27FC236}">
                <a16:creationId xmlns:a16="http://schemas.microsoft.com/office/drawing/2014/main" xmlns="" id="{D515AB65-B826-40CA-AA7C-20FEFB585C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D8EE79F-62A3-40E3-9AEE-C4903487C205}"/>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pic>
        <p:nvPicPr>
          <p:cNvPr id="9" name="Picture 8">
            <a:extLst>
              <a:ext uri="{FF2B5EF4-FFF2-40B4-BE49-F238E27FC236}">
                <a16:creationId xmlns:a16="http://schemas.microsoft.com/office/drawing/2014/main" xmlns="" id="{C669EF4C-3238-4F9B-A69F-AA746B8CA12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1827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F903B-BA7B-44E5-88A8-987BB6EF4F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48F2513-DBCB-46EA-A49D-0F611B03155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D420F2A-9FB9-4226-8B91-47D8644278D4}"/>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2/13/2023</a:t>
            </a:fld>
            <a:endParaRPr lang="en-US"/>
          </a:p>
        </p:txBody>
      </p:sp>
      <p:sp>
        <p:nvSpPr>
          <p:cNvPr id="5" name="Footer Placeholder 4">
            <a:extLst>
              <a:ext uri="{FF2B5EF4-FFF2-40B4-BE49-F238E27FC236}">
                <a16:creationId xmlns:a16="http://schemas.microsoft.com/office/drawing/2014/main" xmlns="" id="{B1EEA8EC-EF64-498F-872C-60F7256FA6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1601DFE-85A4-4CFD-AD70-75EC70FB7D21}"/>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399320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DC9DA10-B528-4B1A-BC76-BB1E494B58B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8BD0E67-98C4-445A-A237-B0CC232AB0C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33119A-3212-40C4-8708-DD6EC294A6AF}"/>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2/13/2023</a:t>
            </a:fld>
            <a:endParaRPr lang="en-US"/>
          </a:p>
        </p:txBody>
      </p:sp>
      <p:sp>
        <p:nvSpPr>
          <p:cNvPr id="5" name="Footer Placeholder 4">
            <a:extLst>
              <a:ext uri="{FF2B5EF4-FFF2-40B4-BE49-F238E27FC236}">
                <a16:creationId xmlns:a16="http://schemas.microsoft.com/office/drawing/2014/main" xmlns="" id="{E249B11E-2B5D-4F3C-BDB1-4F46E8469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A06CA95-88A2-4023-B200-387B27A8FCC5}"/>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317736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096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736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75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479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526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902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17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1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C62026-03CA-42EC-811C-6E842E0E1A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BD5E14F-03B7-4C3C-A6EF-21BDDA210B1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AD8BF5-C4F1-4256-A698-63500CDDC80C}"/>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2/13/2023</a:t>
            </a:fld>
            <a:endParaRPr lang="en-US"/>
          </a:p>
        </p:txBody>
      </p:sp>
      <p:sp>
        <p:nvSpPr>
          <p:cNvPr id="5" name="Footer Placeholder 4">
            <a:extLst>
              <a:ext uri="{FF2B5EF4-FFF2-40B4-BE49-F238E27FC236}">
                <a16:creationId xmlns:a16="http://schemas.microsoft.com/office/drawing/2014/main" xmlns="" id="{46CDB0CE-5751-4EEE-9703-990A112B6E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80414BC-B7CC-467B-9F0E-8F5E3D7824FF}"/>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1974781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57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866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69140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7849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92519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19443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385454-DD1C-4357-B6BE-39396C36AA5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187DB66-DDAC-42D0-8FE0-D1E9222945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3F58C61-F232-4F12-A0CF-5017F9FD4D41}"/>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2/13/2023</a:t>
            </a:fld>
            <a:endParaRPr lang="en-US"/>
          </a:p>
        </p:txBody>
      </p:sp>
      <p:sp>
        <p:nvSpPr>
          <p:cNvPr id="5" name="Footer Placeholder 4">
            <a:extLst>
              <a:ext uri="{FF2B5EF4-FFF2-40B4-BE49-F238E27FC236}">
                <a16:creationId xmlns:a16="http://schemas.microsoft.com/office/drawing/2014/main" xmlns="" id="{EE3F3ABD-9CF1-41E9-8DD2-D7C23D6DFB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1B33BC6-16D5-4AED-A166-41E5708CFB94}"/>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225166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CB89A3-9E67-4B31-97E5-BF3636AE61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FC60DA-5757-49C2-93DF-B70BE27346B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AC01BB-EE7D-44E7-84EA-91CD79409E0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F345779-1B7C-4296-8140-AB85A04B055C}"/>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2/13/2023</a:t>
            </a:fld>
            <a:endParaRPr lang="en-US"/>
          </a:p>
        </p:txBody>
      </p:sp>
      <p:sp>
        <p:nvSpPr>
          <p:cNvPr id="6" name="Footer Placeholder 5">
            <a:extLst>
              <a:ext uri="{FF2B5EF4-FFF2-40B4-BE49-F238E27FC236}">
                <a16:creationId xmlns:a16="http://schemas.microsoft.com/office/drawing/2014/main" xmlns="" id="{9408C5D4-2012-4863-B413-4632E7A484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5CEB040-CBAC-40AC-8759-184D5ED82260}"/>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357833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107BA-4431-4C80-8BCE-1EACF968723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1E31306-3E54-4A9F-8A06-8A3F2DF50D3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08F5781-30EE-4EB5-9709-D4718345756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0CB3AD9-C0B6-4FCE-9409-9EF333504F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E7D3042-22AE-4547-89D6-CE93B3A5E91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946962E-BBA6-45AF-875C-75A5A7923F73}"/>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2/13/2023</a:t>
            </a:fld>
            <a:endParaRPr lang="en-US"/>
          </a:p>
        </p:txBody>
      </p:sp>
      <p:sp>
        <p:nvSpPr>
          <p:cNvPr id="8" name="Footer Placeholder 7">
            <a:extLst>
              <a:ext uri="{FF2B5EF4-FFF2-40B4-BE49-F238E27FC236}">
                <a16:creationId xmlns:a16="http://schemas.microsoft.com/office/drawing/2014/main" xmlns="" id="{28402E3D-96E2-4BC9-A5B6-52579AB7D0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2C297B3F-C47A-44E3-BA72-9456DBC16B6B}"/>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63787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C656B-FFA6-4695-983B-427AF9B950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B15C2F71-0DFF-4DF0-9149-712774952109}"/>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2/13/2023</a:t>
            </a:fld>
            <a:endParaRPr lang="en-US"/>
          </a:p>
        </p:txBody>
      </p:sp>
      <p:sp>
        <p:nvSpPr>
          <p:cNvPr id="4" name="Footer Placeholder 3">
            <a:extLst>
              <a:ext uri="{FF2B5EF4-FFF2-40B4-BE49-F238E27FC236}">
                <a16:creationId xmlns:a16="http://schemas.microsoft.com/office/drawing/2014/main" xmlns="" id="{F0C4F4FB-FABE-4910-84FD-24291A6D9C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FA58C898-EDF6-4A24-B095-66DA6C345F21}"/>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336027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C1CED77-BB16-4B75-A737-A4EEC6FAFF07}"/>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2/13/2023</a:t>
            </a:fld>
            <a:endParaRPr lang="en-US"/>
          </a:p>
        </p:txBody>
      </p:sp>
      <p:sp>
        <p:nvSpPr>
          <p:cNvPr id="3" name="Footer Placeholder 2">
            <a:extLst>
              <a:ext uri="{FF2B5EF4-FFF2-40B4-BE49-F238E27FC236}">
                <a16:creationId xmlns:a16="http://schemas.microsoft.com/office/drawing/2014/main" xmlns="" id="{920F014E-F7CE-4979-BB91-B3682D1118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2253DFC4-89DC-4696-87FA-8F5B195031E4}"/>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7245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2BFA91-CBF9-4AE1-A60A-6113F79C49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E8B685A-1459-4E01-B87A-CEF77AB55C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64FCF95-4369-4E2A-A291-52F918FC48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C86CC2-978C-4E19-AA6C-DEADA4BB52F0}"/>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2/13/2023</a:t>
            </a:fld>
            <a:endParaRPr lang="en-US"/>
          </a:p>
        </p:txBody>
      </p:sp>
      <p:sp>
        <p:nvSpPr>
          <p:cNvPr id="6" name="Footer Placeholder 5">
            <a:extLst>
              <a:ext uri="{FF2B5EF4-FFF2-40B4-BE49-F238E27FC236}">
                <a16:creationId xmlns:a16="http://schemas.microsoft.com/office/drawing/2014/main" xmlns="" id="{7D79F12C-EFAE-47CC-8707-12D36D4EBA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4F0BB6A-DD91-4E3F-AABC-2D3ADCCABCEF}"/>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29815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84F7C-AFC7-49E8-BEF7-3604F5B438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0BB3D25-2F03-455F-A4FF-3AA47AC3A2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93339EC-EC9F-492F-85E3-3C0CA861D99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8A53127-8749-4CF2-B375-F5AE15CA5A1C}"/>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2/13/2023</a:t>
            </a:fld>
            <a:endParaRPr lang="en-US"/>
          </a:p>
        </p:txBody>
      </p:sp>
      <p:sp>
        <p:nvSpPr>
          <p:cNvPr id="6" name="Footer Placeholder 5">
            <a:extLst>
              <a:ext uri="{FF2B5EF4-FFF2-40B4-BE49-F238E27FC236}">
                <a16:creationId xmlns:a16="http://schemas.microsoft.com/office/drawing/2014/main" xmlns="" id="{E2C5E5B4-4409-4699-BDFF-72C46E669D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C776D45-8501-4A94-8474-028CAD1E0C34}"/>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221239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CF163BE-2FC4-497B-9D6A-8F384193FA7D}"/>
              </a:ext>
            </a:extLst>
          </p:cNvPr>
          <p:cNvPicPr>
            <a:picLocks noChangeAspect="1"/>
          </p:cNvPicPr>
          <p:nvPr userDrawn="1"/>
        </p:nvPicPr>
        <p:blipFill>
          <a:blip r:embed="rId23"/>
          <a:stretch>
            <a:fillRect/>
          </a:stretch>
        </p:blipFill>
        <p:spPr>
          <a:xfrm>
            <a:off x="0" y="0"/>
            <a:ext cx="12192000" cy="6858000"/>
          </a:xfrm>
          <a:prstGeom prst="rect">
            <a:avLst/>
          </a:prstGeom>
        </p:spPr>
      </p:pic>
    </p:spTree>
    <p:extLst>
      <p:ext uri="{BB962C8B-B14F-4D97-AF65-F5344CB8AC3E}">
        <p14:creationId xmlns:p14="http://schemas.microsoft.com/office/powerpoint/2010/main" val="3811623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7211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5.xml"/><Relationship Id="rId6" Type="http://schemas.microsoft.com/office/2007/relationships/hdphoto" Target="../media/hdphoto3.wdp"/><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
            <a:ext cx="1090863" cy="1090863"/>
          </a:xfrm>
          <a:prstGeom prst="rect">
            <a:avLst/>
          </a:prstGeom>
        </p:spPr>
      </p:pic>
      <p:sp>
        <p:nvSpPr>
          <p:cNvPr id="6" name="TextBox 5"/>
          <p:cNvSpPr txBox="1"/>
          <p:nvPr/>
        </p:nvSpPr>
        <p:spPr>
          <a:xfrm>
            <a:off x="3109336" y="253044"/>
            <a:ext cx="6593465" cy="553998"/>
          </a:xfrm>
          <a:prstGeom prst="rect">
            <a:avLst/>
          </a:prstGeom>
          <a:noFill/>
        </p:spPr>
        <p:txBody>
          <a:bodyPr wrap="square" rtlCol="0">
            <a:spAutoFit/>
          </a:bodyPr>
          <a:lstStyle/>
          <a:p>
            <a:pPr>
              <a:defRPr/>
            </a:pPr>
            <a:r>
              <a:rPr lang="en-US" sz="3000" b="1" dirty="0">
                <a:solidFill>
                  <a:srgbClr val="70AD47">
                    <a:lumMod val="75000"/>
                  </a:srgbClr>
                </a:solidFill>
                <a:latin typeface="Times New Roman" pitchFamily="18" charset="0"/>
                <a:cs typeface="Times New Roman" pitchFamily="18" charset="0"/>
              </a:rPr>
              <a:t>TRƯỜNG TIỂU HỌC PHÚC LỢI</a:t>
            </a:r>
            <a:endParaRPr lang="vi-VN" sz="3000" b="1" dirty="0">
              <a:solidFill>
                <a:srgbClr val="70AD47">
                  <a:lumMod val="75000"/>
                </a:srgbClr>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19C6FF74-A3CD-43E9-B936-B3D00B198B50}"/>
              </a:ext>
            </a:extLst>
          </p:cNvPr>
          <p:cNvSpPr txBox="1"/>
          <p:nvPr/>
        </p:nvSpPr>
        <p:spPr>
          <a:xfrm>
            <a:off x="3764527" y="1016340"/>
            <a:ext cx="4662945" cy="646331"/>
          </a:xfrm>
          <a:prstGeom prst="rect">
            <a:avLst/>
          </a:prstGeom>
          <a:noFill/>
        </p:spPr>
        <p:txBody>
          <a:bodyPr wrap="square" rtlCol="0">
            <a:spAutoFit/>
          </a:bodyPr>
          <a:lstStyle/>
          <a:p>
            <a:pPr algn="ctr">
              <a:defRPr/>
            </a:pPr>
            <a:r>
              <a:rPr lang="en-US" sz="3600" b="1" spc="-151" dirty="0">
                <a:solidFill>
                  <a:srgbClr val="135E98"/>
                </a:solidFill>
                <a:latin typeface="Times New Roman" pitchFamily="18" charset="0"/>
                <a:ea typeface="LNTH-Kids  Chinese Font 1" panose="02010600030101010101" pitchFamily="2" charset="-128"/>
                <a:cs typeface="Times New Roman" pitchFamily="18" charset="0"/>
              </a:rPr>
              <a:t>TUẦN </a:t>
            </a:r>
            <a:r>
              <a:rPr lang="en-US" sz="3600" b="1" spc="-151" dirty="0" smtClean="0">
                <a:solidFill>
                  <a:srgbClr val="135E98"/>
                </a:solidFill>
                <a:latin typeface="Times New Roman" pitchFamily="18" charset="0"/>
                <a:ea typeface="LNTH-Kids  Chinese Font 1" panose="02010600030101010101" pitchFamily="2" charset="-128"/>
                <a:cs typeface="Times New Roman" pitchFamily="18" charset="0"/>
              </a:rPr>
              <a:t>22</a:t>
            </a:r>
            <a:endParaRPr lang="en-US" sz="3600" b="1" spc="-151" dirty="0">
              <a:solidFill>
                <a:srgbClr val="135E98"/>
              </a:solidFill>
              <a:latin typeface="Times New Roman" pitchFamily="18" charset="0"/>
              <a:ea typeface="LNTH-Kids  Chinese Font 1" panose="02010600030101010101" pitchFamily="2" charset="-128"/>
              <a:cs typeface="Times New Roman" pitchFamily="18" charset="0"/>
            </a:endParaRPr>
          </a:p>
        </p:txBody>
      </p:sp>
      <p:sp>
        <p:nvSpPr>
          <p:cNvPr id="8" name="TextBox 7"/>
          <p:cNvSpPr txBox="1"/>
          <p:nvPr/>
        </p:nvSpPr>
        <p:spPr>
          <a:xfrm>
            <a:off x="91280" y="2054234"/>
            <a:ext cx="12100720" cy="2308324"/>
          </a:xfrm>
          <a:prstGeom prst="rect">
            <a:avLst/>
          </a:prstGeom>
          <a:noFill/>
        </p:spPr>
        <p:txBody>
          <a:bodyPr wrap="square" rtlCol="0">
            <a:spAutoFit/>
          </a:bodyPr>
          <a:lstStyle/>
          <a:p>
            <a:pPr algn="ctr">
              <a:defRPr/>
            </a:pPr>
            <a:r>
              <a:rPr lang="vi-VN" sz="4800" b="1" dirty="0">
                <a:solidFill>
                  <a:srgbClr val="002060"/>
                </a:solidFill>
                <a:latin typeface="Times New Roman" pitchFamily="18" charset="0"/>
                <a:ea typeface="Zilla Slab" pitchFamily="2" charset="0"/>
                <a:cs typeface="Times New Roman" pitchFamily="18" charset="0"/>
              </a:rPr>
              <a:t>Tự nhiên xã hội</a:t>
            </a:r>
            <a:endParaRPr lang="en-US" sz="4800" b="1" dirty="0">
              <a:solidFill>
                <a:srgbClr val="002060"/>
              </a:solidFill>
              <a:latin typeface="Times New Roman" pitchFamily="18" charset="0"/>
              <a:ea typeface="Zilla Slab" pitchFamily="2" charset="0"/>
              <a:cs typeface="Times New Roman" pitchFamily="18" charset="0"/>
            </a:endParaRPr>
          </a:p>
          <a:p>
            <a:pPr algn="ctr">
              <a:defRPr/>
            </a:pPr>
            <a:endParaRPr lang="en-US" sz="4800" b="1" dirty="0" smtClean="0">
              <a:solidFill>
                <a:srgbClr val="5B9BD5">
                  <a:lumMod val="50000"/>
                </a:srgbClr>
              </a:solidFill>
              <a:latin typeface="Times New Roman" panose="02020603050405020304" pitchFamily="18" charset="0"/>
              <a:ea typeface="Zilla Slab" pitchFamily="2" charset="0"/>
              <a:cs typeface="Times New Roman" panose="02020603050405020304" pitchFamily="18" charset="0"/>
            </a:endParaRPr>
          </a:p>
          <a:p>
            <a:pPr algn="ctr">
              <a:defRPr/>
            </a:pPr>
            <a:r>
              <a:rPr lang="vi-VN" sz="4800" b="1" dirty="0" smtClean="0">
                <a:solidFill>
                  <a:srgbClr val="5B9BD5">
                    <a:lumMod val="50000"/>
                  </a:srgbClr>
                </a:solidFill>
                <a:latin typeface="Times New Roman" panose="02020603050405020304" pitchFamily="18" charset="0"/>
                <a:ea typeface="Zilla Slab" pitchFamily="2" charset="0"/>
                <a:cs typeface="Times New Roman" panose="02020603050405020304" pitchFamily="18" charset="0"/>
              </a:rPr>
              <a:t>(</a:t>
            </a:r>
            <a:r>
              <a:rPr lang="vi-VN" sz="4800" b="1" dirty="0">
                <a:solidFill>
                  <a:srgbClr val="5B9BD5">
                    <a:lumMod val="50000"/>
                  </a:srgbClr>
                </a:solidFill>
                <a:latin typeface="Times New Roman" panose="02020603050405020304" pitchFamily="18" charset="0"/>
                <a:ea typeface="Zilla Slab" pitchFamily="2" charset="0"/>
                <a:cs typeface="Times New Roman" panose="02020603050405020304" pitchFamily="18" charset="0"/>
              </a:rPr>
              <a:t>tiết </a:t>
            </a:r>
            <a:r>
              <a:rPr lang="en-US" sz="4800" b="1" dirty="0">
                <a:solidFill>
                  <a:srgbClr val="5B9BD5">
                    <a:lumMod val="50000"/>
                  </a:srgbClr>
                </a:solidFill>
                <a:latin typeface="Times New Roman" panose="02020603050405020304" pitchFamily="18" charset="0"/>
                <a:ea typeface="Zilla Slab" pitchFamily="2" charset="0"/>
                <a:cs typeface="Times New Roman" panose="02020603050405020304" pitchFamily="18" charset="0"/>
              </a:rPr>
              <a:t>2</a:t>
            </a:r>
            <a:r>
              <a:rPr lang="vi-VN" sz="4800" b="1" dirty="0" smtClean="0">
                <a:solidFill>
                  <a:srgbClr val="5B9BD5">
                    <a:lumMod val="50000"/>
                  </a:srgbClr>
                </a:solidFill>
                <a:latin typeface="Times New Roman" panose="02020603050405020304" pitchFamily="18" charset="0"/>
                <a:ea typeface="Zilla Slab" pitchFamily="2" charset="0"/>
                <a:cs typeface="Times New Roman" panose="02020603050405020304" pitchFamily="18" charset="0"/>
              </a:rPr>
              <a:t>)</a:t>
            </a:r>
            <a:endParaRPr lang="vi-VN" sz="4800" b="1" dirty="0">
              <a:solidFill>
                <a:srgbClr val="5B9BD5">
                  <a:lumMod val="50000"/>
                </a:srgbClr>
              </a:solidFill>
              <a:latin typeface="Times New Roman" panose="02020603050405020304" pitchFamily="18" charset="0"/>
              <a:ea typeface="Zilla Slab" pitchFamily="2" charset="0"/>
              <a:cs typeface="Times New Roman" panose="02020603050405020304" pitchFamily="18" charset="0"/>
            </a:endParaRPr>
          </a:p>
        </p:txBody>
      </p:sp>
      <p:sp>
        <p:nvSpPr>
          <p:cNvPr id="9" name="Rectangle 8"/>
          <p:cNvSpPr/>
          <p:nvPr/>
        </p:nvSpPr>
        <p:spPr>
          <a:xfrm>
            <a:off x="-1480008" y="292231"/>
            <a:ext cx="1306027" cy="1173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B694E0B3-0DFE-4CAF-90B8-E3649BEC5DCB}"/>
              </a:ext>
            </a:extLst>
          </p:cNvPr>
          <p:cNvPicPr>
            <a:picLocks noChangeAspect="1"/>
          </p:cNvPicPr>
          <p:nvPr/>
        </p:nvPicPr>
        <p:blipFill>
          <a:blip r:embed="rId4"/>
          <a:stretch>
            <a:fillRect/>
          </a:stretch>
        </p:blipFill>
        <p:spPr>
          <a:xfrm>
            <a:off x="1548807" y="2360068"/>
            <a:ext cx="9882473" cy="1877731"/>
          </a:xfrm>
          <a:prstGeom prst="rect">
            <a:avLst/>
          </a:prstGeom>
        </p:spPr>
      </p:pic>
    </p:spTree>
    <p:extLst>
      <p:ext uri="{BB962C8B-B14F-4D97-AF65-F5344CB8AC3E}">
        <p14:creationId xmlns:p14="http://schemas.microsoft.com/office/powerpoint/2010/main" val="26384045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xlr-bg-result (8)">
            <a:extLst>
              <a:ext uri="{FF2B5EF4-FFF2-40B4-BE49-F238E27FC236}">
                <a16:creationId xmlns:a16="http://schemas.microsoft.com/office/drawing/2014/main" xmlns="" id="{57EABE8D-DE48-44B0-AB6A-95D316888A2D}"/>
              </a:ext>
            </a:extLst>
          </p:cNvPr>
          <p:cNvPicPr>
            <a:picLocks noChangeAspect="1"/>
          </p:cNvPicPr>
          <p:nvPr/>
        </p:nvPicPr>
        <p:blipFill>
          <a:blip r:embed="rId2"/>
          <a:stretch>
            <a:fillRect/>
          </a:stretch>
        </p:blipFill>
        <p:spPr>
          <a:xfrm>
            <a:off x="9758045" y="3408680"/>
            <a:ext cx="1847850" cy="3444875"/>
          </a:xfrm>
          <a:prstGeom prst="rect">
            <a:avLst/>
          </a:prstGeom>
        </p:spPr>
      </p:pic>
      <p:pic>
        <p:nvPicPr>
          <p:cNvPr id="7" name="Content Placeholder 12" descr="Picture9">
            <a:extLst>
              <a:ext uri="{FF2B5EF4-FFF2-40B4-BE49-F238E27FC236}">
                <a16:creationId xmlns:a16="http://schemas.microsoft.com/office/drawing/2014/main" xmlns="" id="{77D7CE29-82E4-4222-B802-A642EFCF7450}"/>
              </a:ext>
            </a:extLst>
          </p:cNvPr>
          <p:cNvPicPr>
            <a:picLocks noChangeAspect="1"/>
          </p:cNvPicPr>
          <p:nvPr/>
        </p:nvPicPr>
        <p:blipFill>
          <a:blip r:embed="rId3"/>
          <a:stretch>
            <a:fillRect/>
          </a:stretch>
        </p:blipFill>
        <p:spPr>
          <a:xfrm flipH="1">
            <a:off x="833755" y="2615040"/>
            <a:ext cx="2379980" cy="3984403"/>
          </a:xfrm>
          <a:prstGeom prst="rect">
            <a:avLst/>
          </a:prstGeom>
        </p:spPr>
      </p:pic>
      <p:grpSp>
        <p:nvGrpSpPr>
          <p:cNvPr id="8" name="Group 7">
            <a:extLst>
              <a:ext uri="{FF2B5EF4-FFF2-40B4-BE49-F238E27FC236}">
                <a16:creationId xmlns:a16="http://schemas.microsoft.com/office/drawing/2014/main" xmlns="" id="{A8335AC3-938F-4D7A-9A98-33FECAE30CC3}"/>
              </a:ext>
            </a:extLst>
          </p:cNvPr>
          <p:cNvGrpSpPr/>
          <p:nvPr/>
        </p:nvGrpSpPr>
        <p:grpSpPr>
          <a:xfrm>
            <a:off x="7298690" y="483235"/>
            <a:ext cx="4229735" cy="2678430"/>
            <a:chOff x="9759" y="923"/>
            <a:chExt cx="6661" cy="4218"/>
          </a:xfrm>
        </p:grpSpPr>
        <p:sp>
          <p:nvSpPr>
            <p:cNvPr id="9" name="Cloud 8">
              <a:extLst>
                <a:ext uri="{FF2B5EF4-FFF2-40B4-BE49-F238E27FC236}">
                  <a16:creationId xmlns:a16="http://schemas.microsoft.com/office/drawing/2014/main" xmlns="" id="{E516ACBB-B93D-4D6A-A73D-98991C250537}"/>
                </a:ext>
              </a:extLst>
            </p:cNvPr>
            <p:cNvSpPr/>
            <p:nvPr/>
          </p:nvSpPr>
          <p:spPr>
            <a:xfrm>
              <a:off x="9759" y="923"/>
              <a:ext cx="6661" cy="4218"/>
            </a:xfrm>
            <a:prstGeom prst="cloud">
              <a:avLst/>
            </a:prstGeom>
            <a:solidFill>
              <a:srgbClr val="FBF7E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
          <p:nvSpPr>
            <p:cNvPr id="10" name="Text Box 21">
              <a:extLst>
                <a:ext uri="{FF2B5EF4-FFF2-40B4-BE49-F238E27FC236}">
                  <a16:creationId xmlns:a16="http://schemas.microsoft.com/office/drawing/2014/main" xmlns="" id="{3A8A2787-8E66-4C40-A09E-93EE82A409D3}"/>
                </a:ext>
              </a:extLst>
            </p:cNvPr>
            <p:cNvSpPr txBox="1"/>
            <p:nvPr/>
          </p:nvSpPr>
          <p:spPr>
            <a:xfrm>
              <a:off x="10309" y="1506"/>
              <a:ext cx="5561" cy="24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Bộ</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phận</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nào</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nhào</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trộn</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thức</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ăn</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thành</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dạng</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lỏng</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a:t>
              </a:r>
              <a:endPar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endParaRPr>
            </a:p>
          </p:txBody>
        </p:sp>
      </p:grpSp>
      <p:grpSp>
        <p:nvGrpSpPr>
          <p:cNvPr id="11" name="Group 10">
            <a:extLst>
              <a:ext uri="{FF2B5EF4-FFF2-40B4-BE49-F238E27FC236}">
                <a16:creationId xmlns:a16="http://schemas.microsoft.com/office/drawing/2014/main" xmlns="" id="{F9BD1D0D-0CB4-4972-A403-22E02BCE2782}"/>
              </a:ext>
            </a:extLst>
          </p:cNvPr>
          <p:cNvGrpSpPr/>
          <p:nvPr/>
        </p:nvGrpSpPr>
        <p:grpSpPr>
          <a:xfrm>
            <a:off x="1335405" y="1857375"/>
            <a:ext cx="4528185" cy="1132840"/>
            <a:chOff x="2103" y="1116"/>
            <a:chExt cx="7131" cy="3593"/>
          </a:xfrm>
        </p:grpSpPr>
        <p:sp>
          <p:nvSpPr>
            <p:cNvPr id="12" name="Rounded Rectangular Callout 18">
              <a:extLst>
                <a:ext uri="{FF2B5EF4-FFF2-40B4-BE49-F238E27FC236}">
                  <a16:creationId xmlns:a16="http://schemas.microsoft.com/office/drawing/2014/main" xmlns="" id="{E7B35E78-E2F5-4FCB-9352-773EA4254DF5}"/>
                </a:ext>
              </a:extLst>
            </p:cNvPr>
            <p:cNvSpPr/>
            <p:nvPr/>
          </p:nvSpPr>
          <p:spPr>
            <a:xfrm>
              <a:off x="2103" y="1116"/>
              <a:ext cx="7131" cy="3593"/>
            </a:xfrm>
            <a:prstGeom prst="wedgeRoundRectCallout">
              <a:avLst>
                <a:gd name="adj1" fmla="val -38509"/>
                <a:gd name="adj2" fmla="val 69926"/>
                <a:gd name="adj3" fmla="val 16667"/>
              </a:avLst>
            </a:prstGeom>
            <a:solidFill>
              <a:schemeClr val="bg1"/>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SimSun" panose="02010600030101010101" pitchFamily="2" charset="-122"/>
                <a:cs typeface="+mn-cs"/>
              </a:endParaRPr>
            </a:p>
          </p:txBody>
        </p:sp>
        <p:sp>
          <p:nvSpPr>
            <p:cNvPr id="13" name="Text Box 23">
              <a:extLst>
                <a:ext uri="{FF2B5EF4-FFF2-40B4-BE49-F238E27FC236}">
                  <a16:creationId xmlns:a16="http://schemas.microsoft.com/office/drawing/2014/main" xmlns="" id="{9D76E35E-89E6-4F11-A0A6-7F31244F2EC7}"/>
                </a:ext>
              </a:extLst>
            </p:cNvPr>
            <p:cNvSpPr txBox="1"/>
            <p:nvPr/>
          </p:nvSpPr>
          <p:spPr>
            <a:xfrm>
              <a:off x="2321" y="1344"/>
              <a:ext cx="6890" cy="12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Đó</a:t>
              </a:r>
              <a:r>
                <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là</a:t>
              </a:r>
              <a:r>
                <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dạ</a:t>
              </a:r>
              <a:r>
                <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dày</a:t>
              </a:r>
              <a:endPar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21174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Rounded Corners 178">
            <a:extLst>
              <a:ext uri="{FF2B5EF4-FFF2-40B4-BE49-F238E27FC236}">
                <a16:creationId xmlns:a16="http://schemas.microsoft.com/office/drawing/2014/main" xmlns="" id="{4EEAA86F-9EC6-41BC-91C6-9827D992FBE9}"/>
              </a:ext>
            </a:extLst>
          </p:cNvPr>
          <p:cNvSpPr/>
          <p:nvPr/>
        </p:nvSpPr>
        <p:spPr>
          <a:xfrm>
            <a:off x="336332" y="257503"/>
            <a:ext cx="11519338" cy="6342994"/>
          </a:xfrm>
          <a:prstGeom prst="roundRect">
            <a:avLst/>
          </a:prstGeom>
          <a:solidFill>
            <a:schemeClr val="bg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75789"/>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xmlns="" id="{690CE5F4-BEC6-4E31-8E9D-EB1779AD646E}"/>
              </a:ext>
            </a:extLst>
          </p:cNvPr>
          <p:cNvPicPr>
            <a:picLocks noChangeAspect="1"/>
          </p:cNvPicPr>
          <p:nvPr/>
        </p:nvPicPr>
        <p:blipFill rotWithShape="1">
          <a:blip r:embed="rId2"/>
          <a:srcRect t="28473" r="25393"/>
          <a:stretch/>
        </p:blipFill>
        <p:spPr>
          <a:xfrm>
            <a:off x="5073445" y="0"/>
            <a:ext cx="7118556" cy="3224808"/>
          </a:xfrm>
          <a:prstGeom prst="rect">
            <a:avLst/>
          </a:prstGeom>
        </p:spPr>
      </p:pic>
      <p:pic>
        <p:nvPicPr>
          <p:cNvPr id="8" name="Picture 2" descr="Download Nobi Child Nobita Cartoon Doraemon PNG Download Free HQ PNG Image  | FreePNGImg">
            <a:extLst>
              <a:ext uri="{FF2B5EF4-FFF2-40B4-BE49-F238E27FC236}">
                <a16:creationId xmlns:a16="http://schemas.microsoft.com/office/drawing/2014/main" xmlns="" id="{D1E837A0-96E3-4DDE-BBAA-800BF6B4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91" y="1480438"/>
            <a:ext cx="9696665" cy="51974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2110337B-8697-44B4-9A00-6D60B374E8D9}"/>
              </a:ext>
            </a:extLst>
          </p:cNvPr>
          <p:cNvPicPr>
            <a:picLocks noChangeAspect="1"/>
          </p:cNvPicPr>
          <p:nvPr/>
        </p:nvPicPr>
        <p:blipFill>
          <a:blip r:embed="rId4"/>
          <a:stretch>
            <a:fillRect/>
          </a:stretch>
        </p:blipFill>
        <p:spPr>
          <a:xfrm>
            <a:off x="6318665" y="475023"/>
            <a:ext cx="5060119" cy="1926503"/>
          </a:xfrm>
          <a:prstGeom prst="rect">
            <a:avLst/>
          </a:prstGeom>
        </p:spPr>
      </p:pic>
    </p:spTree>
    <p:extLst>
      <p:ext uri="{BB962C8B-B14F-4D97-AF65-F5344CB8AC3E}">
        <p14:creationId xmlns:p14="http://schemas.microsoft.com/office/powerpoint/2010/main" val="3181720059"/>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xmlns="" id="{B54E7A22-8674-41DC-995C-969E4D352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flipH="1">
            <a:off x="-209550" y="4240849"/>
            <a:ext cx="2486025" cy="2597009"/>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xmlns="" id="{82923C45-CC7E-4B7B-8679-9ED439BA6C29}"/>
              </a:ext>
            </a:extLst>
          </p:cNvPr>
          <p:cNvSpPr/>
          <p:nvPr/>
        </p:nvSpPr>
        <p:spPr>
          <a:xfrm>
            <a:off x="642068" y="133351"/>
            <a:ext cx="10907864" cy="1371600"/>
          </a:xfrm>
          <a:prstGeom prst="wedgeRoundRectCallout">
            <a:avLst>
              <a:gd name="adj1" fmla="val -41576"/>
              <a:gd name="adj2" fmla="val 98063"/>
              <a:gd name="adj3" fmla="val 16667"/>
            </a:avLst>
          </a:prstGeom>
          <a:solidFill>
            <a:schemeClr val="bg1"/>
          </a:solidFill>
          <a:ln w="3810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Calibri" panose="020F0502020204030204" pitchFamily="34" charset="0"/>
                <a:cs typeface="Calibri" panose="020F0502020204030204" pitchFamily="34" charset="0"/>
              </a:rPr>
              <a:t>1. </a:t>
            </a:r>
            <a:r>
              <a:rPr lang="en-US" sz="3600" b="1" dirty="0" err="1">
                <a:solidFill>
                  <a:srgbClr val="002060"/>
                </a:solidFill>
                <a:latin typeface="Calibri" panose="020F0502020204030204" pitchFamily="34" charset="0"/>
                <a:cs typeface="Calibri" panose="020F0502020204030204" pitchFamily="34" charset="0"/>
              </a:rPr>
              <a:t>Nhớ</a:t>
            </a:r>
            <a:r>
              <a:rPr lang="en-US" sz="3600" b="1" dirty="0">
                <a:solidFill>
                  <a:srgbClr val="002060"/>
                </a:solidFill>
                <a:latin typeface="Calibri" panose="020F0502020204030204" pitchFamily="34" charset="0"/>
                <a:cs typeface="Calibri" panose="020F0502020204030204" pitchFamily="34" charset="0"/>
              </a:rPr>
              <a:t> </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lại việc ăn, uống và thải bã của từng em trong 3 ngày gần đây nhất và hoàn thành bảng gợi ý dưới đây.</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541AF1F5-72AF-43D9-9173-AAAE6A55E7F8}"/>
              </a:ext>
            </a:extLst>
          </p:cNvPr>
          <p:cNvPicPr>
            <a:picLocks noChangeAspect="1"/>
          </p:cNvPicPr>
          <p:nvPr/>
        </p:nvPicPr>
        <p:blipFill>
          <a:blip r:embed="rId3"/>
          <a:stretch>
            <a:fillRect/>
          </a:stretch>
        </p:blipFill>
        <p:spPr>
          <a:xfrm>
            <a:off x="2319337" y="2347912"/>
            <a:ext cx="9226339" cy="2630488"/>
          </a:xfrm>
          <a:prstGeom prst="rect">
            <a:avLst/>
          </a:prstGeom>
        </p:spPr>
      </p:pic>
    </p:spTree>
    <p:extLst>
      <p:ext uri="{BB962C8B-B14F-4D97-AF65-F5344CB8AC3E}">
        <p14:creationId xmlns:p14="http://schemas.microsoft.com/office/powerpoint/2010/main" val="630532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3" name="Picture 2" descr="Cute cartoon thai student namaste greeting in the school uniform. Free Vector">
            <a:extLst>
              <a:ext uri="{FF2B5EF4-FFF2-40B4-BE49-F238E27FC236}">
                <a16:creationId xmlns:a16="http://schemas.microsoft.com/office/drawing/2014/main" xmlns="" id="{235807FD-DA17-49D3-88B7-7F84D663BFD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228B1453-DCF8-4583-996D-E3A991640F9A}"/>
              </a:ext>
            </a:extLst>
          </p:cNvPr>
          <p:cNvSpPr txBox="1"/>
          <p:nvPr/>
        </p:nvSpPr>
        <p:spPr>
          <a:xfrm>
            <a:off x="5420141" y="4598514"/>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bạn</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pic>
        <p:nvPicPr>
          <p:cNvPr id="4" name="Picture 3">
            <a:extLst>
              <a:ext uri="{FF2B5EF4-FFF2-40B4-BE49-F238E27FC236}">
                <a16:creationId xmlns:a16="http://schemas.microsoft.com/office/drawing/2014/main" xmlns="" id="{C44DD32D-FCEC-4504-B0A7-7FE32DF1285D}"/>
              </a:ext>
            </a:extLst>
          </p:cNvPr>
          <p:cNvPicPr>
            <a:picLocks noChangeAspect="1"/>
          </p:cNvPicPr>
          <p:nvPr/>
        </p:nvPicPr>
        <p:blipFill>
          <a:blip r:embed="rId7"/>
          <a:stretch>
            <a:fillRect/>
          </a:stretch>
        </p:blipFill>
        <p:spPr>
          <a:xfrm>
            <a:off x="4039569" y="879249"/>
            <a:ext cx="4017612" cy="2280102"/>
          </a:xfrm>
          <a:prstGeom prst="rect">
            <a:avLst/>
          </a:prstGeom>
        </p:spPr>
      </p:pic>
    </p:spTree>
    <p:extLst>
      <p:ext uri="{BB962C8B-B14F-4D97-AF65-F5344CB8AC3E}">
        <p14:creationId xmlns:p14="http://schemas.microsoft.com/office/powerpoint/2010/main" val="12791018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04989FF-5EE0-4E7A-8C62-879D2D484A67}"/>
              </a:ext>
            </a:extLst>
          </p:cNvPr>
          <p:cNvSpPr/>
          <p:nvPr/>
        </p:nvSpPr>
        <p:spPr>
          <a:xfrm>
            <a:off x="225287" y="198783"/>
            <a:ext cx="11741426" cy="6480313"/>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xmlns="" id="{B0BC6057-D5A5-4B8A-9B03-C1AA6512E5D9}"/>
              </a:ext>
            </a:extLst>
          </p:cNvPr>
          <p:cNvPicPr>
            <a:picLocks noChangeAspect="1"/>
          </p:cNvPicPr>
          <p:nvPr/>
        </p:nvPicPr>
        <p:blipFill>
          <a:blip r:embed="rId2"/>
          <a:stretch>
            <a:fillRect/>
          </a:stretch>
        </p:blipFill>
        <p:spPr>
          <a:xfrm>
            <a:off x="623887" y="833437"/>
            <a:ext cx="10710863" cy="5248449"/>
          </a:xfrm>
          <a:prstGeom prst="rect">
            <a:avLst/>
          </a:prstGeom>
        </p:spPr>
      </p:pic>
    </p:spTree>
    <p:extLst>
      <p:ext uri="{BB962C8B-B14F-4D97-AF65-F5344CB8AC3E}">
        <p14:creationId xmlns:p14="http://schemas.microsoft.com/office/powerpoint/2010/main" val="215755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04989FF-5EE0-4E7A-8C62-879D2D484A67}"/>
              </a:ext>
            </a:extLst>
          </p:cNvPr>
          <p:cNvSpPr/>
          <p:nvPr/>
        </p:nvSpPr>
        <p:spPr>
          <a:xfrm>
            <a:off x="225287" y="198783"/>
            <a:ext cx="11741426" cy="6480313"/>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xmlns="" id="{BA137663-88D2-4597-A343-F3D7C0798997}"/>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xmlns="" id="{C6F30268-4DA3-45C6-BA8C-98CBE7594A7D}"/>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xmlns="" id="{0AE2949E-D0BF-432F-AB99-B318125D47D9}"/>
              </a:ext>
            </a:extLst>
          </p:cNvPr>
          <p:cNvSpPr/>
          <p:nvPr/>
        </p:nvSpPr>
        <p:spPr>
          <a:xfrm>
            <a:off x="710437" y="5624526"/>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xmlns="" id="{B7876640-2EAB-4024-8835-E54BEB18F025}"/>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2">
            <a:extLst>
              <a:ext uri="{FF2B5EF4-FFF2-40B4-BE49-F238E27FC236}">
                <a16:creationId xmlns:a16="http://schemas.microsoft.com/office/drawing/2014/main" xmlns="" id="{9E5D26A9-A2AC-4651-B3D7-EA07B5E891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xmlns="" id="{061EE988-C589-4FE2-A3F0-F4E62F8BFC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xmlns="" id="{5F85ECD5-EC15-4BC7-AD96-AFDFC28E1D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151" y="589275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xmlns="" id="{0CE4029D-90F7-4D2F-90E2-5A472C5D91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96B7C2EA-0B39-49C4-A64C-C3779433923C}"/>
              </a:ext>
            </a:extLst>
          </p:cNvPr>
          <p:cNvPicPr>
            <a:picLocks noChangeAspect="1"/>
          </p:cNvPicPr>
          <p:nvPr/>
        </p:nvPicPr>
        <p:blipFill>
          <a:blip r:embed="rId3"/>
          <a:stretch>
            <a:fillRect/>
          </a:stretch>
        </p:blipFill>
        <p:spPr>
          <a:xfrm>
            <a:off x="3066849" y="283902"/>
            <a:ext cx="5524701" cy="1250770"/>
          </a:xfrm>
          <a:prstGeom prst="rect">
            <a:avLst/>
          </a:prstGeom>
        </p:spPr>
      </p:pic>
    </p:spTree>
    <p:extLst>
      <p:ext uri="{BB962C8B-B14F-4D97-AF65-F5344CB8AC3E}">
        <p14:creationId xmlns:p14="http://schemas.microsoft.com/office/powerpoint/2010/main" val="1916299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10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nodeType="withEffect">
                                  <p:stCondLst>
                                    <p:cond delay="1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nodeType="withEffect">
                                  <p:stCondLst>
                                    <p:cond delay="10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nodeType="withEffect">
                                  <p:stCondLst>
                                    <p:cond delay="1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B91FCC5B-C0ED-424B-8185-B84A7CE2E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791" y="3182827"/>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7187B28B-572A-4689-ACA9-0C108C5F4539}"/>
              </a:ext>
            </a:extLst>
          </p:cNvPr>
          <p:cNvPicPr>
            <a:picLocks noChangeAspect="1"/>
          </p:cNvPicPr>
          <p:nvPr/>
        </p:nvPicPr>
        <p:blipFill>
          <a:blip r:embed="rId3"/>
          <a:stretch>
            <a:fillRect/>
          </a:stretch>
        </p:blipFill>
        <p:spPr>
          <a:xfrm>
            <a:off x="1912098" y="0"/>
            <a:ext cx="8029128" cy="3694496"/>
          </a:xfrm>
          <a:prstGeom prst="rect">
            <a:avLst/>
          </a:prstGeom>
        </p:spPr>
      </p:pic>
    </p:spTree>
    <p:extLst>
      <p:ext uri="{BB962C8B-B14F-4D97-AF65-F5344CB8AC3E}">
        <p14:creationId xmlns:p14="http://schemas.microsoft.com/office/powerpoint/2010/main" val="33566238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488F388-A8D8-46B7-8CBA-10CCF3EF7F98}"/>
              </a:ext>
            </a:extLst>
          </p:cNvPr>
          <p:cNvPicPr>
            <a:picLocks noChangeAspect="1"/>
          </p:cNvPicPr>
          <p:nvPr/>
        </p:nvPicPr>
        <p:blipFill>
          <a:blip r:embed="rId2"/>
          <a:stretch>
            <a:fillRect/>
          </a:stretch>
        </p:blipFill>
        <p:spPr>
          <a:xfrm>
            <a:off x="0" y="2164703"/>
            <a:ext cx="12230100" cy="4712348"/>
          </a:xfrm>
          <a:prstGeom prst="rect">
            <a:avLst/>
          </a:prstGeom>
        </p:spPr>
      </p:pic>
      <p:sp>
        <p:nvSpPr>
          <p:cNvPr id="4" name="任意多边形: 形状 40">
            <a:extLst>
              <a:ext uri="{FF2B5EF4-FFF2-40B4-BE49-F238E27FC236}">
                <a16:creationId xmlns:a16="http://schemas.microsoft.com/office/drawing/2014/main" xmlns="" id="{D7C664DE-BAE9-4FC2-AA85-D37E4ABA31E8}"/>
              </a:ext>
            </a:extLst>
          </p:cNvPr>
          <p:cNvSpPr/>
          <p:nvPr/>
        </p:nvSpPr>
        <p:spPr>
          <a:xfrm>
            <a:off x="136634" y="1745398"/>
            <a:ext cx="11876690" cy="460309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 panose="020B0604020202020204" pitchFamily="34" charset="0"/>
              <a:ea typeface="思源黑体 CN Bold" panose="020B0800000000000000" pitchFamily="34" charset="-122"/>
              <a:cs typeface="Arial" panose="020B0604020202020204" pitchFamily="34" charset="0"/>
            </a:endParaRPr>
          </a:p>
        </p:txBody>
      </p:sp>
      <p:sp>
        <p:nvSpPr>
          <p:cNvPr id="5" name="TextBox 4">
            <a:extLst>
              <a:ext uri="{FF2B5EF4-FFF2-40B4-BE49-F238E27FC236}">
                <a16:creationId xmlns:a16="http://schemas.microsoft.com/office/drawing/2014/main" xmlns="" id="{2E65867E-ECD3-4CA3-BE91-8008CB65B531}"/>
              </a:ext>
            </a:extLst>
          </p:cNvPr>
          <p:cNvSpPr txBox="1"/>
          <p:nvPr/>
        </p:nvSpPr>
        <p:spPr>
          <a:xfrm>
            <a:off x="1349608" y="2272516"/>
            <a:ext cx="10257514" cy="1305165"/>
          </a:xfrm>
          <a:prstGeom prst="rect">
            <a:avLst/>
          </a:prstGeom>
          <a:noFill/>
        </p:spPr>
        <p:txBody>
          <a:bodyPr wrap="square" rtlCol="0">
            <a:spAutoFit/>
          </a:bodyPr>
          <a:lstStyle/>
          <a:p>
            <a:pPr lvl="0" algn="just">
              <a:lnSpc>
                <a:spcPct val="150000"/>
              </a:lnSpc>
              <a:spcAft>
                <a:spcPts val="1000"/>
              </a:spcAft>
              <a:defRPr/>
            </a:pPr>
            <a:r>
              <a:rPr lang="vi-VN" sz="2800" dirty="0">
                <a:solidFill>
                  <a:prstClr val="black"/>
                </a:solidFill>
                <a:cs typeface="Arial" panose="020B0604020202020204" pitchFamily="34" charset="0"/>
              </a:rPr>
              <a:t>Chỉ và nói tên các bộ phận chính của cơ quan tiêu hóa trong cơ thể người.</a:t>
            </a:r>
          </a:p>
        </p:txBody>
      </p:sp>
      <p:pic>
        <p:nvPicPr>
          <p:cNvPr id="6" name="Picture 5">
            <a:extLst>
              <a:ext uri="{FF2B5EF4-FFF2-40B4-BE49-F238E27FC236}">
                <a16:creationId xmlns:a16="http://schemas.microsoft.com/office/drawing/2014/main" xmlns="" id="{872ED6C0-85F1-4470-AD37-79E33EECB140}"/>
              </a:ext>
            </a:extLst>
          </p:cNvPr>
          <p:cNvPicPr>
            <a:picLocks noChangeAspect="1"/>
          </p:cNvPicPr>
          <p:nvPr/>
        </p:nvPicPr>
        <p:blipFill>
          <a:blip r:embed="rId3"/>
          <a:stretch>
            <a:fillRect/>
          </a:stretch>
        </p:blipFill>
        <p:spPr>
          <a:xfrm>
            <a:off x="594507" y="2427258"/>
            <a:ext cx="764626" cy="727133"/>
          </a:xfrm>
          <a:prstGeom prst="rect">
            <a:avLst/>
          </a:prstGeom>
        </p:spPr>
      </p:pic>
      <p:pic>
        <p:nvPicPr>
          <p:cNvPr id="7" name="Picture 6">
            <a:extLst>
              <a:ext uri="{FF2B5EF4-FFF2-40B4-BE49-F238E27FC236}">
                <a16:creationId xmlns:a16="http://schemas.microsoft.com/office/drawing/2014/main" xmlns="" id="{0C76056D-A698-4BDE-A01C-6695C18CED3E}"/>
              </a:ext>
            </a:extLst>
          </p:cNvPr>
          <p:cNvPicPr>
            <a:picLocks noChangeAspect="1"/>
          </p:cNvPicPr>
          <p:nvPr/>
        </p:nvPicPr>
        <p:blipFill>
          <a:blip r:embed="rId4"/>
          <a:stretch>
            <a:fillRect/>
          </a:stretch>
        </p:blipFill>
        <p:spPr>
          <a:xfrm>
            <a:off x="2267240" y="337601"/>
            <a:ext cx="7655246" cy="1200703"/>
          </a:xfrm>
          <a:prstGeom prst="rect">
            <a:avLst/>
          </a:prstGeom>
        </p:spPr>
      </p:pic>
      <p:sp>
        <p:nvSpPr>
          <p:cNvPr id="8" name="TextBox 7">
            <a:extLst>
              <a:ext uri="{FF2B5EF4-FFF2-40B4-BE49-F238E27FC236}">
                <a16:creationId xmlns:a16="http://schemas.microsoft.com/office/drawing/2014/main" xmlns="" id="{E9A856DB-92D9-4B47-99C7-27B6BD2F07DD}"/>
              </a:ext>
            </a:extLst>
          </p:cNvPr>
          <p:cNvSpPr txBox="1"/>
          <p:nvPr/>
        </p:nvSpPr>
        <p:spPr>
          <a:xfrm>
            <a:off x="1263883" y="3815566"/>
            <a:ext cx="10257514" cy="1951496"/>
          </a:xfrm>
          <a:prstGeom prst="rect">
            <a:avLst/>
          </a:prstGeom>
          <a:noFill/>
        </p:spPr>
        <p:txBody>
          <a:bodyPr wrap="square" rtlCol="0">
            <a:spAutoFit/>
          </a:bodyPr>
          <a:lstStyle/>
          <a:p>
            <a:pPr lvl="0" algn="just">
              <a:lnSpc>
                <a:spcPct val="150000"/>
              </a:lnSpc>
              <a:spcAft>
                <a:spcPts val="1000"/>
              </a:spcAft>
              <a:defRPr/>
            </a:pPr>
            <a:r>
              <a:rPr lang="vi-VN" sz="2800" dirty="0">
                <a:solidFill>
                  <a:prstClr val="black"/>
                </a:solidFill>
                <a:cs typeface="Arial" panose="020B0604020202020204" pitchFamily="34" charset="0"/>
              </a:rPr>
              <a:t>Nhận biết và trình bày được chức năng của các bộ phận của cơ quan tiêu hóa và chức năng của cơ quan tiêu hóa qua sự tiêu hóa thức ăn( ăn, uống, thải bã, ...) .</a:t>
            </a:r>
          </a:p>
        </p:txBody>
      </p:sp>
      <p:pic>
        <p:nvPicPr>
          <p:cNvPr id="9" name="Picture 8">
            <a:extLst>
              <a:ext uri="{FF2B5EF4-FFF2-40B4-BE49-F238E27FC236}">
                <a16:creationId xmlns:a16="http://schemas.microsoft.com/office/drawing/2014/main" xmlns="" id="{4DC3F000-C1AB-4B58-994C-2515C2D0C929}"/>
              </a:ext>
            </a:extLst>
          </p:cNvPr>
          <p:cNvPicPr>
            <a:picLocks noChangeAspect="1"/>
          </p:cNvPicPr>
          <p:nvPr/>
        </p:nvPicPr>
        <p:blipFill>
          <a:blip r:embed="rId3"/>
          <a:stretch>
            <a:fillRect/>
          </a:stretch>
        </p:blipFill>
        <p:spPr>
          <a:xfrm>
            <a:off x="556407" y="3951258"/>
            <a:ext cx="764626" cy="727133"/>
          </a:xfrm>
          <a:prstGeom prst="rect">
            <a:avLst/>
          </a:prstGeom>
        </p:spPr>
      </p:pic>
    </p:spTree>
    <p:extLst>
      <p:ext uri="{BB962C8B-B14F-4D97-AF65-F5344CB8AC3E}">
        <p14:creationId xmlns:p14="http://schemas.microsoft.com/office/powerpoint/2010/main" val="3542020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000" r="-1000"/>
          </a:stretch>
        </a:blipFill>
        <a:effectLst/>
      </p:bgPr>
    </p:bg>
    <p:spTree>
      <p:nvGrpSpPr>
        <p:cNvPr id="1" name=""/>
        <p:cNvGrpSpPr/>
        <p:nvPr/>
      </p:nvGrpSpPr>
      <p:grpSpPr>
        <a:xfrm>
          <a:off x="0" y="0"/>
          <a:ext cx="0" cy="0"/>
          <a:chOff x="0" y="0"/>
          <a:chExt cx="0" cy="0"/>
        </a:xfrm>
      </p:grpSpPr>
      <p:pic>
        <p:nvPicPr>
          <p:cNvPr id="4" name="Picture 2" descr="14 Doraemoan ideas | doraemon wallpapers, doraemon cartoon, doraemon">
            <a:extLst>
              <a:ext uri="{FF2B5EF4-FFF2-40B4-BE49-F238E27FC236}">
                <a16:creationId xmlns:a16="http://schemas.microsoft.com/office/drawing/2014/main" xmlns="" id="{8EC0F089-B0D9-44BE-AAD2-BA00F562C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43423" y="2517029"/>
            <a:ext cx="4321416" cy="42645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B88ABDE0-14A1-4587-9521-85A81D468443}"/>
              </a:ext>
            </a:extLst>
          </p:cNvPr>
          <p:cNvPicPr>
            <a:picLocks noChangeAspect="1"/>
          </p:cNvPicPr>
          <p:nvPr/>
        </p:nvPicPr>
        <p:blipFill>
          <a:blip r:embed="rId4"/>
          <a:stretch>
            <a:fillRect/>
          </a:stretch>
        </p:blipFill>
        <p:spPr>
          <a:xfrm>
            <a:off x="324166" y="1097931"/>
            <a:ext cx="7334124" cy="2566638"/>
          </a:xfrm>
          <a:prstGeom prst="rect">
            <a:avLst/>
          </a:prstGeom>
        </p:spPr>
      </p:pic>
    </p:spTree>
    <p:extLst>
      <p:ext uri="{BB962C8B-B14F-4D97-AF65-F5344CB8AC3E}">
        <p14:creationId xmlns:p14="http://schemas.microsoft.com/office/powerpoint/2010/main" val="4272604763"/>
      </p:ext>
    </p:extLst>
  </p:cSld>
  <p:clrMapOvr>
    <a:masterClrMapping/>
  </p:clrMapOvr>
  <p:transition spd="slow">
    <p:push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Rounded Corners 178">
            <a:extLst>
              <a:ext uri="{FF2B5EF4-FFF2-40B4-BE49-F238E27FC236}">
                <a16:creationId xmlns:a16="http://schemas.microsoft.com/office/drawing/2014/main" xmlns="" id="{4EEAA86F-9EC6-41BC-91C6-9827D992FBE9}"/>
              </a:ext>
            </a:extLst>
          </p:cNvPr>
          <p:cNvSpPr/>
          <p:nvPr/>
        </p:nvSpPr>
        <p:spPr>
          <a:xfrm>
            <a:off x="336332" y="257503"/>
            <a:ext cx="11519338" cy="6342994"/>
          </a:xfrm>
          <a:prstGeom prst="roundRect">
            <a:avLst/>
          </a:prstGeom>
          <a:solidFill>
            <a:schemeClr val="bg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75789"/>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xmlns="" id="{2FAD4963-54C8-47C3-9C49-345B559938E7}"/>
              </a:ext>
            </a:extLst>
          </p:cNvPr>
          <p:cNvPicPr>
            <a:picLocks noChangeAspect="1"/>
          </p:cNvPicPr>
          <p:nvPr/>
        </p:nvPicPr>
        <p:blipFill rotWithShape="1">
          <a:blip r:embed="rId2"/>
          <a:srcRect t="28473" r="25393"/>
          <a:stretch/>
        </p:blipFill>
        <p:spPr>
          <a:xfrm>
            <a:off x="3829050" y="0"/>
            <a:ext cx="8362951" cy="3790950"/>
          </a:xfrm>
          <a:prstGeom prst="rect">
            <a:avLst/>
          </a:prstGeom>
        </p:spPr>
      </p:pic>
      <p:pic>
        <p:nvPicPr>
          <p:cNvPr id="4" name="Picture 2" descr="Download Nobi Child Nobita Cartoon Doraemon PNG Download Free HQ PNG Image  | FreePNGImg">
            <a:extLst>
              <a:ext uri="{FF2B5EF4-FFF2-40B4-BE49-F238E27FC236}">
                <a16:creationId xmlns:a16="http://schemas.microsoft.com/office/drawing/2014/main" xmlns="" id="{02456093-65B4-4144-AA9D-A0854AAFC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2290017"/>
            <a:ext cx="8522356" cy="45679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F8930748-C81B-4077-B63F-F8A39B8BA345}"/>
              </a:ext>
            </a:extLst>
          </p:cNvPr>
          <p:cNvPicPr>
            <a:picLocks noChangeAspect="1"/>
          </p:cNvPicPr>
          <p:nvPr/>
        </p:nvPicPr>
        <p:blipFill>
          <a:blip r:embed="rId4"/>
          <a:stretch>
            <a:fillRect/>
          </a:stretch>
        </p:blipFill>
        <p:spPr>
          <a:xfrm>
            <a:off x="5215607" y="1016821"/>
            <a:ext cx="6523285" cy="1566808"/>
          </a:xfrm>
          <a:prstGeom prst="rect">
            <a:avLst/>
          </a:prstGeom>
        </p:spPr>
      </p:pic>
    </p:spTree>
    <p:extLst>
      <p:ext uri="{BB962C8B-B14F-4D97-AF65-F5344CB8AC3E}">
        <p14:creationId xmlns:p14="http://schemas.microsoft.com/office/powerpoint/2010/main" val="244411613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949E0605-EFED-4296-9147-61D3C7CD89D5}"/>
              </a:ext>
            </a:extLst>
          </p:cNvPr>
          <p:cNvSpPr/>
          <p:nvPr/>
        </p:nvSpPr>
        <p:spPr>
          <a:xfrm>
            <a:off x="168165" y="143202"/>
            <a:ext cx="11938110" cy="66004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16">
            <a:extLst>
              <a:ext uri="{FF2B5EF4-FFF2-40B4-BE49-F238E27FC236}">
                <a16:creationId xmlns:a16="http://schemas.microsoft.com/office/drawing/2014/main" xmlns="" id="{AC16686C-7180-441A-BDB3-5BB060CDA990}"/>
              </a:ext>
            </a:extLst>
          </p:cNvPr>
          <p:cNvSpPr txBox="1"/>
          <p:nvPr/>
        </p:nvSpPr>
        <p:spPr>
          <a:xfrm>
            <a:off x="971550" y="413641"/>
            <a:ext cx="10582275" cy="707886"/>
          </a:xfrm>
          <a:prstGeom prst="rect">
            <a:avLst/>
          </a:prstGeom>
          <a:solidFill>
            <a:srgbClr val="FBF7E0"/>
          </a:solidFill>
          <a:ln>
            <a:solidFill>
              <a:schemeClr val="accent1"/>
            </a:solidFill>
          </a:ln>
        </p:spPr>
        <p:txBody>
          <a:bodyPr wrap="square" rtlCol="0">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1. </a:t>
            </a:r>
            <a:r>
              <a:rPr kumimoji="0" lang="en-US" sz="40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Chỉ</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đường</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đi</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của</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thức</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ăn</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trên</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sơ</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đồ</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dưới</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đây</a:t>
            </a:r>
            <a:endParaRPr kumimoji="0" lang="en-US" sz="4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xmlns="" id="{15D31053-61D7-47B6-917A-5BBC1CA99E43}"/>
              </a:ext>
            </a:extLst>
          </p:cNvPr>
          <p:cNvPicPr>
            <a:picLocks noChangeAspect="1"/>
          </p:cNvPicPr>
          <p:nvPr/>
        </p:nvPicPr>
        <p:blipFill>
          <a:blip r:embed="rId2"/>
          <a:stretch>
            <a:fillRect/>
          </a:stretch>
        </p:blipFill>
        <p:spPr>
          <a:xfrm>
            <a:off x="561975" y="1624012"/>
            <a:ext cx="5570142" cy="4541329"/>
          </a:xfrm>
          <a:prstGeom prst="rect">
            <a:avLst/>
          </a:prstGeom>
        </p:spPr>
      </p:pic>
      <p:sp>
        <p:nvSpPr>
          <p:cNvPr id="9" name="Speech Bubble: Rectangle with Corners Rounded 8">
            <a:extLst>
              <a:ext uri="{FF2B5EF4-FFF2-40B4-BE49-F238E27FC236}">
                <a16:creationId xmlns:a16="http://schemas.microsoft.com/office/drawing/2014/main" xmlns="" id="{86371FB2-E2AF-4205-A297-A14D065F43FE}"/>
              </a:ext>
            </a:extLst>
          </p:cNvPr>
          <p:cNvSpPr/>
          <p:nvPr/>
        </p:nvSpPr>
        <p:spPr>
          <a:xfrm>
            <a:off x="5867400" y="1495424"/>
            <a:ext cx="6219825" cy="3381376"/>
          </a:xfrm>
          <a:prstGeom prst="wedgeRoundRectCallout">
            <a:avLst>
              <a:gd name="adj1" fmla="val -54382"/>
              <a:gd name="adj2" fmla="val 61781"/>
              <a:gd name="adj3" fmla="val 16667"/>
            </a:avLst>
          </a:prstGeom>
          <a:solidFill>
            <a:schemeClr val="bg1"/>
          </a:solid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b"/>
          <a:lstStyle/>
          <a:p>
            <a:pPr lvl="0" algn="just">
              <a:defRPr/>
            </a:pPr>
            <a:r>
              <a:rPr lang="vi-VN" sz="4000" dirty="0">
                <a:solidFill>
                  <a:prstClr val="black"/>
                </a:solidFill>
                <a:latin typeface="Calibri" panose="020F0502020204030204"/>
                <a:cs typeface="Times New Roman" panose="02020603050405020304" pitchFamily="18" charset="0"/>
              </a:rPr>
              <a:t>Quá trình tiêu hóa diễn ra từ miệng đến tuyến nước bọt, thực quản, dạ dày gan, túi mật, tụy, ruột non, ruột già và đến hậu môn.</a:t>
            </a:r>
            <a:endPar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spTree>
    <p:extLst>
      <p:ext uri="{BB962C8B-B14F-4D97-AF65-F5344CB8AC3E}">
        <p14:creationId xmlns:p14="http://schemas.microsoft.com/office/powerpoint/2010/main" val="4125661733"/>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DFA55B9-173B-4580-A61B-9FC44EF2E821}"/>
              </a:ext>
            </a:extLst>
          </p:cNvPr>
          <p:cNvSpPr/>
          <p:nvPr/>
        </p:nvSpPr>
        <p:spPr>
          <a:xfrm>
            <a:off x="225287" y="341243"/>
            <a:ext cx="11741426" cy="6316732"/>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Text Box 16">
            <a:extLst>
              <a:ext uri="{FF2B5EF4-FFF2-40B4-BE49-F238E27FC236}">
                <a16:creationId xmlns:a16="http://schemas.microsoft.com/office/drawing/2014/main" xmlns="" id="{963151CA-1344-4102-87D0-06429611C94D}"/>
              </a:ext>
            </a:extLst>
          </p:cNvPr>
          <p:cNvSpPr txBox="1"/>
          <p:nvPr/>
        </p:nvSpPr>
        <p:spPr>
          <a:xfrm>
            <a:off x="495300" y="156466"/>
            <a:ext cx="11029950" cy="1077218"/>
          </a:xfrm>
          <a:prstGeom prst="rect">
            <a:avLst/>
          </a:prstGeom>
          <a:solidFill>
            <a:srgbClr val="FBF7E0"/>
          </a:solidFill>
          <a:ln>
            <a:solidFill>
              <a:schemeClr val="accent1"/>
            </a:solidFill>
          </a:ln>
        </p:spPr>
        <p:txBody>
          <a:bodyPr wrap="square" rtlCol="0">
            <a:spAutoFit/>
            <a:scene3d>
              <a:camera prst="orthographicFront"/>
              <a:lightRig rig="threePt" dir="t"/>
            </a:scene3d>
          </a:bodyPr>
          <a:lstStyle/>
          <a:p>
            <a:pPr lvl="0" algn="ctr">
              <a:defRPr/>
            </a:pPr>
            <a:r>
              <a:rPr lang="en-US" sz="3200" b="1" dirty="0">
                <a:solidFill>
                  <a:srgbClr val="FF0000"/>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2. </a:t>
            </a:r>
            <a:r>
              <a:rPr lang="vi-VN" sz="3200" b="1" dirty="0">
                <a:solidFill>
                  <a:srgbClr val="FF0000"/>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Hãy trình bày chức năng các bộ phận của cơ quan tiêu hóa thông qua sơ đồ tiêu hóa thức ăn.</a:t>
            </a:r>
            <a:endParaRPr kumimoji="0" lang="en-US" sz="3200" b="1"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xmlns="" id="{27DC6130-AB24-4993-B74A-271F382489DA}"/>
              </a:ext>
            </a:extLst>
          </p:cNvPr>
          <p:cNvPicPr>
            <a:picLocks noChangeAspect="1"/>
          </p:cNvPicPr>
          <p:nvPr/>
        </p:nvPicPr>
        <p:blipFill>
          <a:blip r:embed="rId2"/>
          <a:stretch>
            <a:fillRect/>
          </a:stretch>
        </p:blipFill>
        <p:spPr>
          <a:xfrm>
            <a:off x="3062287" y="1395412"/>
            <a:ext cx="5400675" cy="5057775"/>
          </a:xfrm>
          <a:prstGeom prst="rect">
            <a:avLst/>
          </a:prstGeom>
        </p:spPr>
      </p:pic>
    </p:spTree>
    <p:extLst>
      <p:ext uri="{BB962C8B-B14F-4D97-AF65-F5344CB8AC3E}">
        <p14:creationId xmlns:p14="http://schemas.microsoft.com/office/powerpoint/2010/main" val="765165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Rounded Corners 178">
            <a:extLst>
              <a:ext uri="{FF2B5EF4-FFF2-40B4-BE49-F238E27FC236}">
                <a16:creationId xmlns:a16="http://schemas.microsoft.com/office/drawing/2014/main" xmlns="" id="{4EEAA86F-9EC6-41BC-91C6-9827D992FBE9}"/>
              </a:ext>
            </a:extLst>
          </p:cNvPr>
          <p:cNvSpPr/>
          <p:nvPr/>
        </p:nvSpPr>
        <p:spPr>
          <a:xfrm>
            <a:off x="336332" y="257503"/>
            <a:ext cx="11519338" cy="6342994"/>
          </a:xfrm>
          <a:prstGeom prst="roundRect">
            <a:avLst/>
          </a:prstGeom>
          <a:solidFill>
            <a:schemeClr val="bg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75789"/>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xmlns="" id="{690CE5F4-BEC6-4E31-8E9D-EB1779AD646E}"/>
              </a:ext>
            </a:extLst>
          </p:cNvPr>
          <p:cNvPicPr>
            <a:picLocks noChangeAspect="1"/>
          </p:cNvPicPr>
          <p:nvPr/>
        </p:nvPicPr>
        <p:blipFill rotWithShape="1">
          <a:blip r:embed="rId2"/>
          <a:srcRect t="28473" r="25393"/>
          <a:stretch/>
        </p:blipFill>
        <p:spPr>
          <a:xfrm>
            <a:off x="5073445" y="0"/>
            <a:ext cx="7118556" cy="3224808"/>
          </a:xfrm>
          <a:prstGeom prst="rect">
            <a:avLst/>
          </a:prstGeom>
        </p:spPr>
      </p:pic>
      <p:pic>
        <p:nvPicPr>
          <p:cNvPr id="8" name="Picture 2" descr="Download Nobi Child Nobita Cartoon Doraemon PNG Download Free HQ PNG Image  | FreePNGImg">
            <a:extLst>
              <a:ext uri="{FF2B5EF4-FFF2-40B4-BE49-F238E27FC236}">
                <a16:creationId xmlns:a16="http://schemas.microsoft.com/office/drawing/2014/main" xmlns="" id="{D1E837A0-96E3-4DDE-BBAA-800BF6B4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91" y="1480438"/>
            <a:ext cx="9696665" cy="51974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47F1206C-4E73-4401-AE0D-5EE2E45D914B}"/>
              </a:ext>
            </a:extLst>
          </p:cNvPr>
          <p:cNvPicPr>
            <a:picLocks noChangeAspect="1"/>
          </p:cNvPicPr>
          <p:nvPr/>
        </p:nvPicPr>
        <p:blipFill>
          <a:blip r:embed="rId4"/>
          <a:stretch>
            <a:fillRect/>
          </a:stretch>
        </p:blipFill>
        <p:spPr>
          <a:xfrm>
            <a:off x="5596607" y="761567"/>
            <a:ext cx="6523285" cy="1201016"/>
          </a:xfrm>
          <a:prstGeom prst="rect">
            <a:avLst/>
          </a:prstGeom>
        </p:spPr>
      </p:pic>
    </p:spTree>
    <p:extLst>
      <p:ext uri="{BB962C8B-B14F-4D97-AF65-F5344CB8AC3E}">
        <p14:creationId xmlns:p14="http://schemas.microsoft.com/office/powerpoint/2010/main" val="100634855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3732" descr="PPT素材-12">
            <a:extLst>
              <a:ext uri="{FF2B5EF4-FFF2-40B4-BE49-F238E27FC236}">
                <a16:creationId xmlns:a16="http://schemas.microsoft.com/office/drawing/2014/main" xmlns="" id="{24163F9E-60E1-4438-AA6C-F20D462FA238}"/>
              </a:ext>
            </a:extLst>
          </p:cNvPr>
          <p:cNvPicPr>
            <a:picLocks noChangeAspect="1"/>
          </p:cNvPicPr>
          <p:nvPr/>
        </p:nvPicPr>
        <p:blipFill>
          <a:blip r:embed="rId2"/>
          <a:stretch>
            <a:fillRect/>
          </a:stretch>
        </p:blipFill>
        <p:spPr>
          <a:xfrm>
            <a:off x="2600900" y="464234"/>
            <a:ext cx="7075918" cy="5400675"/>
          </a:xfrm>
          <a:prstGeom prst="rect">
            <a:avLst/>
          </a:prstGeom>
          <a:noFill/>
          <a:ln w="9525">
            <a:noFill/>
          </a:ln>
        </p:spPr>
      </p:pic>
      <p:sp>
        <p:nvSpPr>
          <p:cNvPr id="3" name="Text Box 4">
            <a:extLst>
              <a:ext uri="{FF2B5EF4-FFF2-40B4-BE49-F238E27FC236}">
                <a16:creationId xmlns:a16="http://schemas.microsoft.com/office/drawing/2014/main" xmlns="" id="{356A911B-3775-4999-AFCC-0AE43DDC969C}"/>
              </a:ext>
            </a:extLst>
          </p:cNvPr>
          <p:cNvSpPr txBox="1"/>
          <p:nvPr/>
        </p:nvSpPr>
        <p:spPr>
          <a:xfrm>
            <a:off x="3314700" y="2461895"/>
            <a:ext cx="5657849" cy="1631214"/>
          </a:xfrm>
          <a:prstGeom prst="rect">
            <a:avLst/>
          </a:prstGeom>
          <a:noFill/>
          <a:ln w="9525">
            <a:noFill/>
          </a:ln>
        </p:spPr>
        <p:txBody>
          <a:bodyPr wrap="square" lIns="91438" tIns="45719" rIns="91438" bIns="45719">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srgbClr val="0070C0"/>
                </a:solidFill>
                <a:effectLst/>
                <a:uLnTx/>
                <a:uFillTx/>
                <a:cs typeface="Times New Roman" panose="02020603050405020304" pitchFamily="18" charset="0"/>
              </a:rPr>
              <a:t>T</a:t>
            </a:r>
            <a:r>
              <a:rPr kumimoji="0" lang="vi-VN" altLang="en-US" sz="4000" b="1" i="0" u="none" strike="noStrike" kern="1200" cap="none" spc="0" normalizeH="0" baseline="0" noProof="0" dirty="0">
                <a:ln>
                  <a:noFill/>
                </a:ln>
                <a:solidFill>
                  <a:srgbClr val="0070C0"/>
                </a:solidFill>
                <a:effectLst/>
                <a:uLnTx/>
                <a:uFillTx/>
                <a:cs typeface="Times New Roman" panose="02020603050405020304" pitchFamily="18" charset="0"/>
              </a:rPr>
              <a:t>rò chơi</a:t>
            </a:r>
            <a:endParaRPr lang="en-US" altLang="en-US" sz="4000" b="1" dirty="0">
              <a:solidFill>
                <a:srgbClr val="0070C0"/>
              </a:solidFill>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en-US" sz="4000" b="1" i="0" u="none" strike="noStrike" kern="1200" cap="none" spc="0" normalizeH="0" baseline="0" noProof="0" dirty="0">
                <a:ln>
                  <a:noFill/>
                </a:ln>
                <a:solidFill>
                  <a:srgbClr val="0070C0"/>
                </a:solidFill>
                <a:effectLst/>
                <a:uLnTx/>
                <a:uFillTx/>
                <a:cs typeface="Times New Roman" panose="02020603050405020304" pitchFamily="18" charset="0"/>
              </a:rPr>
              <a:t>“Đó là bộ phận nào?”</a:t>
            </a:r>
            <a:endParaRPr kumimoji="0" lang="en-US" altLang="en-US" sz="4000" b="1" i="0" u="none" strike="noStrike" kern="1200" cap="none" spc="0" normalizeH="0" baseline="0" noProof="0" dirty="0">
              <a:ln>
                <a:noFill/>
              </a:ln>
              <a:solidFill>
                <a:srgbClr val="FF0000"/>
              </a:solidFill>
              <a:effectLst/>
              <a:uLnTx/>
              <a:uFillTx/>
              <a:ea typeface="Arial" panose="020B06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3C9353B9-08E7-494D-AD79-724EF90200A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486437" y="3004712"/>
            <a:ext cx="3309780" cy="3771592"/>
          </a:xfrm>
          <a:prstGeom prst="rect">
            <a:avLst/>
          </a:prstGeom>
        </p:spPr>
      </p:pic>
      <p:pic>
        <p:nvPicPr>
          <p:cNvPr id="5" name="Picture 4">
            <a:extLst>
              <a:ext uri="{FF2B5EF4-FFF2-40B4-BE49-F238E27FC236}">
                <a16:creationId xmlns:a16="http://schemas.microsoft.com/office/drawing/2014/main" xmlns="" id="{94A9293C-3DA6-44BA-8C2D-F7AEAA2855C9}"/>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9438721" y="3139789"/>
            <a:ext cx="2107576" cy="4141186"/>
          </a:xfrm>
          <a:prstGeom prst="rect">
            <a:avLst/>
          </a:prstGeom>
        </p:spPr>
      </p:pic>
    </p:spTree>
    <p:extLst>
      <p:ext uri="{BB962C8B-B14F-4D97-AF65-F5344CB8AC3E}">
        <p14:creationId xmlns:p14="http://schemas.microsoft.com/office/powerpoint/2010/main" val="2544484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1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42" presetClass="path" presetSubtype="0" accel="50000" decel="50000" fill="hold" nodeType="afterEffect">
                                  <p:stCondLst>
                                    <p:cond delay="0"/>
                                  </p:stCondLst>
                                  <p:childTnLst>
                                    <p:animMotion origin="layout" path="M 0.01146 -0.03055 L -2.08333E-6 2.59259E-6 " pathEditMode="relative" rAng="0" ptsTypes="AA">
                                      <p:cBhvr>
                                        <p:cTn id="20" dur="2000" fill="hold"/>
                                        <p:tgtEl>
                                          <p:spTgt spid="4"/>
                                        </p:tgtEl>
                                        <p:attrNameLst>
                                          <p:attrName>ppt_x</p:attrName>
                                          <p:attrName>ppt_y</p:attrName>
                                        </p:attrNameLst>
                                      </p:cBhvr>
                                      <p:rCtr x="-299" y="2801"/>
                                    </p:animMotion>
                                  </p:childTnLst>
                                </p:cTn>
                              </p:par>
                              <p:par>
                                <p:cTn id="21" presetID="42" presetClass="path" presetSubtype="0" accel="50000" decel="50000" fill="hold" nodeType="withEffect">
                                  <p:stCondLst>
                                    <p:cond delay="0"/>
                                  </p:stCondLst>
                                  <p:childTnLst>
                                    <p:animMotion origin="layout" path="M -0.00742 -0.05255 L 4.58333E-6 1.48148E-6 " pathEditMode="relative" rAng="0" ptsTypes="AA">
                                      <p:cBhvr>
                                        <p:cTn id="22" dur="2000" fill="hold"/>
                                        <p:tgtEl>
                                          <p:spTgt spid="5"/>
                                        </p:tgtEl>
                                        <p:attrNameLst>
                                          <p:attrName>ppt_x</p:attrName>
                                          <p:attrName>ppt_y</p:attrName>
                                        </p:attrNameLst>
                                      </p:cBhvr>
                                      <p:rCtr x="1237" y="2315"/>
                                    </p:animMotion>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38B35917-E62B-4F34-B4A5-CDE56548BBD6}"/>
              </a:ext>
            </a:extLst>
          </p:cNvPr>
          <p:cNvSpPr/>
          <p:nvPr/>
        </p:nvSpPr>
        <p:spPr>
          <a:xfrm>
            <a:off x="225287" y="341243"/>
            <a:ext cx="11741426" cy="6175513"/>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Hộp Văn bản 27">
            <a:extLst>
              <a:ext uri="{FF2B5EF4-FFF2-40B4-BE49-F238E27FC236}">
                <a16:creationId xmlns:a16="http://schemas.microsoft.com/office/drawing/2014/main" xmlns="" id="{279D30CF-05FC-4F31-A451-50EC25846686}"/>
              </a:ext>
            </a:extLst>
          </p:cNvPr>
          <p:cNvSpPr txBox="1"/>
          <p:nvPr/>
        </p:nvSpPr>
        <p:spPr>
          <a:xfrm>
            <a:off x="1669073" y="707026"/>
            <a:ext cx="9916640" cy="4655442"/>
          </a:xfrm>
          <a:prstGeom prst="rect">
            <a:avLst/>
          </a:prstGeom>
          <a:noFill/>
        </p:spPr>
        <p:txBody>
          <a:bodyPr wrap="square">
            <a:spAutoFit/>
          </a:bodyPr>
          <a:lstStyle/>
          <a:p>
            <a:pPr marL="0" marR="0" lvl="0" indent="0" algn="ctr" defTabSz="685800" rtl="0" eaLnBrk="1" fontAlgn="auto" latinLnBrk="0" hangingPunct="1">
              <a:lnSpc>
                <a:spcPct val="115000"/>
              </a:lnSpc>
              <a:spcBef>
                <a:spcPts val="0"/>
              </a:spcBef>
              <a:spcAft>
                <a:spcPts val="80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Luật chơi: </a:t>
            </a:r>
            <a:endPar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685800" rtl="0" eaLnBrk="1" fontAlgn="auto" latinLnBrk="0" hangingPunct="1">
              <a:lnSpc>
                <a:spcPct val="150000"/>
              </a:lnSpc>
              <a:spcBef>
                <a:spcPts val="0"/>
              </a:spcBef>
              <a:spcAft>
                <a:spcPts val="80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Mỗi bạn được phân vai nói về chức năng từng bộ phận của cơ quan tiêu hóa, các bạn khác thi trả lời bộ phận đó là gì, ai trả lời nhanh, đúng được khen thưởng.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04A8EBCB-03E6-4302-936D-0D63EAFEAF1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438" b="100000" l="15313" r="58750">
                        <a14:foregroundMark x1="21250" y1="46406" x2="24375" y2="51563"/>
                        <a14:foregroundMark x1="49219" y1="58750" x2="50313" y2="58906"/>
                        <a14:foregroundMark x1="50313" y1="59062" x2="50156" y2="60469"/>
                        <a14:foregroundMark x1="16719" y1="38438" x2="16719" y2="38438"/>
                        <a14:foregroundMark x1="17344" y1="39063" x2="18281" y2="41719"/>
                        <a14:foregroundMark x1="20938" y1="46875" x2="21719" y2="49219"/>
                        <a14:foregroundMark x1="22656" y1="50156" x2="24375" y2="51719"/>
                        <a14:backgroundMark x1="19531" y1="11875" x2="11719" y2="25781"/>
                        <a14:backgroundMark x1="42813" y1="12031" x2="55313" y2="14063"/>
                        <a14:backgroundMark x1="21094" y1="58750" x2="22500" y2="65938"/>
                        <a14:backgroundMark x1="55937" y1="59531" x2="54219" y2="68750"/>
                        <a14:backgroundMark x1="49063" y1="62813" x2="50313" y2="60781"/>
                        <a14:backgroundMark x1="47500" y1="62813" x2="51250" y2="59688"/>
                      </a14:backgroundRemoval>
                    </a14:imgEffect>
                  </a14:imgLayer>
                </a14:imgProps>
              </a:ext>
            </a:extLst>
          </a:blip>
          <a:srcRect r="47461"/>
          <a:stretch>
            <a:fillRect/>
          </a:stretch>
        </p:blipFill>
        <p:spPr>
          <a:xfrm>
            <a:off x="-739611" y="2502759"/>
            <a:ext cx="2580134" cy="4910915"/>
          </a:xfrm>
          <a:prstGeom prst="rect">
            <a:avLst/>
          </a:prstGeom>
        </p:spPr>
      </p:pic>
    </p:spTree>
    <p:extLst>
      <p:ext uri="{BB962C8B-B14F-4D97-AF65-F5344CB8AC3E}">
        <p14:creationId xmlns:p14="http://schemas.microsoft.com/office/powerpoint/2010/main" val="2599619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278</Words>
  <Application>Microsoft Office PowerPoint</Application>
  <PresentationFormat>Widescreen</PresentationFormat>
  <Paragraphs>23</Paragraphs>
  <Slides>16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SimSun</vt:lpstr>
      <vt:lpstr>Arial</vt:lpstr>
      <vt:lpstr>Calibri</vt:lpstr>
      <vt:lpstr>Calibri Light</vt:lpstr>
      <vt:lpstr>LNTH-Kids  Chinese Font 1</vt:lpstr>
      <vt:lpstr>Times New Roman</vt:lpstr>
      <vt:lpstr>Zilla Slab</vt:lpstr>
      <vt:lpstr>思源黑体 CN Bold</vt:lpstr>
      <vt:lpstr>等线</vt:lpstr>
      <vt:lpstr>Custom Design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account</cp:lastModifiedBy>
  <cp:revision>33</cp:revision>
  <dcterms:created xsi:type="dcterms:W3CDTF">2022-10-26T12:33:18Z</dcterms:created>
  <dcterms:modified xsi:type="dcterms:W3CDTF">2023-02-13T08:27:10Z</dcterms:modified>
</cp:coreProperties>
</file>