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1552" r:id="rId2"/>
    <p:sldId id="257" r:id="rId3"/>
    <p:sldId id="258" r:id="rId4"/>
    <p:sldId id="264" r:id="rId5"/>
    <p:sldId id="310" r:id="rId6"/>
    <p:sldId id="321" r:id="rId7"/>
    <p:sldId id="376" r:id="rId8"/>
    <p:sldId id="377" r:id="rId9"/>
    <p:sldId id="285" r:id="rId10"/>
    <p:sldId id="286" r:id="rId11"/>
    <p:sldId id="290" r:id="rId12"/>
    <p:sldId id="269" r:id="rId13"/>
    <p:sldId id="288" r:id="rId14"/>
    <p:sldId id="287" r:id="rId15"/>
    <p:sldId id="265" r:id="rId16"/>
    <p:sldId id="378" r:id="rId17"/>
    <p:sldId id="277"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o Phuong" userId="dd1b873d0ed009f0" providerId="LiveId" clId="{A8540E2B-7891-4EAF-8243-0692A1C6612E}"/>
    <pc:docChg chg="addSld modSld sldOrd">
      <pc:chgData name="Thao Phuong" userId="dd1b873d0ed009f0" providerId="LiveId" clId="{A8540E2B-7891-4EAF-8243-0692A1C6612E}" dt="2023-02-08T08:04:39.941" v="60" actId="20577"/>
      <pc:docMkLst>
        <pc:docMk/>
      </pc:docMkLst>
      <pc:sldChg chg="modSp add mod ord">
        <pc:chgData name="Thao Phuong" userId="dd1b873d0ed009f0" providerId="LiveId" clId="{A8540E2B-7891-4EAF-8243-0692A1C6612E}" dt="2023-02-08T08:04:39.941" v="60" actId="20577"/>
        <pc:sldMkLst>
          <pc:docMk/>
          <pc:sldMk cId="0" sldId="1552"/>
        </pc:sldMkLst>
        <pc:spChg chg="mod">
          <ac:chgData name="Thao Phuong" userId="dd1b873d0ed009f0" providerId="LiveId" clId="{A8540E2B-7891-4EAF-8243-0692A1C6612E}" dt="2023-02-08T08:04:39.941" v="60" actId="20577"/>
          <ac:spMkLst>
            <pc:docMk/>
            <pc:sldMk cId="0" sldId="1552"/>
            <ac:spMk id="41990" creationId="{2478F3B8-589F-0718-9DB0-032D57A2953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FF83C-6767-410F-B4AF-4C63FB6A1409}" type="datetimeFigureOut">
              <a:rPr lang="en-US" smtClean="0"/>
              <a:t>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C3343-212B-40DD-B5FE-0158C412BADF}" type="slidenum">
              <a:rPr lang="en-US" smtClean="0"/>
              <a:t>‹#›</a:t>
            </a:fld>
            <a:endParaRPr lang="en-US"/>
          </a:p>
        </p:txBody>
      </p:sp>
    </p:spTree>
    <p:extLst>
      <p:ext uri="{BB962C8B-B14F-4D97-AF65-F5344CB8AC3E}">
        <p14:creationId xmlns:p14="http://schemas.microsoft.com/office/powerpoint/2010/main" val="3735130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15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76AB-7359-8CB7-E63E-C81451DBEE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E5D090-C5E6-82B0-3F77-3B56FF98E3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35F4C3-AD44-0753-591F-C30029E96905}"/>
              </a:ext>
            </a:extLst>
          </p:cNvPr>
          <p:cNvSpPr>
            <a:spLocks noGrp="1"/>
          </p:cNvSpPr>
          <p:nvPr>
            <p:ph type="dt" sz="half" idx="10"/>
          </p:nvPr>
        </p:nvSpPr>
        <p:spPr/>
        <p:txBody>
          <a:bodyPr/>
          <a:lstStyle/>
          <a:p>
            <a:fld id="{2CDAB2E6-208A-408B-9B90-2255685124A9}" type="datetimeFigureOut">
              <a:rPr lang="en-US" smtClean="0"/>
              <a:t>2/8/2023</a:t>
            </a:fld>
            <a:endParaRPr lang="en-US"/>
          </a:p>
        </p:txBody>
      </p:sp>
      <p:sp>
        <p:nvSpPr>
          <p:cNvPr id="5" name="Footer Placeholder 4">
            <a:extLst>
              <a:ext uri="{FF2B5EF4-FFF2-40B4-BE49-F238E27FC236}">
                <a16:creationId xmlns:a16="http://schemas.microsoft.com/office/drawing/2014/main" id="{CA8230F0-2DAF-4661-8331-592EA842D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C68CF-6F75-3408-982A-E8B9E65EFC58}"/>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219391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6D4CA-9825-A70F-3A68-37C3B5442A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633016-CDE2-654C-BB74-AD33469073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72005-5AA4-FA23-1E70-89C68E8DC2D1}"/>
              </a:ext>
            </a:extLst>
          </p:cNvPr>
          <p:cNvSpPr>
            <a:spLocks noGrp="1"/>
          </p:cNvSpPr>
          <p:nvPr>
            <p:ph type="dt" sz="half" idx="10"/>
          </p:nvPr>
        </p:nvSpPr>
        <p:spPr/>
        <p:txBody>
          <a:bodyPr/>
          <a:lstStyle/>
          <a:p>
            <a:fld id="{2CDAB2E6-208A-408B-9B90-2255685124A9}" type="datetimeFigureOut">
              <a:rPr lang="en-US" smtClean="0"/>
              <a:t>2/8/2023</a:t>
            </a:fld>
            <a:endParaRPr lang="en-US"/>
          </a:p>
        </p:txBody>
      </p:sp>
      <p:sp>
        <p:nvSpPr>
          <p:cNvPr id="5" name="Footer Placeholder 4">
            <a:extLst>
              <a:ext uri="{FF2B5EF4-FFF2-40B4-BE49-F238E27FC236}">
                <a16:creationId xmlns:a16="http://schemas.microsoft.com/office/drawing/2014/main" id="{3E4822A2-FE83-1BEE-B0A4-E60B0E956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B7215-D503-703B-C39E-84976AF26A49}"/>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690215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3C395-19FD-B9E5-5A22-86AE741549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ADCB0-3FC7-9399-DEAE-D82184B167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23BC9-EB3E-518E-BADB-96F81E9F6B9E}"/>
              </a:ext>
            </a:extLst>
          </p:cNvPr>
          <p:cNvSpPr>
            <a:spLocks noGrp="1"/>
          </p:cNvSpPr>
          <p:nvPr>
            <p:ph type="dt" sz="half" idx="10"/>
          </p:nvPr>
        </p:nvSpPr>
        <p:spPr/>
        <p:txBody>
          <a:bodyPr/>
          <a:lstStyle/>
          <a:p>
            <a:fld id="{2CDAB2E6-208A-408B-9B90-2255685124A9}" type="datetimeFigureOut">
              <a:rPr lang="en-US" smtClean="0"/>
              <a:t>2/8/2023</a:t>
            </a:fld>
            <a:endParaRPr lang="en-US"/>
          </a:p>
        </p:txBody>
      </p:sp>
      <p:sp>
        <p:nvSpPr>
          <p:cNvPr id="5" name="Footer Placeholder 4">
            <a:extLst>
              <a:ext uri="{FF2B5EF4-FFF2-40B4-BE49-F238E27FC236}">
                <a16:creationId xmlns:a16="http://schemas.microsoft.com/office/drawing/2014/main" id="{11F9C885-21E5-2200-C71C-08755F34B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50FD4-24EB-2CAB-6ED7-A93CE36AA82A}"/>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616895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399959" y="3428857"/>
            <a:ext cx="3792041" cy="3292125"/>
          </a:xfrm>
          <a:prstGeom prst="rect">
            <a:avLst/>
          </a:prstGeom>
        </p:spPr>
      </p:pic>
    </p:spTree>
    <p:extLst>
      <p:ext uri="{BB962C8B-B14F-4D97-AF65-F5344CB8AC3E}">
        <p14:creationId xmlns:p14="http://schemas.microsoft.com/office/powerpoint/2010/main" val="317857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E2677717-2E4B-4666-BA70-42012DC65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25" name="그림 24">
            <a:extLst>
              <a:ext uri="{FF2B5EF4-FFF2-40B4-BE49-F238E27FC236}">
                <a16:creationId xmlns:a16="http://schemas.microsoft.com/office/drawing/2014/main" id="{C5DC7A2E-0688-49FC-9BBA-FE8C2A2AF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173" y="4824919"/>
            <a:ext cx="2243827" cy="2033081"/>
          </a:xfrm>
          <a:prstGeom prst="rect">
            <a:avLst/>
          </a:prstGeom>
        </p:spPr>
      </p:pic>
    </p:spTree>
    <p:extLst>
      <p:ext uri="{BB962C8B-B14F-4D97-AF65-F5344CB8AC3E}">
        <p14:creationId xmlns:p14="http://schemas.microsoft.com/office/powerpoint/2010/main" val="3821092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36427173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0D0E8-F46D-5999-A3EB-29F615F54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5F48C-6336-4706-719C-95FDCD4AD3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7A77C-521C-C5B6-C45D-211C43463198}"/>
              </a:ext>
            </a:extLst>
          </p:cNvPr>
          <p:cNvSpPr>
            <a:spLocks noGrp="1"/>
          </p:cNvSpPr>
          <p:nvPr>
            <p:ph type="dt" sz="half" idx="10"/>
          </p:nvPr>
        </p:nvSpPr>
        <p:spPr/>
        <p:txBody>
          <a:bodyPr/>
          <a:lstStyle/>
          <a:p>
            <a:fld id="{2CDAB2E6-208A-408B-9B90-2255685124A9}" type="datetimeFigureOut">
              <a:rPr lang="en-US" smtClean="0"/>
              <a:t>2/8/2023</a:t>
            </a:fld>
            <a:endParaRPr lang="en-US"/>
          </a:p>
        </p:txBody>
      </p:sp>
      <p:sp>
        <p:nvSpPr>
          <p:cNvPr id="5" name="Footer Placeholder 4">
            <a:extLst>
              <a:ext uri="{FF2B5EF4-FFF2-40B4-BE49-F238E27FC236}">
                <a16:creationId xmlns:a16="http://schemas.microsoft.com/office/drawing/2014/main" id="{43807EDA-BA92-171D-FA77-BFCAFC844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132D9-B084-D424-7A56-31B749F83353}"/>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254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6CA2-6744-080B-671F-FE3282D9F1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FBCD8C-7993-4D01-7A18-0FFEDCB6E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E6F141-CB8E-8964-A4B9-50C557AC3310}"/>
              </a:ext>
            </a:extLst>
          </p:cNvPr>
          <p:cNvSpPr>
            <a:spLocks noGrp="1"/>
          </p:cNvSpPr>
          <p:nvPr>
            <p:ph type="dt" sz="half" idx="10"/>
          </p:nvPr>
        </p:nvSpPr>
        <p:spPr/>
        <p:txBody>
          <a:bodyPr/>
          <a:lstStyle/>
          <a:p>
            <a:fld id="{2CDAB2E6-208A-408B-9B90-2255685124A9}" type="datetimeFigureOut">
              <a:rPr lang="en-US" smtClean="0"/>
              <a:t>2/8/2023</a:t>
            </a:fld>
            <a:endParaRPr lang="en-US"/>
          </a:p>
        </p:txBody>
      </p:sp>
      <p:sp>
        <p:nvSpPr>
          <p:cNvPr id="5" name="Footer Placeholder 4">
            <a:extLst>
              <a:ext uri="{FF2B5EF4-FFF2-40B4-BE49-F238E27FC236}">
                <a16:creationId xmlns:a16="http://schemas.microsoft.com/office/drawing/2014/main" id="{8D8E331A-82F4-222E-1339-389151FEA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60974-136F-8ECB-007E-F0C56F58E742}"/>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391820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2C57-57AB-7788-47A6-214E673233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A2D82-14D6-E319-8487-411B880961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2E332A-3D37-D5BC-B95A-625B6BCFD8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AEC59B-AAC8-1E4A-7883-08754DD551F9}"/>
              </a:ext>
            </a:extLst>
          </p:cNvPr>
          <p:cNvSpPr>
            <a:spLocks noGrp="1"/>
          </p:cNvSpPr>
          <p:nvPr>
            <p:ph type="dt" sz="half" idx="10"/>
          </p:nvPr>
        </p:nvSpPr>
        <p:spPr/>
        <p:txBody>
          <a:bodyPr/>
          <a:lstStyle/>
          <a:p>
            <a:fld id="{2CDAB2E6-208A-408B-9B90-2255685124A9}" type="datetimeFigureOut">
              <a:rPr lang="en-US" smtClean="0"/>
              <a:t>2/8/2023</a:t>
            </a:fld>
            <a:endParaRPr lang="en-US"/>
          </a:p>
        </p:txBody>
      </p:sp>
      <p:sp>
        <p:nvSpPr>
          <p:cNvPr id="6" name="Footer Placeholder 5">
            <a:extLst>
              <a:ext uri="{FF2B5EF4-FFF2-40B4-BE49-F238E27FC236}">
                <a16:creationId xmlns:a16="http://schemas.microsoft.com/office/drawing/2014/main" id="{04679B17-BCB9-D25C-6DBF-8D51BFF02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44600-75E5-3861-A28A-5E1689756B3C}"/>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328796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9F44-DFCC-3F2A-D49B-1A545B317A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7A19C5-8AD8-FC19-0BC2-5B2DE5C456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A83E31-4E0C-A8FA-549A-3FE087C985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1F9E9-B5BF-4EFD-670C-BACEB91F4C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A50F81-1659-FA27-4A86-102189435F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7CC118-9ECB-C65E-D10D-024636CB565A}"/>
              </a:ext>
            </a:extLst>
          </p:cNvPr>
          <p:cNvSpPr>
            <a:spLocks noGrp="1"/>
          </p:cNvSpPr>
          <p:nvPr>
            <p:ph type="dt" sz="half" idx="10"/>
          </p:nvPr>
        </p:nvSpPr>
        <p:spPr/>
        <p:txBody>
          <a:bodyPr/>
          <a:lstStyle/>
          <a:p>
            <a:fld id="{2CDAB2E6-208A-408B-9B90-2255685124A9}" type="datetimeFigureOut">
              <a:rPr lang="en-US" smtClean="0"/>
              <a:t>2/8/2023</a:t>
            </a:fld>
            <a:endParaRPr lang="en-US"/>
          </a:p>
        </p:txBody>
      </p:sp>
      <p:sp>
        <p:nvSpPr>
          <p:cNvPr id="8" name="Footer Placeholder 7">
            <a:extLst>
              <a:ext uri="{FF2B5EF4-FFF2-40B4-BE49-F238E27FC236}">
                <a16:creationId xmlns:a16="http://schemas.microsoft.com/office/drawing/2014/main" id="{0366300F-3D2B-7852-45BB-1A39CFD47E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CA376F-A785-9EBD-23DC-910FA4B95FD5}"/>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192274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EA6AA-40E5-5E30-2D82-40585E6F0F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3479FC-D338-3EE7-9D8C-FE0D3F2B65CA}"/>
              </a:ext>
            </a:extLst>
          </p:cNvPr>
          <p:cNvSpPr>
            <a:spLocks noGrp="1"/>
          </p:cNvSpPr>
          <p:nvPr>
            <p:ph type="dt" sz="half" idx="10"/>
          </p:nvPr>
        </p:nvSpPr>
        <p:spPr/>
        <p:txBody>
          <a:bodyPr/>
          <a:lstStyle/>
          <a:p>
            <a:fld id="{2CDAB2E6-208A-408B-9B90-2255685124A9}" type="datetimeFigureOut">
              <a:rPr lang="en-US" smtClean="0"/>
              <a:t>2/8/2023</a:t>
            </a:fld>
            <a:endParaRPr lang="en-US"/>
          </a:p>
        </p:txBody>
      </p:sp>
      <p:sp>
        <p:nvSpPr>
          <p:cNvPr id="4" name="Footer Placeholder 3">
            <a:extLst>
              <a:ext uri="{FF2B5EF4-FFF2-40B4-BE49-F238E27FC236}">
                <a16:creationId xmlns:a16="http://schemas.microsoft.com/office/drawing/2014/main" id="{58CFFC6B-ABBD-80FA-626D-421599410E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F40840-871B-FB0B-8C97-7FC7D5B02897}"/>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5633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12C491-24B5-FED4-7916-7097E7F7DBD6}"/>
              </a:ext>
            </a:extLst>
          </p:cNvPr>
          <p:cNvSpPr>
            <a:spLocks noGrp="1"/>
          </p:cNvSpPr>
          <p:nvPr>
            <p:ph type="dt" sz="half" idx="10"/>
          </p:nvPr>
        </p:nvSpPr>
        <p:spPr/>
        <p:txBody>
          <a:bodyPr/>
          <a:lstStyle/>
          <a:p>
            <a:fld id="{2CDAB2E6-208A-408B-9B90-2255685124A9}" type="datetimeFigureOut">
              <a:rPr lang="en-US" smtClean="0"/>
              <a:t>2/8/2023</a:t>
            </a:fld>
            <a:endParaRPr lang="en-US"/>
          </a:p>
        </p:txBody>
      </p:sp>
      <p:sp>
        <p:nvSpPr>
          <p:cNvPr id="3" name="Footer Placeholder 2">
            <a:extLst>
              <a:ext uri="{FF2B5EF4-FFF2-40B4-BE49-F238E27FC236}">
                <a16:creationId xmlns:a16="http://schemas.microsoft.com/office/drawing/2014/main" id="{8573F1F0-5CBB-8C9C-BDFF-2D8739BE3C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3840F9-6728-CEFC-E092-39626327C616}"/>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291170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97138-6155-5351-849E-52024E104E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54969C-A97E-3249-2507-A12659F8D0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825A0B-880D-C649-2A00-29D47A817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3AB83-DA12-2059-A07F-5BFAC21A0632}"/>
              </a:ext>
            </a:extLst>
          </p:cNvPr>
          <p:cNvSpPr>
            <a:spLocks noGrp="1"/>
          </p:cNvSpPr>
          <p:nvPr>
            <p:ph type="dt" sz="half" idx="10"/>
          </p:nvPr>
        </p:nvSpPr>
        <p:spPr/>
        <p:txBody>
          <a:bodyPr/>
          <a:lstStyle/>
          <a:p>
            <a:fld id="{2CDAB2E6-208A-408B-9B90-2255685124A9}" type="datetimeFigureOut">
              <a:rPr lang="en-US" smtClean="0"/>
              <a:t>2/8/2023</a:t>
            </a:fld>
            <a:endParaRPr lang="en-US"/>
          </a:p>
        </p:txBody>
      </p:sp>
      <p:sp>
        <p:nvSpPr>
          <p:cNvPr id="6" name="Footer Placeholder 5">
            <a:extLst>
              <a:ext uri="{FF2B5EF4-FFF2-40B4-BE49-F238E27FC236}">
                <a16:creationId xmlns:a16="http://schemas.microsoft.com/office/drawing/2014/main" id="{C8513D2F-2D5A-195B-8858-166433DE16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1251D8-36E1-C7FD-7275-6706A5B7735E}"/>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102602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C210-539E-1EDE-1261-A2CC88096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1F1FE9-AF92-C273-015A-F018674E5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256DC2-6EA2-5915-D018-9867EF65E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929E2-8D84-4464-0623-19525C3C7F11}"/>
              </a:ext>
            </a:extLst>
          </p:cNvPr>
          <p:cNvSpPr>
            <a:spLocks noGrp="1"/>
          </p:cNvSpPr>
          <p:nvPr>
            <p:ph type="dt" sz="half" idx="10"/>
          </p:nvPr>
        </p:nvSpPr>
        <p:spPr/>
        <p:txBody>
          <a:bodyPr/>
          <a:lstStyle/>
          <a:p>
            <a:fld id="{2CDAB2E6-208A-408B-9B90-2255685124A9}" type="datetimeFigureOut">
              <a:rPr lang="en-US" smtClean="0"/>
              <a:t>2/8/2023</a:t>
            </a:fld>
            <a:endParaRPr lang="en-US"/>
          </a:p>
        </p:txBody>
      </p:sp>
      <p:sp>
        <p:nvSpPr>
          <p:cNvPr id="6" name="Footer Placeholder 5">
            <a:extLst>
              <a:ext uri="{FF2B5EF4-FFF2-40B4-BE49-F238E27FC236}">
                <a16:creationId xmlns:a16="http://schemas.microsoft.com/office/drawing/2014/main" id="{AE6C640B-6BBD-6896-98BF-588964523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E8B0C8-474D-C834-CC33-D1ADB4E430E1}"/>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354281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2A471-7092-C866-16CD-AEDD484E49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C529B9-F302-B2B4-42B3-B77F2AEA6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8F6C1-40E1-1A63-79F6-A4E64C152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AB2E6-208A-408B-9B90-2255685124A9}" type="datetimeFigureOut">
              <a:rPr lang="en-US" smtClean="0"/>
              <a:t>2/8/2023</a:t>
            </a:fld>
            <a:endParaRPr lang="en-US"/>
          </a:p>
        </p:txBody>
      </p:sp>
      <p:sp>
        <p:nvSpPr>
          <p:cNvPr id="5" name="Footer Placeholder 4">
            <a:extLst>
              <a:ext uri="{FF2B5EF4-FFF2-40B4-BE49-F238E27FC236}">
                <a16:creationId xmlns:a16="http://schemas.microsoft.com/office/drawing/2014/main" id="{18738B5E-58D9-D88D-DC21-F88EA2A018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71DBE7-1C07-A058-B292-18920E807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88A6C-FE22-4CF3-91B4-68A9E7E472FF}" type="slidenum">
              <a:rPr lang="en-US" smtClean="0"/>
              <a:t>‹#›</a:t>
            </a:fld>
            <a:endParaRPr lang="en-US"/>
          </a:p>
        </p:txBody>
      </p:sp>
    </p:spTree>
    <p:extLst>
      <p:ext uri="{BB962C8B-B14F-4D97-AF65-F5344CB8AC3E}">
        <p14:creationId xmlns:p14="http://schemas.microsoft.com/office/powerpoint/2010/main" val="293736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9.xm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B26E5A1A-B25F-A58F-B7AC-BE80055B2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a:extLst>
              <a:ext uri="{FF2B5EF4-FFF2-40B4-BE49-F238E27FC236}">
                <a16:creationId xmlns:a16="http://schemas.microsoft.com/office/drawing/2014/main" id="{492FF2C7-A315-E59C-70D4-88237935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B420826-F15B-987F-30D0-49A867416834}"/>
              </a:ext>
            </a:extLst>
          </p:cNvPr>
          <p:cNvSpPr txBox="1"/>
          <p:nvPr/>
        </p:nvSpPr>
        <p:spPr>
          <a:xfrm>
            <a:off x="3764446" y="476637"/>
            <a:ext cx="6461522" cy="523220"/>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UVN Van Chuong Nang" panose="00000400000000000000" pitchFamily="2" charset="0"/>
                <a:ea typeface="等线" panose="02010600030101010101" pitchFamily="2" charset="-122"/>
                <a:cs typeface="+mn-cs"/>
              </a:rPr>
              <a:t>TRƯỜNG TIỂU HỌC PHÚC LỢI</a:t>
            </a:r>
            <a:endParaRPr kumimoji="0" lang="vi-VN" sz="28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等线" panose="02010600030101010101" pitchFamily="2" charset="-122"/>
              <a:cs typeface="+mn-cs"/>
            </a:endParaRPr>
          </a:p>
        </p:txBody>
      </p:sp>
      <p:sp>
        <p:nvSpPr>
          <p:cNvPr id="7" name="TextBox 6">
            <a:extLst>
              <a:ext uri="{FF2B5EF4-FFF2-40B4-BE49-F238E27FC236}">
                <a16:creationId xmlns:a16="http://schemas.microsoft.com/office/drawing/2014/main" id="{B618510B-F213-4B03-AB01-7D7FBDF140DA}"/>
              </a:ext>
            </a:extLst>
          </p:cNvPr>
          <p:cNvSpPr txBox="1"/>
          <p:nvPr/>
        </p:nvSpPr>
        <p:spPr>
          <a:xfrm>
            <a:off x="4346972" y="1453850"/>
            <a:ext cx="3498056" cy="715581"/>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Times New Roman" panose="02020603050405020304" pitchFamily="18" charset="0"/>
                <a:ea typeface="LNTH-Kids  Chinese Font 1" panose="02010600030101010101" pitchFamily="2" charset="-128"/>
                <a:cs typeface="Times New Roman" panose="02020603050405020304" pitchFamily="18" charset="0"/>
              </a:rPr>
              <a:t>TUẦN </a:t>
            </a:r>
            <a:r>
              <a:rPr lang="en-US" sz="4050" spc="-113" dirty="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22</a:t>
            </a:r>
            <a:r>
              <a:rPr kumimoji="0" lang="vi-VN"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Times New Roman" panose="02020603050405020304" pitchFamily="18" charset="0"/>
                <a:ea typeface="LNTH-Kids  Chinese Font 1" panose="02010600030101010101" pitchFamily="2" charset="-128"/>
                <a:cs typeface="Times New Roman" panose="02020603050405020304" pitchFamily="18" charset="0"/>
              </a:rPr>
              <a:t> </a:t>
            </a:r>
            <a:endParaRPr kumimoji="0" lang="en-US"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Times New Roman" panose="02020603050405020304" pitchFamily="18" charset="0"/>
              <a:ea typeface="LNTH-Kids  Chinese Font 1" panose="02010600030101010101" pitchFamily="2" charset="-128"/>
              <a:cs typeface="Times New Roman" panose="02020603050405020304" pitchFamily="18" charset="0"/>
            </a:endParaRPr>
          </a:p>
        </p:txBody>
      </p:sp>
      <p:sp>
        <p:nvSpPr>
          <p:cNvPr id="41990" name="TextBox 7">
            <a:extLst>
              <a:ext uri="{FF2B5EF4-FFF2-40B4-BE49-F238E27FC236}">
                <a16:creationId xmlns:a16="http://schemas.microsoft.com/office/drawing/2014/main" id="{2478F3B8-589F-0718-9DB0-032D57A29532}"/>
              </a:ext>
            </a:extLst>
          </p:cNvPr>
          <p:cNvSpPr txBox="1">
            <a:spLocks noChangeArrowheads="1"/>
          </p:cNvSpPr>
          <p:nvPr/>
        </p:nvSpPr>
        <p:spPr bwMode="auto">
          <a:xfrm>
            <a:off x="1128178" y="2320942"/>
            <a:ext cx="9935643"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AI" sz="4050" b="1" dirty="0" err="1">
                <a:solidFill>
                  <a:srgbClr val="FF0000"/>
                </a:solidFill>
                <a:latin typeface="Times New Roman" panose="02020603050405020304" pitchFamily="18" charset="0"/>
                <a:ea typeface="Zilla Slab"/>
                <a:cs typeface="Times New Roman" panose="02020603050405020304" pitchFamily="18" charset="0"/>
              </a:rPr>
              <a:t>Toán</a:t>
            </a:r>
            <a:endParaRPr lang="en-US" altLang="en-AI" sz="4050" b="1" dirty="0">
              <a:solidFill>
                <a:srgbClr val="FF0000"/>
              </a:solidFill>
              <a:latin typeface="Times New Roman" panose="02020603050405020304" pitchFamily="18" charset="0"/>
              <a:ea typeface="Zilla Slab"/>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AI"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Luyện</a:t>
            </a:r>
            <a:r>
              <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rPr>
              <a:t> </a:t>
            </a:r>
            <a:r>
              <a:rPr kumimoji="0" lang="en-US" altLang="en-AI"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tập</a:t>
            </a:r>
            <a:endParaRPr kumimoji="0" lang="vi-VN"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62F8E34-38AA-4843-B971-5CE44361CE7F}"/>
              </a:ext>
            </a:extLst>
          </p:cNvPr>
          <p:cNvSpPr/>
          <p:nvPr/>
        </p:nvSpPr>
        <p:spPr>
          <a:xfrm>
            <a:off x="1286538" y="712380"/>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1</a:t>
            </a:r>
          </a:p>
        </p:txBody>
      </p:sp>
      <p:sp>
        <p:nvSpPr>
          <p:cNvPr id="3" name="TextBox 2">
            <a:extLst>
              <a:ext uri="{FF2B5EF4-FFF2-40B4-BE49-F238E27FC236}">
                <a16:creationId xmlns:a16="http://schemas.microsoft.com/office/drawing/2014/main" id="{B4DDAF63-B9D7-4FEC-82A6-32458A2E57D8}"/>
              </a:ext>
            </a:extLst>
          </p:cNvPr>
          <p:cNvSpPr txBox="1"/>
          <p:nvPr/>
        </p:nvSpPr>
        <p:spPr>
          <a:xfrm>
            <a:off x="2264736" y="765544"/>
            <a:ext cx="8059478" cy="1323439"/>
          </a:xfrm>
          <a:prstGeom prst="rect">
            <a:avLst/>
          </a:prstGeom>
          <a:noFill/>
        </p:spPr>
        <p:txBody>
          <a:bodyPr wrap="square" rtlCol="0">
            <a:spAutoFit/>
          </a:bodyPr>
          <a:lstStyle/>
          <a:p>
            <a:pPr algn="just"/>
            <a:r>
              <a:rPr lang="vi-VN" sz="4000" b="1" dirty="0">
                <a:latin typeface="Calibri" panose="020F0502020204030204" pitchFamily="34" charset="0"/>
                <a:cs typeface="Calibri" panose="020F0502020204030204" pitchFamily="34" charset="0"/>
              </a:rPr>
              <a:t>Hình </a:t>
            </a:r>
            <a:r>
              <a:rPr lang="vi-VN" sz="4000" b="1" dirty="0">
                <a:latin typeface="HP001 4 hàng" panose="020B0603050302020204" pitchFamily="34" charset="0"/>
                <a:ea typeface="HP001" panose="020B0603050302020204" pitchFamily="34" charset="0"/>
                <a:cs typeface="Calibri" panose="020F0502020204030204" pitchFamily="34" charset="0"/>
              </a:rPr>
              <a:t>H</a:t>
            </a:r>
            <a:r>
              <a:rPr lang="vi-VN" sz="4000" b="1" dirty="0">
                <a:latin typeface="Calibri" panose="020F0502020204030204" pitchFamily="34" charset="0"/>
                <a:cs typeface="Calibri" panose="020F0502020204030204" pitchFamily="34" charset="0"/>
              </a:rPr>
              <a:t> gồm hình vuông ABCD và hình chữ nhật DMNP như hình bên.</a:t>
            </a:r>
            <a:endParaRPr lang="en-US" sz="40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06D41E3-077B-4CB7-9E03-40B0274D3433}"/>
              </a:ext>
            </a:extLst>
          </p:cNvPr>
          <p:cNvPicPr>
            <a:picLocks noChangeAspect="1"/>
          </p:cNvPicPr>
          <p:nvPr/>
        </p:nvPicPr>
        <p:blipFill>
          <a:blip r:embed="rId2"/>
          <a:stretch>
            <a:fillRect/>
          </a:stretch>
        </p:blipFill>
        <p:spPr>
          <a:xfrm>
            <a:off x="6719777" y="2051539"/>
            <a:ext cx="4364000" cy="4104602"/>
          </a:xfrm>
          <a:prstGeom prst="rect">
            <a:avLst/>
          </a:prstGeom>
        </p:spPr>
      </p:pic>
      <p:sp>
        <p:nvSpPr>
          <p:cNvPr id="8" name="TextBox 7">
            <a:extLst>
              <a:ext uri="{FF2B5EF4-FFF2-40B4-BE49-F238E27FC236}">
                <a16:creationId xmlns:a16="http://schemas.microsoft.com/office/drawing/2014/main" id="{47DEF983-5A2D-4B0B-A3D1-999E1252CFF6}"/>
              </a:ext>
            </a:extLst>
          </p:cNvPr>
          <p:cNvSpPr txBox="1"/>
          <p:nvPr/>
        </p:nvSpPr>
        <p:spPr>
          <a:xfrm>
            <a:off x="1148316" y="2434856"/>
            <a:ext cx="5539563" cy="2308324"/>
          </a:xfrm>
          <a:prstGeom prst="rect">
            <a:avLst/>
          </a:prstGeom>
          <a:noFill/>
        </p:spPr>
        <p:txBody>
          <a:bodyPr wrap="square" rtlCol="0">
            <a:spAutoFit/>
          </a:bodyPr>
          <a:lstStyle/>
          <a:p>
            <a:pPr algn="just"/>
            <a:r>
              <a:rPr lang="en-US" sz="3600" b="1" dirty="0">
                <a:solidFill>
                  <a:srgbClr val="0070C0"/>
                </a:solidFill>
                <a:latin typeface="Calibri" panose="020F0502020204030204" pitchFamily="34" charset="0"/>
                <a:cs typeface="Calibri" panose="020F0502020204030204" pitchFamily="34" charset="0"/>
              </a:rPr>
              <a:t>a)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ABCD </a:t>
            </a:r>
            <a:r>
              <a:rPr lang="en-US" sz="3600" b="1" dirty="0" err="1">
                <a:solidFill>
                  <a:srgbClr val="0070C0"/>
                </a:solidFill>
                <a:latin typeface="Calibri" panose="020F0502020204030204" pitchFamily="34" charset="0"/>
                <a:cs typeface="Calibri" panose="020F0502020204030204" pitchFamily="34" charset="0"/>
              </a:rPr>
              <a:t>và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chữ</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nhật</a:t>
            </a:r>
            <a:r>
              <a:rPr lang="en-US" sz="3600" b="1" dirty="0">
                <a:solidFill>
                  <a:srgbClr val="0070C0"/>
                </a:solidFill>
                <a:latin typeface="Calibri" panose="020F0502020204030204" pitchFamily="34" charset="0"/>
                <a:cs typeface="Calibri" panose="020F0502020204030204" pitchFamily="34" charset="0"/>
              </a:rPr>
              <a:t> DMNP. </a:t>
            </a:r>
          </a:p>
          <a:p>
            <a:pPr algn="just"/>
            <a:r>
              <a:rPr lang="en-US" sz="3600" b="1" dirty="0">
                <a:solidFill>
                  <a:srgbClr val="0070C0"/>
                </a:solidFill>
                <a:latin typeface="Calibri" panose="020F0502020204030204" pitchFamily="34" charset="0"/>
                <a:cs typeface="Calibri" panose="020F0502020204030204" pitchFamily="34" charset="0"/>
              </a:rPr>
              <a:t>b)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H.</a:t>
            </a:r>
          </a:p>
        </p:txBody>
      </p:sp>
    </p:spTree>
    <p:extLst>
      <p:ext uri="{BB962C8B-B14F-4D97-AF65-F5344CB8AC3E}">
        <p14:creationId xmlns:p14="http://schemas.microsoft.com/office/powerpoint/2010/main" val="278778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232253-DB2B-4173-B01B-901AB6079529}"/>
              </a:ext>
            </a:extLst>
          </p:cNvPr>
          <p:cNvSpPr txBox="1"/>
          <p:nvPr/>
        </p:nvSpPr>
        <p:spPr>
          <a:xfrm>
            <a:off x="2009553" y="1222744"/>
            <a:ext cx="8442251" cy="4134337"/>
          </a:xfrm>
          <a:prstGeom prst="rect">
            <a:avLst/>
          </a:prstGeom>
          <a:noFill/>
        </p:spPr>
        <p:txBody>
          <a:bodyPr wrap="square" rtlCol="0">
            <a:spAutoFit/>
          </a:bodyPr>
          <a:lstStyle/>
          <a:p>
            <a:pPr algn="ctr">
              <a:lnSpc>
                <a:spcPct val="150000"/>
              </a:lnSpc>
            </a:pPr>
            <a:r>
              <a:rPr lang="en-US" sz="3600" b="1" u="sng" dirty="0" err="1">
                <a:latin typeface="Tahoma" panose="020B0604030504040204" pitchFamily="34" charset="0"/>
                <a:ea typeface="Tahoma" panose="020B0604030504040204" pitchFamily="34" charset="0"/>
                <a:cs typeface="Tahoma" panose="020B0604030504040204" pitchFamily="34" charset="0"/>
              </a:rPr>
              <a:t>Bài</a:t>
            </a:r>
            <a:r>
              <a:rPr lang="en-US" sz="3600" b="1" u="sng" dirty="0">
                <a:latin typeface="Tahoma" panose="020B0604030504040204" pitchFamily="34" charset="0"/>
                <a:ea typeface="Tahoma" panose="020B0604030504040204" pitchFamily="34" charset="0"/>
                <a:cs typeface="Tahoma" panose="020B0604030504040204" pitchFamily="34" charset="0"/>
              </a:rPr>
              <a:t> </a:t>
            </a:r>
            <a:r>
              <a:rPr lang="en-US" sz="3600" b="1" u="sng" dirty="0" err="1">
                <a:latin typeface="Tahoma" panose="020B0604030504040204" pitchFamily="34" charset="0"/>
                <a:ea typeface="Tahoma" panose="020B0604030504040204" pitchFamily="34" charset="0"/>
                <a:cs typeface="Tahoma" panose="020B0604030504040204" pitchFamily="34" charset="0"/>
              </a:rPr>
              <a:t>giải</a:t>
            </a:r>
            <a:r>
              <a:rPr lang="en-US" sz="3600" b="1" u="sng"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vuông</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ABCD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7 x 7 =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chữ</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nhật</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DMNP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20 x 9 =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36485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6320C3-6833-4581-843F-010036C84DFE}"/>
              </a:ext>
            </a:extLst>
          </p:cNvPr>
          <p:cNvSpPr txBox="1"/>
          <p:nvPr/>
        </p:nvSpPr>
        <p:spPr>
          <a:xfrm>
            <a:off x="2009553" y="1222744"/>
            <a:ext cx="8442251" cy="3303340"/>
          </a:xfrm>
          <a:prstGeom prst="rect">
            <a:avLst/>
          </a:prstGeom>
          <a:noFill/>
        </p:spPr>
        <p:txBody>
          <a:bodyPr wrap="square" rtlCol="0">
            <a:spAutoFit/>
          </a:bodyPr>
          <a:lstStyle/>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b)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H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49 + 180 =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b)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4043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723013" y="733644"/>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2</a:t>
            </a:r>
          </a:p>
        </p:txBody>
      </p:sp>
      <p:sp>
        <p:nvSpPr>
          <p:cNvPr id="7" name="TextBox 6">
            <a:extLst>
              <a:ext uri="{FF2B5EF4-FFF2-40B4-BE49-F238E27FC236}">
                <a16:creationId xmlns:a16="http://schemas.microsoft.com/office/drawing/2014/main" id="{38020CF2-F515-4C5E-B0F3-8433E70B2657}"/>
              </a:ext>
            </a:extLst>
          </p:cNvPr>
          <p:cNvSpPr txBox="1"/>
          <p:nvPr/>
        </p:nvSpPr>
        <p:spPr>
          <a:xfrm>
            <a:off x="1531090" y="808074"/>
            <a:ext cx="9048306" cy="1477328"/>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Ba bác kiến rào đất để trồng nấm. Kiến lửa rào mảnh đất màu đỏ. Kiến gió rào mảnh đất màu xanh. Kiến bọ dọt rào mảnh đất màu nâu.</a:t>
            </a:r>
            <a:endParaRPr lang="en-US" sz="30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2D94940-6420-4F60-8C06-9387BB4E1AC1}"/>
              </a:ext>
            </a:extLst>
          </p:cNvPr>
          <p:cNvPicPr>
            <a:picLocks noChangeAspect="1"/>
          </p:cNvPicPr>
          <p:nvPr/>
        </p:nvPicPr>
        <p:blipFill>
          <a:blip r:embed="rId2"/>
          <a:stretch>
            <a:fillRect/>
          </a:stretch>
        </p:blipFill>
        <p:spPr>
          <a:xfrm>
            <a:off x="2365179" y="2339163"/>
            <a:ext cx="8099901" cy="3444949"/>
          </a:xfrm>
          <a:prstGeom prst="rect">
            <a:avLst/>
          </a:prstGeom>
        </p:spPr>
      </p:pic>
    </p:spTree>
    <p:extLst>
      <p:ext uri="{BB962C8B-B14F-4D97-AF65-F5344CB8AC3E}">
        <p14:creationId xmlns:p14="http://schemas.microsoft.com/office/powerpoint/2010/main" val="259823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276144-CF48-4386-81B7-A036C142C886}"/>
              </a:ext>
            </a:extLst>
          </p:cNvPr>
          <p:cNvPicPr>
            <a:picLocks noChangeAspect="1"/>
          </p:cNvPicPr>
          <p:nvPr/>
        </p:nvPicPr>
        <p:blipFill>
          <a:blip r:embed="rId2"/>
          <a:stretch>
            <a:fillRect/>
          </a:stretch>
        </p:blipFill>
        <p:spPr>
          <a:xfrm>
            <a:off x="3035030" y="680483"/>
            <a:ext cx="6172764" cy="2625323"/>
          </a:xfrm>
          <a:prstGeom prst="rect">
            <a:avLst/>
          </a:prstGeom>
        </p:spPr>
      </p:pic>
      <p:pic>
        <p:nvPicPr>
          <p:cNvPr id="7" name="Picture 6">
            <a:extLst>
              <a:ext uri="{FF2B5EF4-FFF2-40B4-BE49-F238E27FC236}">
                <a16:creationId xmlns:a16="http://schemas.microsoft.com/office/drawing/2014/main" id="{58561BFF-22A0-48DE-8828-E97E9C08EAF2}"/>
              </a:ext>
            </a:extLst>
          </p:cNvPr>
          <p:cNvPicPr>
            <a:picLocks noChangeAspect="1"/>
          </p:cNvPicPr>
          <p:nvPr/>
        </p:nvPicPr>
        <p:blipFill>
          <a:blip r:embed="rId3"/>
          <a:stretch>
            <a:fillRect/>
          </a:stretch>
        </p:blipFill>
        <p:spPr>
          <a:xfrm>
            <a:off x="1100136" y="3542081"/>
            <a:ext cx="847725" cy="390525"/>
          </a:xfrm>
          <a:prstGeom prst="rect">
            <a:avLst/>
          </a:prstGeom>
        </p:spPr>
      </p:pic>
      <p:pic>
        <p:nvPicPr>
          <p:cNvPr id="8" name="Picture 7">
            <a:extLst>
              <a:ext uri="{FF2B5EF4-FFF2-40B4-BE49-F238E27FC236}">
                <a16:creationId xmlns:a16="http://schemas.microsoft.com/office/drawing/2014/main" id="{FE55BD07-55C8-438F-8DEB-E5DEF02FDAD4}"/>
              </a:ext>
            </a:extLst>
          </p:cNvPr>
          <p:cNvPicPr>
            <a:picLocks noChangeAspect="1"/>
          </p:cNvPicPr>
          <p:nvPr/>
        </p:nvPicPr>
        <p:blipFill>
          <a:blip r:embed="rId4"/>
          <a:stretch>
            <a:fillRect/>
          </a:stretch>
        </p:blipFill>
        <p:spPr>
          <a:xfrm>
            <a:off x="1979206" y="3476847"/>
            <a:ext cx="8834106" cy="1396023"/>
          </a:xfrm>
          <a:prstGeom prst="rect">
            <a:avLst/>
          </a:prstGeom>
        </p:spPr>
      </p:pic>
      <p:sp>
        <p:nvSpPr>
          <p:cNvPr id="9" name="Rectangle: Rounded Corners 8">
            <a:extLst>
              <a:ext uri="{FF2B5EF4-FFF2-40B4-BE49-F238E27FC236}">
                <a16:creationId xmlns:a16="http://schemas.microsoft.com/office/drawing/2014/main" id="{94847200-1013-4AA1-A268-7F26E7452BF6}"/>
              </a:ext>
            </a:extLst>
          </p:cNvPr>
          <p:cNvSpPr/>
          <p:nvPr/>
        </p:nvSpPr>
        <p:spPr>
          <a:xfrm>
            <a:off x="4635795"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0" name="Rectangle: Rounded Corners 9">
            <a:extLst>
              <a:ext uri="{FF2B5EF4-FFF2-40B4-BE49-F238E27FC236}">
                <a16:creationId xmlns:a16="http://schemas.microsoft.com/office/drawing/2014/main" id="{58A6A283-1E83-474E-B75D-FFBC708B0553}"/>
              </a:ext>
            </a:extLst>
          </p:cNvPr>
          <p:cNvSpPr/>
          <p:nvPr/>
        </p:nvSpPr>
        <p:spPr>
          <a:xfrm>
            <a:off x="4699591"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25 cm</a:t>
            </a:r>
          </a:p>
        </p:txBody>
      </p:sp>
      <p:sp>
        <p:nvSpPr>
          <p:cNvPr id="11" name="Rectangle: Rounded Corners 10">
            <a:extLst>
              <a:ext uri="{FF2B5EF4-FFF2-40B4-BE49-F238E27FC236}">
                <a16:creationId xmlns:a16="http://schemas.microsoft.com/office/drawing/2014/main" id="{D1D90652-62A0-4DCD-8575-1EB162654312}"/>
              </a:ext>
            </a:extLst>
          </p:cNvPr>
          <p:cNvSpPr/>
          <p:nvPr/>
        </p:nvSpPr>
        <p:spPr>
          <a:xfrm>
            <a:off x="6868632"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2" name="Rectangle: Rounded Corners 11">
            <a:extLst>
              <a:ext uri="{FF2B5EF4-FFF2-40B4-BE49-F238E27FC236}">
                <a16:creationId xmlns:a16="http://schemas.microsoft.com/office/drawing/2014/main" id="{2CD52799-508B-4394-A640-67200485087D}"/>
              </a:ext>
            </a:extLst>
          </p:cNvPr>
          <p:cNvSpPr/>
          <p:nvPr/>
        </p:nvSpPr>
        <p:spPr>
          <a:xfrm>
            <a:off x="6858000"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21 cm</a:t>
            </a:r>
          </a:p>
        </p:txBody>
      </p:sp>
      <p:sp>
        <p:nvSpPr>
          <p:cNvPr id="13" name="Rectangle: Rounded Corners 12">
            <a:extLst>
              <a:ext uri="{FF2B5EF4-FFF2-40B4-BE49-F238E27FC236}">
                <a16:creationId xmlns:a16="http://schemas.microsoft.com/office/drawing/2014/main" id="{C3269809-7B88-42F9-9A7C-2EB2D54173C2}"/>
              </a:ext>
            </a:extLst>
          </p:cNvPr>
          <p:cNvSpPr/>
          <p:nvPr/>
        </p:nvSpPr>
        <p:spPr>
          <a:xfrm>
            <a:off x="9048306" y="4082902"/>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4" name="Rectangle: Rounded Corners 13">
            <a:extLst>
              <a:ext uri="{FF2B5EF4-FFF2-40B4-BE49-F238E27FC236}">
                <a16:creationId xmlns:a16="http://schemas.microsoft.com/office/drawing/2014/main" id="{1409AE98-BB13-4F1E-8A53-B5FE74AB4CCF}"/>
              </a:ext>
            </a:extLst>
          </p:cNvPr>
          <p:cNvSpPr/>
          <p:nvPr/>
        </p:nvSpPr>
        <p:spPr>
          <a:xfrm>
            <a:off x="9058939" y="4412511"/>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24 cm</a:t>
            </a:r>
          </a:p>
        </p:txBody>
      </p:sp>
      <p:sp>
        <p:nvSpPr>
          <p:cNvPr id="15" name="TextBox 14">
            <a:extLst>
              <a:ext uri="{FF2B5EF4-FFF2-40B4-BE49-F238E27FC236}">
                <a16:creationId xmlns:a16="http://schemas.microsoft.com/office/drawing/2014/main" id="{7C6851A3-492B-4E15-B084-D24BF6351BD3}"/>
              </a:ext>
            </a:extLst>
          </p:cNvPr>
          <p:cNvSpPr txBox="1"/>
          <p:nvPr/>
        </p:nvSpPr>
        <p:spPr>
          <a:xfrm>
            <a:off x="2030819" y="4880345"/>
            <a:ext cx="8623004" cy="646331"/>
          </a:xfrm>
          <a:prstGeom prst="rect">
            <a:avLst/>
          </a:prstGeom>
          <a:noFill/>
        </p:spPr>
        <p:txBody>
          <a:bodyPr wrap="square" rtlCol="0">
            <a:spAutoFit/>
          </a:bodyPr>
          <a:lstStyle/>
          <a:p>
            <a:r>
              <a:rPr lang="en-US" sz="3600" b="0" i="0" dirty="0">
                <a:solidFill>
                  <a:srgbClr val="000000"/>
                </a:solidFill>
                <a:effectLst/>
                <a:latin typeface="Calibri" panose="020F0502020204030204" pitchFamily="34" charset="0"/>
                <a:cs typeface="Calibri" panose="020F0502020204030204" pitchFamily="34" charset="0"/>
              </a:rPr>
              <a:t>b) </a:t>
            </a:r>
            <a:r>
              <a:rPr lang="en-US" sz="3600" b="0" i="0" dirty="0" err="1">
                <a:solidFill>
                  <a:srgbClr val="000000"/>
                </a:solidFill>
                <a:effectLst/>
                <a:latin typeface="Calibri" panose="020F0502020204030204" pitchFamily="34" charset="0"/>
                <a:cs typeface="Calibri" panose="020F0502020204030204" pitchFamily="34" charset="0"/>
              </a:rPr>
              <a:t>Mảnh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nào</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có</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diện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tích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lớn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2CA70BA6-666A-4A54-AB58-3026B6AC9359}"/>
              </a:ext>
            </a:extLst>
          </p:cNvPr>
          <p:cNvSpPr/>
          <p:nvPr/>
        </p:nvSpPr>
        <p:spPr>
          <a:xfrm>
            <a:off x="4263655" y="5528930"/>
            <a:ext cx="4061638" cy="595424"/>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solidFill>
                  <a:srgbClr val="FF0000"/>
                </a:solidFill>
                <a:latin typeface="Calibri" panose="020F0502020204030204" pitchFamily="34" charset="0"/>
                <a:cs typeface="Calibri" panose="020F0502020204030204" pitchFamily="34" charset="0"/>
              </a:rPr>
              <a:t>Mảnh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đất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màu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 25 cm</a:t>
            </a:r>
          </a:p>
        </p:txBody>
      </p:sp>
    </p:spTree>
    <p:extLst>
      <p:ext uri="{BB962C8B-B14F-4D97-AF65-F5344CB8AC3E}">
        <p14:creationId xmlns:p14="http://schemas.microsoft.com/office/powerpoint/2010/main" val="149768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19" b="33556" l="67779" r="96420"/>
                    </a14:imgEffect>
                  </a14:imgLayer>
                </a14:imgProps>
              </a:ext>
              <a:ext uri="{28A0092B-C50C-407E-A947-70E740481C1C}">
                <a14:useLocalDpi xmlns:a14="http://schemas.microsoft.com/office/drawing/2010/main" val="0"/>
              </a:ext>
            </a:extLst>
          </a:blip>
          <a:srcRect l="64222" b="64666"/>
          <a:stretch/>
        </p:blipFill>
        <p:spPr>
          <a:xfrm rot="17585470">
            <a:off x="10396052" y="-339498"/>
            <a:ext cx="1900709" cy="1877098"/>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112682" y="-110812"/>
            <a:ext cx="2152075" cy="1572904"/>
          </a:xfrm>
          <a:prstGeom prst="rect">
            <a:avLst/>
          </a:prstGeom>
        </p:spPr>
      </p:pic>
      <p:sp>
        <p:nvSpPr>
          <p:cNvPr id="8" name="TextBox 7"/>
          <p:cNvSpPr txBox="1"/>
          <p:nvPr/>
        </p:nvSpPr>
        <p:spPr>
          <a:xfrm>
            <a:off x="2220078" y="245849"/>
            <a:ext cx="1384360" cy="851297"/>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9339BA6B-B21F-4559-8ABC-20F7CA4A7246}"/>
              </a:ext>
            </a:extLst>
          </p:cNvPr>
          <p:cNvGrpSpPr/>
          <p:nvPr/>
        </p:nvGrpSpPr>
        <p:grpSpPr>
          <a:xfrm>
            <a:off x="818707" y="1520456"/>
            <a:ext cx="10568763" cy="1077218"/>
            <a:chOff x="818707" y="1520456"/>
            <a:chExt cx="10568763" cy="1077218"/>
          </a:xfrm>
        </p:grpSpPr>
        <p:sp>
          <p:nvSpPr>
            <p:cNvPr id="3" name="TextBox 2">
              <a:extLst>
                <a:ext uri="{FF2B5EF4-FFF2-40B4-BE49-F238E27FC236}">
                  <a16:creationId xmlns:a16="http://schemas.microsoft.com/office/drawing/2014/main" id="{9EEC668E-59AA-4E32-A798-8AB62F60CF05}"/>
                </a:ext>
              </a:extLst>
            </p:cNvPr>
            <p:cNvSpPr txBox="1"/>
            <p:nvPr/>
          </p:nvSpPr>
          <p:spPr>
            <a:xfrm>
              <a:off x="818707" y="1520456"/>
              <a:ext cx="10568763" cy="1077218"/>
            </a:xfrm>
            <a:prstGeom prst="rect">
              <a:avLst/>
            </a:prstGeom>
            <a:noFill/>
          </p:spPr>
          <p:txBody>
            <a:bodyPr wrap="square" rtlCol="0">
              <a:spAutoFit/>
            </a:bodyPr>
            <a:lstStyle/>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gấp</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đôi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màu</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đỏ</a:t>
              </a:r>
              <a:r>
                <a:rPr lang="en-US" sz="3200" b="0" i="0" dirty="0">
                  <a:solidFill>
                    <a:srgbClr val="000000"/>
                  </a:solidFill>
                  <a:effectLst/>
                  <a:latin typeface="Calibri" panose="020F0502020204030204" pitchFamily="34" charset="0"/>
                  <a:cs typeface="Calibri" panose="020F0502020204030204" pitchFamily="34" charset="0"/>
                </a:rPr>
                <a:t>.</a:t>
              </a:r>
            </a:p>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là</a:t>
              </a:r>
              <a:r>
                <a:rPr lang="en-US" sz="3200" b="0" i="0" dirty="0">
                  <a:solidFill>
                    <a:srgbClr val="000000"/>
                  </a:solidFill>
                  <a:effectLst/>
                  <a:latin typeface="Calibri" panose="020F0502020204030204" pitchFamily="34" charset="0"/>
                  <a:cs typeface="Calibri" panose="020F0502020204030204" pitchFamily="34" charset="0"/>
                </a:rPr>
                <a:t>         cm</a:t>
              </a:r>
              <a:r>
                <a:rPr lang="en-US" sz="3200" b="0" i="0" baseline="30000" dirty="0">
                  <a:solidFill>
                    <a:srgbClr val="000000"/>
                  </a:solidFill>
                  <a:effectLst/>
                  <a:latin typeface="Calibri" panose="020F0502020204030204" pitchFamily="34" charset="0"/>
                  <a:cs typeface="Calibri" panose="020F0502020204030204" pitchFamily="34" charset="0"/>
                </a:rPr>
                <a:t>2</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id="{675ADBCE-5EDE-4053-8FD6-05FAED676427}"/>
                </a:ext>
              </a:extLst>
            </p:cNvPr>
            <p:cNvSpPr/>
            <p:nvPr/>
          </p:nvSpPr>
          <p:spPr>
            <a:xfrm>
              <a:off x="6145619" y="2105247"/>
              <a:ext cx="637953" cy="446567"/>
            </a:xfrm>
            <a:prstGeom prst="roundRect">
              <a:avLst/>
            </a:prstGeom>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latin typeface="Calibri" panose="020F0502020204030204" pitchFamily="34" charset="0"/>
                  <a:cs typeface="Calibri" panose="020F0502020204030204" pitchFamily="34" charset="0"/>
                </a:rPr>
                <a:t>?</a:t>
              </a:r>
            </a:p>
          </p:txBody>
        </p:sp>
      </p:grpSp>
      <p:pic>
        <p:nvPicPr>
          <p:cNvPr id="16" name="Picture 15">
            <a:extLst>
              <a:ext uri="{FF2B5EF4-FFF2-40B4-BE49-F238E27FC236}">
                <a16:creationId xmlns:a16="http://schemas.microsoft.com/office/drawing/2014/main" id="{480BF852-F1C1-4297-9A19-8526B1DC7451}"/>
              </a:ext>
            </a:extLst>
          </p:cNvPr>
          <p:cNvPicPr>
            <a:picLocks noChangeAspect="1"/>
          </p:cNvPicPr>
          <p:nvPr/>
        </p:nvPicPr>
        <p:blipFill>
          <a:blip r:embed="rId8"/>
          <a:stretch>
            <a:fillRect/>
          </a:stretch>
        </p:blipFill>
        <p:spPr>
          <a:xfrm>
            <a:off x="8041646" y="2550706"/>
            <a:ext cx="3101274" cy="2701723"/>
          </a:xfrm>
          <a:prstGeom prst="rect">
            <a:avLst/>
          </a:prstGeom>
        </p:spPr>
      </p:pic>
      <p:sp>
        <p:nvSpPr>
          <p:cNvPr id="17" name="TextBox 16">
            <a:extLst>
              <a:ext uri="{FF2B5EF4-FFF2-40B4-BE49-F238E27FC236}">
                <a16:creationId xmlns:a16="http://schemas.microsoft.com/office/drawing/2014/main" id="{7C5632DC-C50B-473A-A234-C45CA8EAB1C9}"/>
              </a:ext>
            </a:extLst>
          </p:cNvPr>
          <p:cNvSpPr txBox="1"/>
          <p:nvPr/>
        </p:nvSpPr>
        <p:spPr>
          <a:xfrm>
            <a:off x="1020726" y="2923953"/>
            <a:ext cx="7049386" cy="3416320"/>
          </a:xfrm>
          <a:prstGeom prst="rect">
            <a:avLst/>
          </a:prstGeom>
          <a:noFill/>
        </p:spPr>
        <p:txBody>
          <a:bodyPr wrap="square" rtlCol="0">
            <a:spAutoFit/>
          </a:bodyPr>
          <a:lstStyle/>
          <a:p>
            <a:pPr algn="ctr"/>
            <a:r>
              <a:rPr lang="en-US" sz="3600" b="1" u="sng" dirty="0" err="1">
                <a:solidFill>
                  <a:srgbClr val="002060"/>
                </a:solidFill>
                <a:latin typeface="Calibri" panose="020F0502020204030204" pitchFamily="34" charset="0"/>
                <a:cs typeface="Calibri" panose="020F0502020204030204" pitchFamily="34" charset="0"/>
              </a:rPr>
              <a:t>Bài</a:t>
            </a:r>
            <a:r>
              <a:rPr lang="en-US" sz="3600" b="1" u="sng" dirty="0">
                <a:solidFill>
                  <a:srgbClr val="002060"/>
                </a:solidFill>
                <a:latin typeface="Calibri" panose="020F0502020204030204" pitchFamily="34" charset="0"/>
                <a:cs typeface="Calibri" panose="020F0502020204030204" pitchFamily="34" charset="0"/>
              </a:rPr>
              <a:t> </a:t>
            </a:r>
            <a:r>
              <a:rPr lang="en-US" sz="3600" b="1" u="sng" dirty="0" err="1">
                <a:solidFill>
                  <a:srgbClr val="002060"/>
                </a:solidFill>
                <a:latin typeface="Calibri" panose="020F0502020204030204" pitchFamily="34" charset="0"/>
                <a:cs typeface="Calibri" panose="020F0502020204030204" pitchFamily="34" charset="0"/>
              </a:rPr>
              <a:t>giải</a:t>
            </a:r>
            <a:r>
              <a:rPr lang="en-US" sz="3600" b="1" u="sng" dirty="0">
                <a:solidFill>
                  <a:srgbClr val="00206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đỏ</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 3 x 6 = 18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18 x 2 = 36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r"/>
            <a:r>
              <a:rPr lang="en-US" sz="3600" b="1" dirty="0" err="1">
                <a:solidFill>
                  <a:srgbClr val="FF0000"/>
                </a:solidFill>
                <a:latin typeface="Calibri" panose="020F0502020204030204" pitchFamily="34" charset="0"/>
                <a:cs typeface="Calibri" panose="020F0502020204030204" pitchFamily="34" charset="0"/>
              </a:rPr>
              <a:t>Đáp</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36 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357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971491" y="604436"/>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pitchFamily="34" charset="0"/>
                <a:cs typeface="Calibri" panose="020F0502020204030204" pitchFamily="34" charset="0"/>
              </a:rPr>
              <a:t>4</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53DCD28E-A3B9-4ECA-9CC8-D47BB5FCDD05}"/>
              </a:ext>
            </a:extLst>
          </p:cNvPr>
          <p:cNvGrpSpPr/>
          <p:nvPr/>
        </p:nvGrpSpPr>
        <p:grpSpPr>
          <a:xfrm>
            <a:off x="1638300" y="668926"/>
            <a:ext cx="9304682" cy="1938992"/>
            <a:chOff x="1638300" y="668926"/>
            <a:chExt cx="9304682" cy="1938992"/>
          </a:xfrm>
        </p:grpSpPr>
        <p:sp>
          <p:nvSpPr>
            <p:cNvPr id="7" name="TextBox 6">
              <a:extLst>
                <a:ext uri="{FF2B5EF4-FFF2-40B4-BE49-F238E27FC236}">
                  <a16:creationId xmlns:a16="http://schemas.microsoft.com/office/drawing/2014/main" id="{38020CF2-F515-4C5E-B0F3-8433E70B2657}"/>
                </a:ext>
              </a:extLst>
            </p:cNvPr>
            <p:cNvSpPr txBox="1"/>
            <p:nvPr/>
          </p:nvSpPr>
          <p:spPr>
            <a:xfrm>
              <a:off x="1638300" y="668926"/>
              <a:ext cx="9304682" cy="193899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Có một tấm kính lớn như hình vẽ bên. </a:t>
              </a:r>
            </a:p>
            <a:p>
              <a:pPr lvl="0" algn="just"/>
              <a:r>
                <a:rPr lang="vi-VN" sz="3000" b="1" dirty="0">
                  <a:solidFill>
                    <a:prstClr val="black"/>
                  </a:solidFill>
                  <a:latin typeface="Calibri" panose="020F0502020204030204" pitchFamily="34" charset="0"/>
                  <a:cs typeface="Calibri" panose="020F0502020204030204" pitchFamily="34" charset="0"/>
                </a:rPr>
                <a:t>Người ta cắt ra ba tấm kính hình chữ nhật để cắt vào cửa chớp, mỗi tấm có chiều dài 80 cm, chiều rộng 10 cm. Phần kính còn lại có diện tích là</a:t>
              </a:r>
              <a:r>
                <a:rPr lang="en-US" sz="3000" b="1" dirty="0">
                  <a:solidFill>
                    <a:prstClr val="black"/>
                  </a:solidFill>
                  <a:latin typeface="Calibri" panose="020F0502020204030204" pitchFamily="34" charset="0"/>
                  <a:cs typeface="Calibri" panose="020F0502020204030204" pitchFamily="34" charset="0"/>
                </a:rPr>
                <a:t>        </a:t>
              </a:r>
              <a:r>
                <a:rPr lang="vi-VN" sz="3000" b="1" dirty="0">
                  <a:solidFill>
                    <a:prstClr val="black"/>
                  </a:solidFill>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cm</a:t>
              </a:r>
              <a:r>
                <a:rPr lang="en-US" sz="3000" b="1" baseline="30000" dirty="0">
                  <a:latin typeface="Calibri" panose="020F0502020204030204" pitchFamily="34" charset="0"/>
                  <a:cs typeface="Calibri" panose="020F0502020204030204" pitchFamily="34" charset="0"/>
                </a:rPr>
                <a:t>2</a:t>
              </a:r>
              <a:endParaRPr kumimoji="0" lang="en-US" sz="3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D6B440D-59B2-462C-84BD-31DFBB1C1C13}"/>
                </a:ext>
              </a:extLst>
            </p:cNvPr>
            <p:cNvSpPr/>
            <p:nvPr/>
          </p:nvSpPr>
          <p:spPr>
            <a:xfrm>
              <a:off x="6854455" y="2085974"/>
              <a:ext cx="517895" cy="419101"/>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FF0000"/>
                  </a:solidFill>
                  <a:latin typeface="Calibri" panose="020F0502020204030204" pitchFamily="34" charset="0"/>
                  <a:cs typeface="Calibri" panose="020F0502020204030204" pitchFamily="34" charset="0"/>
                </a:rPr>
                <a:t>?</a:t>
              </a:r>
            </a:p>
          </p:txBody>
        </p:sp>
      </p:grpSp>
      <p:pic>
        <p:nvPicPr>
          <p:cNvPr id="8" name="Picture 7">
            <a:extLst>
              <a:ext uri="{FF2B5EF4-FFF2-40B4-BE49-F238E27FC236}">
                <a16:creationId xmlns:a16="http://schemas.microsoft.com/office/drawing/2014/main" id="{FE93E8C7-B953-4636-B84B-A96FFBEC1447}"/>
              </a:ext>
            </a:extLst>
          </p:cNvPr>
          <p:cNvPicPr>
            <a:picLocks noChangeAspect="1"/>
          </p:cNvPicPr>
          <p:nvPr/>
        </p:nvPicPr>
        <p:blipFill>
          <a:blip r:embed="rId2"/>
          <a:stretch>
            <a:fillRect/>
          </a:stretch>
        </p:blipFill>
        <p:spPr>
          <a:xfrm>
            <a:off x="8186737" y="2857500"/>
            <a:ext cx="2176463" cy="3113772"/>
          </a:xfrm>
          <a:prstGeom prst="rect">
            <a:avLst/>
          </a:prstGeom>
        </p:spPr>
      </p:pic>
      <p:sp>
        <p:nvSpPr>
          <p:cNvPr id="11" name="TextBox 10">
            <a:extLst>
              <a:ext uri="{FF2B5EF4-FFF2-40B4-BE49-F238E27FC236}">
                <a16:creationId xmlns:a16="http://schemas.microsoft.com/office/drawing/2014/main" id="{9441D3AD-5A1C-4084-96A1-C2B4B39A9472}"/>
              </a:ext>
            </a:extLst>
          </p:cNvPr>
          <p:cNvSpPr txBox="1"/>
          <p:nvPr/>
        </p:nvSpPr>
        <p:spPr>
          <a:xfrm>
            <a:off x="1438275" y="2533650"/>
            <a:ext cx="6267450" cy="3785652"/>
          </a:xfrm>
          <a:prstGeom prst="rect">
            <a:avLst/>
          </a:prstGeom>
          <a:noFill/>
        </p:spPr>
        <p:txBody>
          <a:bodyPr wrap="square" rtlCol="0">
            <a:spAutoFit/>
          </a:bodyPr>
          <a:lstStyle/>
          <a:p>
            <a:pPr algn="ctr"/>
            <a:r>
              <a:rPr lang="en-US" sz="2400" b="1" u="sng" dirty="0" err="1">
                <a:solidFill>
                  <a:srgbClr val="FF0000"/>
                </a:solidFill>
                <a:latin typeface="Calibri" panose="020F0502020204030204" pitchFamily="34" charset="0"/>
                <a:cs typeface="Calibri" panose="020F0502020204030204" pitchFamily="34" charset="0"/>
              </a:rPr>
              <a:t>Lời</a:t>
            </a:r>
            <a:r>
              <a:rPr lang="en-US" sz="2400" b="1" u="sng" dirty="0">
                <a:solidFill>
                  <a:srgbClr val="FF0000"/>
                </a:solidFill>
                <a:latin typeface="Calibri" panose="020F0502020204030204" pitchFamily="34" charset="0"/>
                <a:cs typeface="Calibri" panose="020F0502020204030204" pitchFamily="34" charset="0"/>
              </a:rPr>
              <a:t> </a:t>
            </a:r>
            <a:r>
              <a:rPr lang="en-US" sz="2400" b="1" u="sng" dirty="0" err="1">
                <a:solidFill>
                  <a:srgbClr val="FF0000"/>
                </a:solidFill>
                <a:latin typeface="Calibri" panose="020F0502020204030204" pitchFamily="34" charset="0"/>
                <a:cs typeface="Calibri" panose="020F0502020204030204" pitchFamily="34" charset="0"/>
              </a:rPr>
              <a:t>giải</a:t>
            </a:r>
            <a:r>
              <a:rPr lang="en-US" sz="2400" b="1" u="sng"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lớn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85 x 30 = 2550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80 x 10 = 800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3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 </a:t>
            </a:r>
          </a:p>
          <a:p>
            <a:pPr algn="ctr"/>
            <a:r>
              <a:rPr lang="en-US" sz="2400" b="1" dirty="0">
                <a:solidFill>
                  <a:srgbClr val="FF0000"/>
                </a:solidFill>
                <a:latin typeface="Calibri" panose="020F0502020204030204" pitchFamily="34" charset="0"/>
                <a:cs typeface="Calibri" panose="020F0502020204030204" pitchFamily="34" charset="0"/>
              </a:rPr>
              <a:t>800 x 3 = 2400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phần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còn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lại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2550 – 2400 = 150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150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738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arn(inVertic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barn(inVertic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barn(inVertical)">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barn(inVertical)">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barn(inVertical)">
                                      <p:cBhvr>
                                        <p:cTn id="47" dur="5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barn(inVertical)">
                                      <p:cBhvr>
                                        <p:cTn id="52" dur="500"/>
                                        <p:tgtEl>
                                          <p:spTgt spid="1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xEl>
                                              <p:pRg st="7" end="7"/>
                                            </p:txEl>
                                          </p:spTgt>
                                        </p:tgtEl>
                                        <p:attrNameLst>
                                          <p:attrName>style.visibility</p:attrName>
                                        </p:attrNameLst>
                                      </p:cBhvr>
                                      <p:to>
                                        <p:strVal val="visible"/>
                                      </p:to>
                                    </p:set>
                                    <p:animEffect transition="in" filter="barn(inVertical)">
                                      <p:cBhvr>
                                        <p:cTn id="57" dur="500"/>
                                        <p:tgtEl>
                                          <p:spTgt spid="11">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xEl>
                                              <p:pRg st="8" end="8"/>
                                            </p:txEl>
                                          </p:spTgt>
                                        </p:tgtEl>
                                        <p:attrNameLst>
                                          <p:attrName>style.visibility</p:attrName>
                                        </p:attrNameLst>
                                      </p:cBhvr>
                                      <p:to>
                                        <p:strVal val="visible"/>
                                      </p:to>
                                    </p:set>
                                    <p:animEffect transition="in" filter="barn(inVertical)">
                                      <p:cBhvr>
                                        <p:cTn id="62" dur="500"/>
                                        <p:tgtEl>
                                          <p:spTgt spid="1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1">
                                            <p:txEl>
                                              <p:pRg st="9" end="9"/>
                                            </p:txEl>
                                          </p:spTgt>
                                        </p:tgtEl>
                                        <p:attrNameLst>
                                          <p:attrName>style.visibility</p:attrName>
                                        </p:attrNameLst>
                                      </p:cBhvr>
                                      <p:to>
                                        <p:strVal val="visible"/>
                                      </p:to>
                                    </p:set>
                                    <p:animEffect transition="in" filter="barn(inVertical)">
                                      <p:cBhvr>
                                        <p:cTn id="6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7138484" cy="193899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dirty="0" err="1">
                <a:solidFill>
                  <a:prstClr val="black"/>
                </a:solidFill>
                <a:latin typeface="Cambria" panose="02040503050406030204" pitchFamily="18" charset="0"/>
                <a:ea typeface="Cambria" panose="02040503050406030204" pitchFamily="18" charset="0"/>
              </a:rPr>
              <a:t>cách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tính</a:t>
            </a:r>
            <a:r>
              <a:rPr lang="en-US" sz="4000" dirty="0">
                <a:solidFill>
                  <a:prstClr val="black"/>
                </a:solidFill>
                <a:latin typeface="Cambria" panose="02040503050406030204" pitchFamily="18" charset="0"/>
                <a:ea typeface="Cambria" panose="02040503050406030204" pitchFamily="18" charset="0"/>
              </a:rPr>
              <a:t> chu vi, </a:t>
            </a:r>
            <a:r>
              <a:rPr lang="en-US" sz="4000" dirty="0" err="1">
                <a:solidFill>
                  <a:prstClr val="black"/>
                </a:solidFill>
                <a:latin typeface="Cambria" panose="02040503050406030204" pitchFamily="18" charset="0"/>
                <a:ea typeface="Cambria" panose="02040503050406030204" pitchFamily="18" charset="0"/>
              </a:rPr>
              <a:t>diện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các</a:t>
            </a:r>
            <a:r>
              <a:rPr lang="en-US" sz="4000" dirty="0">
                <a:solidFill>
                  <a:prstClr val="black"/>
                </a:solidFill>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khối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D4A82-5064-47BC-AE3B-2BFBD8744BB6}"/>
              </a:ext>
            </a:extLst>
          </p:cNvPr>
          <p:cNvPicPr>
            <a:picLocks noChangeAspect="1"/>
          </p:cNvPicPr>
          <p:nvPr/>
        </p:nvPicPr>
        <p:blipFill>
          <a:blip r:embed="rId2"/>
          <a:stretch>
            <a:fillRect/>
          </a:stretch>
        </p:blipFill>
        <p:spPr>
          <a:xfrm>
            <a:off x="1892102" y="1971041"/>
            <a:ext cx="8909400" cy="3394056"/>
          </a:xfrm>
          <a:prstGeom prst="rect">
            <a:avLst/>
          </a:prstGeom>
        </p:spPr>
      </p:pic>
    </p:spTree>
    <p:extLst>
      <p:ext uri="{BB962C8B-B14F-4D97-AF65-F5344CB8AC3E}">
        <p14:creationId xmlns:p14="http://schemas.microsoft.com/office/powerpoint/2010/main" val="821151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8"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88928" y="3703839"/>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3804" y="3703837"/>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4052" y="3703836"/>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177635" y="185193"/>
            <a:ext cx="2363286" cy="156258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9721" y="-99939"/>
            <a:ext cx="1612279" cy="1612279"/>
          </a:xfrm>
          <a:prstGeom prst="rect">
            <a:avLst/>
          </a:prstGeom>
        </p:spPr>
      </p:pic>
      <p:pic>
        <p:nvPicPr>
          <p:cNvPr id="3" name="Picture 2">
            <a:extLst>
              <a:ext uri="{FF2B5EF4-FFF2-40B4-BE49-F238E27FC236}">
                <a16:creationId xmlns:a16="http://schemas.microsoft.com/office/drawing/2014/main" id="{A4F6A9B1-8FB6-4287-8C48-0D94C8E947FE}"/>
              </a:ext>
            </a:extLst>
          </p:cNvPr>
          <p:cNvPicPr>
            <a:picLocks noChangeAspect="1"/>
          </p:cNvPicPr>
          <p:nvPr/>
        </p:nvPicPr>
        <p:blipFill>
          <a:blip r:embed="rId6"/>
          <a:stretch>
            <a:fillRect/>
          </a:stretch>
        </p:blipFill>
        <p:spPr>
          <a:xfrm>
            <a:off x="2976562" y="1462087"/>
            <a:ext cx="6086475" cy="1857375"/>
          </a:xfrm>
          <a:prstGeom prst="rect">
            <a:avLst/>
          </a:prstGeom>
        </p:spPr>
      </p:pic>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FF30297B-207A-4CFF-8CCD-C73EADE94C87}"/>
              </a:ext>
            </a:extLst>
          </p:cNvPr>
          <p:cNvSpPr/>
          <p:nvPr/>
        </p:nvSpPr>
        <p:spPr>
          <a:xfrm>
            <a:off x="1360802" y="1752404"/>
            <a:ext cx="9812023" cy="3694345"/>
          </a:xfrm>
          <a:prstGeom prst="rect">
            <a:avLst/>
          </a:prstGeom>
        </p:spPr>
        <p:txBody>
          <a:bodyPr wrap="square">
            <a:spAutoFit/>
          </a:bodyPr>
          <a:lstStyle/>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Tính được diện tích hình chữ nhật và diện tích hình vuông theo quy tắc đã nêu trong SGK.</a:t>
            </a:r>
          </a:p>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 Vận dụng giải các bài toán thực tế liên quan đến diện tích hình chữ nhật và diện tích hình vuông và bài toán giải bằng hai bước tính.</a:t>
            </a:r>
          </a:p>
        </p:txBody>
      </p:sp>
      <p:pic>
        <p:nvPicPr>
          <p:cNvPr id="2" name="Picture 1"/>
          <p:cNvPicPr>
            <a:picLocks noChangeAspect="1"/>
          </p:cNvPicPr>
          <p:nvPr/>
        </p:nvPicPr>
        <p:blipFill>
          <a:blip r:embed="rId2"/>
          <a:stretch>
            <a:fillRect/>
          </a:stretch>
        </p:blipFill>
        <p:spPr>
          <a:xfrm>
            <a:off x="2826885" y="675486"/>
            <a:ext cx="6803726" cy="1048603"/>
          </a:xfrm>
          <a:prstGeom prst="rect">
            <a:avLst/>
          </a:prstGeom>
        </p:spPr>
      </p:pic>
    </p:spTree>
    <p:extLst>
      <p:ext uri="{BB962C8B-B14F-4D97-AF65-F5344CB8AC3E}">
        <p14:creationId xmlns:p14="http://schemas.microsoft.com/office/powerpoint/2010/main" val="623994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C28E9C3B-C877-6FAD-D813-FB21086A471F}"/>
              </a:ext>
            </a:extLst>
          </p:cNvPr>
          <p:cNvSpPr txBox="1"/>
          <p:nvPr/>
        </p:nvSpPr>
        <p:spPr>
          <a:xfrm rot="20684009">
            <a:off x="802105" y="1580195"/>
            <a:ext cx="4090737" cy="2390141"/>
          </a:xfrm>
          <a:prstGeom prst="rect">
            <a:avLst/>
          </a:prstGeom>
          <a:noFill/>
        </p:spPr>
        <p:txBody>
          <a:bodyPr wrap="square" rtlCol="0">
            <a:spAutoFit/>
          </a:bodyPr>
          <a:lstStyle/>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KHỞI </a:t>
            </a:r>
          </a:p>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ĐỘNG</a:t>
            </a:r>
          </a:p>
        </p:txBody>
      </p:sp>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8" name="Hộp Văn bản 7">
            <a:extLst>
              <a:ext uri="{FF2B5EF4-FFF2-40B4-BE49-F238E27FC236}">
                <a16:creationId xmlns:a16="http://schemas.microsoft.com/office/drawing/2014/main" id="{9F3B6B00-A0BD-3F22-9534-87A57FEA2490}"/>
              </a:ext>
            </a:extLst>
          </p:cNvPr>
          <p:cNvSpPr txBox="1"/>
          <p:nvPr/>
        </p:nvSpPr>
        <p:spPr>
          <a:xfrm>
            <a:off x="7644464" y="815253"/>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ĐỐ</a:t>
            </a:r>
          </a:p>
        </p:txBody>
      </p:sp>
      <p:sp>
        <p:nvSpPr>
          <p:cNvPr id="9" name="Hộp Văn bản 8">
            <a:extLst>
              <a:ext uri="{FF2B5EF4-FFF2-40B4-BE49-F238E27FC236}">
                <a16:creationId xmlns:a16="http://schemas.microsoft.com/office/drawing/2014/main" id="{613990C7-199C-1907-27D8-B5F61330321C}"/>
              </a:ext>
            </a:extLst>
          </p:cNvPr>
          <p:cNvSpPr txBox="1"/>
          <p:nvPr/>
        </p:nvSpPr>
        <p:spPr>
          <a:xfrm>
            <a:off x="6470878" y="3333738"/>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BẠN</a:t>
            </a:r>
          </a:p>
        </p:txBody>
      </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algn="ctr" defTabSz="1219170">
              <a:buClr>
                <a:srgbClr val="000000"/>
              </a:buClr>
            </a:pPr>
            <a:r>
              <a:rPr lang="en-US" sz="4000" b="1" kern="0" dirty="0">
                <a:solidFill>
                  <a:srgbClr val="964618"/>
                </a:solidFill>
                <a:cs typeface="Arial"/>
                <a:sym typeface="Arial"/>
              </a:rPr>
              <a:t>1. </a:t>
            </a:r>
            <a:r>
              <a:rPr lang="en-US" sz="4000" b="1" kern="0" dirty="0" err="1">
                <a:solidFill>
                  <a:srgbClr val="964618"/>
                </a:solidFill>
                <a:cs typeface="Arial"/>
                <a:sym typeface="Arial"/>
              </a:rPr>
              <a:t>Nêu</a:t>
            </a:r>
            <a:r>
              <a:rPr lang="en-US" sz="4000" b="1" kern="0" dirty="0">
                <a:solidFill>
                  <a:srgbClr val="964618"/>
                </a:solidFill>
                <a:cs typeface="Arial"/>
                <a:sym typeface="Arial"/>
              </a:rPr>
              <a:t> </a:t>
            </a:r>
            <a:r>
              <a:rPr lang="en-US" sz="4000" b="1" kern="0" dirty="0" err="1">
                <a:solidFill>
                  <a:srgbClr val="964618"/>
                </a:solidFill>
                <a:cs typeface="Arial"/>
                <a:sym typeface="Arial"/>
              </a:rPr>
              <a:t>quy</a:t>
            </a:r>
            <a:r>
              <a:rPr lang="en-US" sz="4000" b="1" kern="0" dirty="0">
                <a:solidFill>
                  <a:srgbClr val="964618"/>
                </a:solidFill>
                <a:cs typeface="Arial"/>
                <a:sym typeface="Arial"/>
              </a:rPr>
              <a:t> </a:t>
            </a:r>
            <a:r>
              <a:rPr lang="en-US" sz="4000" b="1" kern="0" dirty="0" err="1">
                <a:solidFill>
                  <a:srgbClr val="964618"/>
                </a:solidFill>
                <a:cs typeface="Arial"/>
                <a:sym typeface="Arial"/>
              </a:rPr>
              <a:t>tắc</a:t>
            </a:r>
            <a:r>
              <a:rPr lang="en-US" sz="4000" b="1" kern="0" dirty="0">
                <a:solidFill>
                  <a:srgbClr val="964618"/>
                </a:solidFill>
                <a:cs typeface="Arial"/>
                <a:sym typeface="Arial"/>
              </a:rPr>
              <a:t> </a:t>
            </a:r>
            <a:r>
              <a:rPr lang="en-US" sz="4000" b="1" kern="0" dirty="0" err="1">
                <a:solidFill>
                  <a:srgbClr val="964618"/>
                </a:solidFill>
                <a:cs typeface="Arial"/>
                <a:sym typeface="Arial"/>
              </a:rPr>
              <a:t>tính</a:t>
            </a:r>
            <a:r>
              <a:rPr lang="en-US" sz="4000" b="1" kern="0" dirty="0">
                <a:solidFill>
                  <a:srgbClr val="964618"/>
                </a:solidFill>
                <a:cs typeface="Arial"/>
                <a:sym typeface="Arial"/>
              </a:rPr>
              <a:t> </a:t>
            </a:r>
            <a:r>
              <a:rPr lang="en-US" sz="4000" b="1" kern="0" dirty="0" err="1">
                <a:solidFill>
                  <a:srgbClr val="964618"/>
                </a:solidFill>
                <a:cs typeface="Arial"/>
                <a:sym typeface="Arial"/>
              </a:rPr>
              <a:t>diện</a:t>
            </a:r>
            <a:r>
              <a:rPr lang="en-US" sz="4000" b="1" kern="0" dirty="0">
                <a:solidFill>
                  <a:srgbClr val="964618"/>
                </a:solidFill>
                <a:cs typeface="Arial"/>
                <a:sym typeface="Arial"/>
              </a:rPr>
              <a:t> </a:t>
            </a:r>
            <a:r>
              <a:rPr lang="en-US" sz="4000" b="1" kern="0" dirty="0" err="1">
                <a:solidFill>
                  <a:srgbClr val="964618"/>
                </a:solidFill>
                <a:cs typeface="Arial"/>
                <a:sym typeface="Arial"/>
              </a:rPr>
              <a:t>tích</a:t>
            </a:r>
            <a:r>
              <a:rPr lang="en-US" sz="4000" b="1" kern="0" dirty="0">
                <a:solidFill>
                  <a:srgbClr val="964618"/>
                </a:solidFill>
                <a:cs typeface="Arial"/>
                <a:sym typeface="Arial"/>
              </a:rPr>
              <a:t> </a:t>
            </a:r>
            <a:r>
              <a:rPr lang="en-US" sz="4000" b="1" kern="0" dirty="0" err="1">
                <a:solidFill>
                  <a:srgbClr val="964618"/>
                </a:solidFill>
                <a:cs typeface="Arial"/>
                <a:sym typeface="Arial"/>
              </a:rPr>
              <a:t>hình</a:t>
            </a:r>
            <a:r>
              <a:rPr lang="en-US" sz="4000" b="1" kern="0" dirty="0">
                <a:solidFill>
                  <a:srgbClr val="964618"/>
                </a:solidFill>
                <a:cs typeface="Arial"/>
                <a:sym typeface="Arial"/>
              </a:rPr>
              <a:t> </a:t>
            </a:r>
            <a:r>
              <a:rPr lang="en-US" sz="4000" b="1" kern="0" dirty="0" err="1">
                <a:solidFill>
                  <a:srgbClr val="964618"/>
                </a:solidFill>
                <a:cs typeface="Arial"/>
                <a:sym typeface="Arial"/>
              </a:rPr>
              <a:t>chữ</a:t>
            </a:r>
            <a:r>
              <a:rPr lang="en-US" sz="4000" b="1" kern="0" dirty="0">
                <a:solidFill>
                  <a:srgbClr val="964618"/>
                </a:solidFill>
                <a:cs typeface="Arial"/>
                <a:sym typeface="Arial"/>
              </a:rPr>
              <a:t> </a:t>
            </a:r>
            <a:r>
              <a:rPr lang="en-US" sz="4000" b="1" kern="0" dirty="0" err="1">
                <a:solidFill>
                  <a:srgbClr val="964618"/>
                </a:solidFill>
                <a:cs typeface="Arial"/>
                <a:sym typeface="Arial"/>
              </a:rPr>
              <a:t>nhật</a:t>
            </a:r>
            <a:r>
              <a:rPr lang="en-US" sz="4000" b="1" kern="0" dirty="0">
                <a:solidFill>
                  <a:srgbClr val="964618"/>
                </a:solidFill>
                <a:cs typeface="Arial"/>
                <a:sym typeface="Arial"/>
              </a:rPr>
              <a:t>?</a:t>
            </a:r>
            <a:endParaRPr lang="en-US" sz="4000" b="1" kern="0" dirty="0">
              <a:solidFill>
                <a:srgbClr val="964618"/>
              </a:solidFill>
              <a:latin typeface="Calibri"/>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chữ</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nhật</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dài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nhân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với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rộng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666" b="0" i="0" u="none" strike="noStrike" kern="1200" cap="none" spc="0" normalizeH="0" baseline="0" noProof="0" dirty="0">
                  <a:ln>
                    <a:noFill/>
                  </a:ln>
                  <a:solidFill>
                    <a:srgbClr val="FFFFFF"/>
                  </a:solidFill>
                  <a:effectLst/>
                  <a:uLnTx/>
                  <a:uFillTx/>
                  <a:latin typeface="Calibri"/>
                  <a:ea typeface="+mn-ea"/>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1.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Nêu</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quy</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tắc</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diện</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tích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hình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vuông</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vuông</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độ</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dài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một</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cạnh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nhân</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với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chính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nó</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a:solidFill>
                    <a:schemeClr val="bg1"/>
                  </a:solidFill>
                  <a:effectLst/>
                  <a:ea typeface="Times New Roman" panose="02020603050405020304" pitchFamily="18" charset="0"/>
                  <a:cs typeface="Times New Roman" panose="02020603050405020304" pitchFamily="18" charset="0"/>
                </a:rPr>
                <a:t>(</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4940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93257" y="1680597"/>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593</Words>
  <Application>Microsoft Office PowerPoint</Application>
  <PresentationFormat>Widescreen</PresentationFormat>
  <Paragraphs>74</Paragraphs>
  <Slides>18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Calibri Light</vt:lpstr>
      <vt:lpstr>Cambria</vt:lpstr>
      <vt:lpstr>HP001 4 hàng</vt:lpstr>
      <vt:lpstr>SVN-Poky's</vt:lpstr>
      <vt:lpstr>Tahoma</vt:lpstr>
      <vt:lpstr>Times New Roman</vt:lpstr>
      <vt:lpstr>UVN Van Chuong Nang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Trang</dc:creator>
  <cp:lastModifiedBy>Thao Phuong</cp:lastModifiedBy>
  <cp:revision>1</cp:revision>
  <dcterms:created xsi:type="dcterms:W3CDTF">2023-01-30T13:43:15Z</dcterms:created>
  <dcterms:modified xsi:type="dcterms:W3CDTF">2023-02-08T08:04:49Z</dcterms:modified>
</cp:coreProperties>
</file>