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4"/>
  </p:notesMasterIdLst>
  <p:sldIdLst>
    <p:sldId id="409" r:id="rId3"/>
    <p:sldId id="410" r:id="rId4"/>
    <p:sldId id="346" r:id="rId5"/>
    <p:sldId id="324" r:id="rId6"/>
    <p:sldId id="343" r:id="rId7"/>
    <p:sldId id="342" r:id="rId8"/>
    <p:sldId id="319" r:id="rId9"/>
    <p:sldId id="331" r:id="rId10"/>
    <p:sldId id="349" r:id="rId11"/>
    <p:sldId id="351" r:id="rId12"/>
    <p:sldId id="388" r:id="rId13"/>
    <p:sldId id="353" r:id="rId14"/>
    <p:sldId id="352" r:id="rId15"/>
    <p:sldId id="404" r:id="rId16"/>
    <p:sldId id="405" r:id="rId17"/>
    <p:sldId id="406" r:id="rId18"/>
    <p:sldId id="332" r:id="rId19"/>
    <p:sldId id="384" r:id="rId20"/>
    <p:sldId id="407" r:id="rId21"/>
    <p:sldId id="408" r:id="rId22"/>
    <p:sldId id="3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66" d="100"/>
          <a:sy n="66" d="100"/>
        </p:scale>
        <p:origin x="6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B11F5-954C-4385-ACBA-A0A53F82A34B}"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35137-69F0-4B5E-9BD4-63DC835E0731}" type="slidenum">
              <a:rPr lang="en-US" smtClean="0"/>
              <a:t>‹#›</a:t>
            </a:fld>
            <a:endParaRPr lang="en-US"/>
          </a:p>
        </p:txBody>
      </p:sp>
    </p:spTree>
    <p:extLst>
      <p:ext uri="{BB962C8B-B14F-4D97-AF65-F5344CB8AC3E}">
        <p14:creationId xmlns:p14="http://schemas.microsoft.com/office/powerpoint/2010/main" val="68501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967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868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5277294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045391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96659971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2222244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6592100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28999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626744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75320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15892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3361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3475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5210201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149473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207381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28385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219398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2/19/2023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22055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840592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3860634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5221097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371044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3000221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854935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5257939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6"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3" name="Picture 2" descr="A picture containing shape&#10;&#10;Description automatically generated">
            <a:extLst>
              <a:ext uri="{FF2B5EF4-FFF2-40B4-BE49-F238E27FC236}">
                <a16:creationId xmlns:a16="http://schemas.microsoft.com/office/drawing/2014/main" id="{C27E7FEF-8BA1-42DD-BAD0-5AD3495B623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05026" y="371474"/>
            <a:ext cx="1590675" cy="1590675"/>
          </a:xfrm>
          <a:prstGeom prst="rect">
            <a:avLst/>
          </a:prstGeom>
        </p:spPr>
      </p:pic>
    </p:spTree>
    <p:extLst>
      <p:ext uri="{BB962C8B-B14F-4D97-AF65-F5344CB8AC3E}">
        <p14:creationId xmlns:p14="http://schemas.microsoft.com/office/powerpoint/2010/main" val="3937898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 id="2147483689" r:id="rId13"/>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4665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5.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9.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50.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20.xml"/><Relationship Id="rId5" Type="http://schemas.openxmlformats.org/officeDocument/2006/relationships/image" Target="../media/image50.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54.jpe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0.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jpg"/><Relationship Id="rId1" Type="http://schemas.openxmlformats.org/officeDocument/2006/relationships/slideLayout" Target="../slideLayouts/slideLayout20.xml"/><Relationship Id="rId5" Type="http://schemas.openxmlformats.org/officeDocument/2006/relationships/image" Target="../media/image50.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16.svg"/><Relationship Id="rId12"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20.xml"/><Relationship Id="rId6" Type="http://schemas.openxmlformats.org/officeDocument/2006/relationships/image" Target="../media/image2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18.sv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5.png"/><Relationship Id="rId3" Type="http://schemas.openxmlformats.org/officeDocument/2006/relationships/image" Target="../media/image34.jpg"/><Relationship Id="rId7" Type="http://schemas.openxmlformats.org/officeDocument/2006/relationships/image" Target="../media/image29.png"/><Relationship Id="rId12"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18.svg"/><Relationship Id="rId4" Type="http://schemas.openxmlformats.org/officeDocument/2006/relationships/image" Target="../media/image27.png"/><Relationship Id="rId9" Type="http://schemas.openxmlformats.org/officeDocument/2006/relationships/image" Target="../media/image30.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0.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23</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5" name="TextBox 4"/>
          <p:cNvSpPr txBox="1"/>
          <p:nvPr/>
        </p:nvSpPr>
        <p:spPr>
          <a:xfrm>
            <a:off x="1452880" y="2835275"/>
            <a:ext cx="8056880" cy="1962076"/>
          </a:xfrm>
          <a:prstGeom prst="rect">
            <a:avLst/>
          </a:prstGeom>
          <a:noFill/>
        </p:spPr>
        <p:txBody>
          <a:bodyPr wrap="square">
            <a:spAutoFit/>
          </a:bodyPr>
          <a:lstStyle/>
          <a:p>
            <a:pPr algn="ctr">
              <a:defRPr/>
            </a:pP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defRPr/>
            </a:pP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động</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giáo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dục</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theo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chủ</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đề</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Sinh</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lớp</a:t>
            </a:r>
            <a:r>
              <a:rPr lang="en-US" sz="4050" b="1" dirty="0" smtClean="0">
                <a:latin typeface="Times New Roman" panose="02020603050405020304" pitchFamily="18" charset="0"/>
                <a:ea typeface="Zilla Slab" pitchFamily="2" charset="0"/>
                <a:cs typeface="Times New Roman" panose="02020603050405020304" pitchFamily="18" charset="0"/>
              </a:rPr>
              <a:t>.</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1201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028"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BD20188C-9DDB-1958-92F8-6B509C05C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92459" y="-859970"/>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D66D5A-A683-E4B4-7DA3-F94D67C82F9D}"/>
              </a:ext>
            </a:extLst>
          </p:cNvPr>
          <p:cNvSpPr txBox="1"/>
          <p:nvPr/>
        </p:nvSpPr>
        <p:spPr>
          <a:xfrm>
            <a:off x="2979964" y="4278735"/>
            <a:ext cx="666205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Quy</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tắc</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ứng</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khi</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ăn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uống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40F961D-E0BF-DB8D-2332-D7E7370F9222}"/>
              </a:ext>
            </a:extLst>
          </p:cNvPr>
          <p:cNvSpPr txBox="1"/>
          <p:nvPr/>
        </p:nvSpPr>
        <p:spPr>
          <a:xfrm>
            <a:off x="4465114" y="3314208"/>
            <a:ext cx="42427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23</a:t>
            </a:r>
          </a:p>
        </p:txBody>
      </p:sp>
    </p:spTree>
    <p:extLst>
      <p:ext uri="{BB962C8B-B14F-4D97-AF65-F5344CB8AC3E}">
        <p14:creationId xmlns:p14="http://schemas.microsoft.com/office/powerpoint/2010/main" val="15205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23D63F-A104-4B2C-AD98-4D94BFD03BC7}"/>
              </a:ext>
            </a:extLst>
          </p:cNvPr>
          <p:cNvSpPr txBox="1"/>
          <p:nvPr/>
        </p:nvSpPr>
        <p:spPr>
          <a:xfrm>
            <a:off x="2228850" y="2790825"/>
            <a:ext cx="7362825" cy="954107"/>
          </a:xfrm>
          <a:prstGeom prst="rect">
            <a:avLst/>
          </a:prstGeom>
          <a:noFill/>
        </p:spPr>
        <p:txBody>
          <a:bodyPr wrap="square" rtlCol="0">
            <a:spAutoFit/>
          </a:bodyPr>
          <a:lstStyle/>
          <a:p>
            <a:pPr algn="ctr"/>
            <a:r>
              <a:rPr lang="en-US" sz="2800" b="1" dirty="0">
                <a:solidFill>
                  <a:srgbClr val="FF0000"/>
                </a:solidFill>
                <a:effectLst/>
                <a:latin typeface="Cambria" panose="02040503050406030204" pitchFamily="18" charset="0"/>
                <a:ea typeface="Cambria" panose="02040503050406030204" pitchFamily="18" charset="0"/>
              </a:rPr>
              <a:t>1. </a:t>
            </a:r>
            <a:r>
              <a:rPr lang="vi-VN" sz="2800" b="1" dirty="0">
                <a:solidFill>
                  <a:srgbClr val="FF0000"/>
                </a:solidFill>
                <a:effectLst/>
                <a:latin typeface="Cambria" panose="02040503050406030204" pitchFamily="18" charset="0"/>
                <a:ea typeface="Cambria" panose="02040503050406030204" pitchFamily="18" charset="0"/>
              </a:rPr>
              <a:t>Chia sẻ về việc thực hiện quy tắc đảm bảo vệ sinh an toàn trong bữa ăn gia đình</a:t>
            </a:r>
            <a:endParaRPr lang="en-US" sz="2800"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979B899-1DCF-4F6D-ACE1-CEC249E764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04950" y="409575"/>
            <a:ext cx="1162050" cy="1162050"/>
          </a:xfrm>
          <a:prstGeom prst="rect">
            <a:avLst/>
          </a:prstGeom>
        </p:spPr>
      </p:pic>
    </p:spTree>
    <p:extLst>
      <p:ext uri="{BB962C8B-B14F-4D97-AF65-F5344CB8AC3E}">
        <p14:creationId xmlns:p14="http://schemas.microsoft.com/office/powerpoint/2010/main" val="206947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47C48-5DA3-F8E7-F75C-8D080DB37D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F28DCD0F-C383-93C4-DA92-0F3C3B6A0F27}"/>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8" name="TextBox 7">
            <a:extLst>
              <a:ext uri="{FF2B5EF4-FFF2-40B4-BE49-F238E27FC236}">
                <a16:creationId xmlns:a16="http://schemas.microsoft.com/office/drawing/2014/main" id="{C7258F32-BA71-8938-9FC6-9FE34C6D03A1}"/>
              </a:ext>
            </a:extLst>
          </p:cNvPr>
          <p:cNvSpPr txBox="1"/>
          <p:nvPr/>
        </p:nvSpPr>
        <p:spPr>
          <a:xfrm>
            <a:off x="1006928" y="439279"/>
            <a:ext cx="9949542" cy="1077218"/>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Kể những việc em và người thân đã làm hoặc chưa làm được theo những quy tắc đã xây dựng.</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3" name="Picture 2">
            <a:extLst>
              <a:ext uri="{FF2B5EF4-FFF2-40B4-BE49-F238E27FC236}">
                <a16:creationId xmlns:a16="http://schemas.microsoft.com/office/drawing/2014/main" id="{7A7B4EED-7376-489C-833E-93DD5D063C56}"/>
              </a:ext>
            </a:extLst>
          </p:cNvPr>
          <p:cNvPicPr>
            <a:picLocks noChangeAspect="1"/>
          </p:cNvPicPr>
          <p:nvPr/>
        </p:nvPicPr>
        <p:blipFill>
          <a:blip r:embed="rId5"/>
          <a:stretch>
            <a:fillRect/>
          </a:stretch>
        </p:blipFill>
        <p:spPr>
          <a:xfrm>
            <a:off x="3281361" y="1666875"/>
            <a:ext cx="5338763" cy="4318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86030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grpSp>
        <p:nvGrpSpPr>
          <p:cNvPr id="7" name="Group 6">
            <a:extLst>
              <a:ext uri="{FF2B5EF4-FFF2-40B4-BE49-F238E27FC236}">
                <a16:creationId xmlns:a16="http://schemas.microsoft.com/office/drawing/2014/main" id="{90699918-72A1-4BD2-A1EC-9550B4E0724D}"/>
              </a:ext>
            </a:extLst>
          </p:cNvPr>
          <p:cNvGrpSpPr/>
          <p:nvPr/>
        </p:nvGrpSpPr>
        <p:grpSpPr>
          <a:xfrm>
            <a:off x="509223" y="2181225"/>
            <a:ext cx="4758102" cy="4092616"/>
            <a:chOff x="3109548" y="2145949"/>
            <a:chExt cx="5089816" cy="4194567"/>
          </a:xfrm>
        </p:grpSpPr>
        <p:pic>
          <p:nvPicPr>
            <p:cNvPr id="8" name="Picture 2" descr="Cute cartoon thai student namaste greeting in the school uniform. Free Vector">
              <a:extLst>
                <a:ext uri="{FF2B5EF4-FFF2-40B4-BE49-F238E27FC236}">
                  <a16:creationId xmlns:a16="http://schemas.microsoft.com/office/drawing/2014/main" id="{96FDD285-BE60-4F1F-9D90-BD7A7AE811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te cartoon thai student namaste greeting in the school uniform. Free Vector">
              <a:extLst>
                <a:ext uri="{FF2B5EF4-FFF2-40B4-BE49-F238E27FC236}">
                  <a16:creationId xmlns:a16="http://schemas.microsoft.com/office/drawing/2014/main" id="{D5279CE8-3FA1-4456-8A2E-E4F56A9826AD}"/>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659229" y="2359066"/>
              <a:ext cx="2540135" cy="3981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9D0F5EE-4779-49A1-BEC9-29937F7619E9}"/>
                </a:ext>
              </a:extLst>
            </p:cNvPr>
            <p:cNvSpPr txBox="1"/>
            <p:nvPr/>
          </p:nvSpPr>
          <p:spPr>
            <a:xfrm>
              <a:off x="3571875" y="4922364"/>
              <a:ext cx="4503792" cy="612934"/>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Thảo</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luận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nhóm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đôi</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sp>
        <p:nvSpPr>
          <p:cNvPr id="11" name="TextBox 10">
            <a:extLst>
              <a:ext uri="{FF2B5EF4-FFF2-40B4-BE49-F238E27FC236}">
                <a16:creationId xmlns:a16="http://schemas.microsoft.com/office/drawing/2014/main" id="{5A3A3291-D7F6-4B96-9C1D-1865E01CC4CA}"/>
              </a:ext>
            </a:extLst>
          </p:cNvPr>
          <p:cNvSpPr txBox="1"/>
          <p:nvPr/>
        </p:nvSpPr>
        <p:spPr>
          <a:xfrm>
            <a:off x="3353706" y="112939"/>
            <a:ext cx="7299779" cy="1191816"/>
          </a:xfrm>
          <a:prstGeom prst="wedgeRoundRectCallout">
            <a:avLst>
              <a:gd name="adj1" fmla="val -40276"/>
              <a:gd name="adj2" fmla="val 71416"/>
              <a:gd name="adj3" fmla="val 16667"/>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Em quan sát thấy người thân trong gia đình có rửa tay trước khi ăn không?</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169338C-27D3-43FD-8249-A9FCBB7523C4}"/>
              </a:ext>
            </a:extLst>
          </p:cNvPr>
          <p:cNvSpPr txBox="1"/>
          <p:nvPr/>
        </p:nvSpPr>
        <p:spPr>
          <a:xfrm>
            <a:off x="4400551" y="1484539"/>
            <a:ext cx="6819900" cy="1191816"/>
          </a:xfrm>
          <a:prstGeom prst="wedgeRoundRectCallout">
            <a:avLst>
              <a:gd name="adj1" fmla="val -40276"/>
              <a:gd name="adj2" fmla="val 71416"/>
              <a:gd name="adj3" fmla="val 16667"/>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defRPr/>
            </a:pPr>
            <a:r>
              <a:rPr lang="vi-VN" sz="3200" dirty="0">
                <a:solidFill>
                  <a:schemeClr val="tx1"/>
                </a:solidFill>
                <a:latin typeface="Calibri" panose="020F0502020204030204" pitchFamily="34" charset="0"/>
                <a:cs typeface="Calibri" panose="020F0502020204030204" pitchFamily="34" charset="0"/>
              </a:rPr>
              <a:t>Em có vừa ăn vừa nói chuyện, cười to bắn nước miếng không? </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DE0FF4F-804F-437E-B003-184E496A0EFF}"/>
              </a:ext>
            </a:extLst>
          </p:cNvPr>
          <p:cNvSpPr txBox="1"/>
          <p:nvPr/>
        </p:nvSpPr>
        <p:spPr>
          <a:xfrm>
            <a:off x="4892222" y="3037114"/>
            <a:ext cx="6604454" cy="1191816"/>
          </a:xfrm>
          <a:prstGeom prst="wedgeRoundRectCallout">
            <a:avLst>
              <a:gd name="adj1" fmla="val -40276"/>
              <a:gd name="adj2" fmla="val 71416"/>
              <a:gd name="adj3" fmla="val 16667"/>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defRPr/>
            </a:pPr>
            <a:r>
              <a:rPr lang="vi-VN" sz="3200" dirty="0">
                <a:solidFill>
                  <a:schemeClr val="tx1"/>
                </a:solidFill>
                <a:latin typeface="Calibri" panose="020F0502020204030204" pitchFamily="34" charset="0"/>
                <a:cs typeface="Calibri" panose="020F0502020204030204" pitchFamily="34" charset="0"/>
              </a:rPr>
              <a:t>Em có dùng đũa khuấy vào bát canh chung không?</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9C9DAFF-9910-40BD-BBB7-D5375F794F70}"/>
              </a:ext>
            </a:extLst>
          </p:cNvPr>
          <p:cNvSpPr txBox="1"/>
          <p:nvPr/>
        </p:nvSpPr>
        <p:spPr>
          <a:xfrm>
            <a:off x="5495925" y="4713514"/>
            <a:ext cx="6200776" cy="1191816"/>
          </a:xfrm>
          <a:prstGeom prst="wedgeRoundRectCallout">
            <a:avLst>
              <a:gd name="adj1" fmla="val -40276"/>
              <a:gd name="adj2" fmla="val 71416"/>
              <a:gd name="adj3" fmla="val 16667"/>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defRPr/>
            </a:pPr>
            <a:r>
              <a:rPr lang="vi-VN" sz="3200" dirty="0">
                <a:solidFill>
                  <a:schemeClr val="tx1"/>
                </a:solidFill>
                <a:latin typeface="Calibri" panose="020F0502020204030204" pitchFamily="34" charset="0"/>
                <a:cs typeface="Calibri" panose="020F0502020204030204" pitchFamily="34" charset="0"/>
              </a:rPr>
              <a:t>Gia đình em có vừa ăn vừa xem tivi không? </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774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709F72-82F5-479F-93CD-31C17887DF6B}"/>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loud 3">
            <a:extLst>
              <a:ext uri="{FF2B5EF4-FFF2-40B4-BE49-F238E27FC236}">
                <a16:creationId xmlns:a16="http://schemas.microsoft.com/office/drawing/2014/main" id="{59624860-5109-BF8B-B18B-141F7CD7B492}"/>
              </a:ext>
            </a:extLst>
          </p:cNvPr>
          <p:cNvSpPr/>
          <p:nvPr/>
        </p:nvSpPr>
        <p:spPr>
          <a:xfrm>
            <a:off x="3884360" y="1031433"/>
            <a:ext cx="3994341" cy="2136199"/>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UTM Cookies" panose="02040603050506020204" pitchFamily="18" charset="0"/>
                <a:ea typeface="+mn-ea"/>
                <a:cs typeface="+mn-cs"/>
              </a:rPr>
              <a:t>CÙNG CHIA SẺ</a:t>
            </a:r>
          </a:p>
        </p:txBody>
      </p:sp>
      <p:pic>
        <p:nvPicPr>
          <p:cNvPr id="5" name="Picture 2" descr="Cute cartoon thai student namaste greeting in the school uniform. Free Vector">
            <a:extLst>
              <a:ext uri="{FF2B5EF4-FFF2-40B4-BE49-F238E27FC236}">
                <a16:creationId xmlns:a16="http://schemas.microsoft.com/office/drawing/2014/main" id="{890434CD-B17C-9300-9B85-FFFA1FA86C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7A272E6E-017E-471D-C38F-B35C5592C69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659229" y="2359066"/>
            <a:ext cx="2540135" cy="3981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68A215-6DCA-06B7-5ED9-9B8CCCA33443}"/>
              </a:ext>
            </a:extLst>
          </p:cNvPr>
          <p:cNvSpPr txBox="1"/>
          <p:nvPr/>
        </p:nvSpPr>
        <p:spPr>
          <a:xfrm>
            <a:off x="3235569" y="5008089"/>
            <a:ext cx="5811647"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nhóm 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9" name="Picture 8">
            <a:extLst>
              <a:ext uri="{FF2B5EF4-FFF2-40B4-BE49-F238E27FC236}">
                <a16:creationId xmlns:a16="http://schemas.microsoft.com/office/drawing/2014/main" id="{F89F03BC-9351-4D53-B3CF-8A2EA42B202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04950" y="409575"/>
            <a:ext cx="1162050" cy="1162050"/>
          </a:xfrm>
          <a:prstGeom prst="rect">
            <a:avLst/>
          </a:prstGeom>
        </p:spPr>
      </p:pic>
    </p:spTree>
    <p:extLst>
      <p:ext uri="{BB962C8B-B14F-4D97-AF65-F5344CB8AC3E}">
        <p14:creationId xmlns:p14="http://schemas.microsoft.com/office/powerpoint/2010/main" val="25838598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23D63F-A104-4B2C-AD98-4D94BFD03BC7}"/>
              </a:ext>
            </a:extLst>
          </p:cNvPr>
          <p:cNvSpPr txBox="1"/>
          <p:nvPr/>
        </p:nvSpPr>
        <p:spPr>
          <a:xfrm>
            <a:off x="2228850" y="2790825"/>
            <a:ext cx="7362825" cy="954107"/>
          </a:xfrm>
          <a:prstGeom prst="rect">
            <a:avLst/>
          </a:prstGeom>
          <a:noFill/>
        </p:spPr>
        <p:txBody>
          <a:bodyPr wrap="square" rtlCol="0">
            <a:spAutoFit/>
          </a:bodyPr>
          <a:lstStyle/>
          <a:p>
            <a:pPr lvl="0" algn="ctr"/>
            <a:r>
              <a:rPr lang="en-US" sz="2800" b="1" dirty="0">
                <a:solidFill>
                  <a:srgbClr val="FF0000"/>
                </a:solidFill>
                <a:latin typeface="Cambria" panose="02040503050406030204" pitchFamily="18" charset="0"/>
                <a:ea typeface="Cambria" panose="02040503050406030204" pitchFamily="18" charset="0"/>
              </a:rPr>
              <a:t>2. </a:t>
            </a:r>
            <a:r>
              <a:rPr lang="vi-VN" sz="2800" b="1" dirty="0">
                <a:solidFill>
                  <a:srgbClr val="FF0000"/>
                </a:solidFill>
                <a:latin typeface="Cambria" panose="02040503050406030204" pitchFamily="18" charset="0"/>
                <a:ea typeface="Cambria" panose="02040503050406030204" pitchFamily="18" charset="0"/>
              </a:rPr>
              <a:t>Thực hiện quy tắc ứng xử khi ăn uống ở trường, ở nhà và những nơi khác.</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12623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709F72-82F5-479F-93CD-31C17887DF6B}"/>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loud 3">
            <a:extLst>
              <a:ext uri="{FF2B5EF4-FFF2-40B4-BE49-F238E27FC236}">
                <a16:creationId xmlns:a16="http://schemas.microsoft.com/office/drawing/2014/main" id="{59624860-5109-BF8B-B18B-141F7CD7B492}"/>
              </a:ext>
            </a:extLst>
          </p:cNvPr>
          <p:cNvSpPr/>
          <p:nvPr/>
        </p:nvSpPr>
        <p:spPr>
          <a:xfrm>
            <a:off x="3884360" y="1031433"/>
            <a:ext cx="3994341" cy="2136199"/>
          </a:xfrm>
          <a:prstGeom prst="cloud">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UTM Cookies" panose="02040603050506020204" pitchFamily="18" charset="0"/>
                <a:ea typeface="+mn-ea"/>
                <a:cs typeface="+mn-cs"/>
              </a:rPr>
              <a:t>CÙNG CHIA SẺ</a:t>
            </a:r>
          </a:p>
        </p:txBody>
      </p:sp>
      <p:pic>
        <p:nvPicPr>
          <p:cNvPr id="5" name="Picture 2" descr="Cute cartoon thai student namaste greeting in the school uniform. Free Vector">
            <a:extLst>
              <a:ext uri="{FF2B5EF4-FFF2-40B4-BE49-F238E27FC236}">
                <a16:creationId xmlns:a16="http://schemas.microsoft.com/office/drawing/2014/main" id="{890434CD-B17C-9300-9B85-FFFA1FA86C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7A272E6E-017E-471D-C38F-B35C5592C69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5659229" y="2359066"/>
            <a:ext cx="2540135" cy="3981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68A215-6DCA-06B7-5ED9-9B8CCCA33443}"/>
              </a:ext>
            </a:extLst>
          </p:cNvPr>
          <p:cNvSpPr txBox="1"/>
          <p:nvPr/>
        </p:nvSpPr>
        <p:spPr>
          <a:xfrm>
            <a:off x="3235569" y="5008089"/>
            <a:ext cx="5811647"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nhóm 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spTree>
    <p:extLst>
      <p:ext uri="{BB962C8B-B14F-4D97-AF65-F5344CB8AC3E}">
        <p14:creationId xmlns:p14="http://schemas.microsoft.com/office/powerpoint/2010/main" val="40500437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C2FCBD4F-D4F3-44C4-914C-33914ECAFC5A}"/>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ounded Rectangle 7">
            <a:extLst>
              <a:ext uri="{FF2B5EF4-FFF2-40B4-BE49-F238E27FC236}">
                <a16:creationId xmlns:a16="http://schemas.microsoft.com/office/drawing/2014/main" id="{E53B24B8-4371-4E19-A0E2-C8DE9C80F954}"/>
              </a:ext>
            </a:extLst>
          </p:cNvPr>
          <p:cNvSpPr/>
          <p:nvPr/>
        </p:nvSpPr>
        <p:spPr>
          <a:xfrm>
            <a:off x="1057274" y="323851"/>
            <a:ext cx="10182225" cy="1219199"/>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charset="0"/>
                <a:cs typeface="Calibri" panose="020F0502020204030204" charset="0"/>
              </a:rPr>
              <a:t>Chia sẻ về việc thực hiện quy tắc ứng xử khi ăn uống của các em và các bạn ở trường</a:t>
            </a:r>
            <a:r>
              <a:rPr lang="en-US" sz="3600" b="1" dirty="0">
                <a:solidFill>
                  <a:prstClr val="black"/>
                </a:solidFill>
                <a:latin typeface="Calibri" panose="020F0502020204030204" charset="0"/>
                <a:cs typeface="Calibri" panose="020F0502020204030204" charset="0"/>
              </a:rPr>
              <a:t> </a:t>
            </a:r>
            <a:r>
              <a:rPr lang="vi-VN" sz="3600" b="1" dirty="0">
                <a:solidFill>
                  <a:prstClr val="black"/>
                </a:solidFill>
                <a:latin typeface="Calibri" panose="020F0502020204030204" charset="0"/>
                <a:cs typeface="Calibri" panose="020F0502020204030204" charset="0"/>
              </a:rPr>
              <a:t>(nếu có).</a:t>
            </a:r>
            <a:endParaRPr kumimoji="0" lang="en-US"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pic>
        <p:nvPicPr>
          <p:cNvPr id="4" name="Picture 3">
            <a:extLst>
              <a:ext uri="{FF2B5EF4-FFF2-40B4-BE49-F238E27FC236}">
                <a16:creationId xmlns:a16="http://schemas.microsoft.com/office/drawing/2014/main" id="{658E8E64-ED92-414A-85B7-062B79AD1825}"/>
              </a:ext>
            </a:extLst>
          </p:cNvPr>
          <p:cNvPicPr>
            <a:picLocks noChangeAspect="1"/>
          </p:cNvPicPr>
          <p:nvPr/>
        </p:nvPicPr>
        <p:blipFill>
          <a:blip r:embed="rId4"/>
          <a:stretch>
            <a:fillRect/>
          </a:stretch>
        </p:blipFill>
        <p:spPr>
          <a:xfrm>
            <a:off x="2266949" y="1962149"/>
            <a:ext cx="8384363" cy="3495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grpSp>
        <p:nvGrpSpPr>
          <p:cNvPr id="7" name="Group 6">
            <a:extLst>
              <a:ext uri="{FF2B5EF4-FFF2-40B4-BE49-F238E27FC236}">
                <a16:creationId xmlns:a16="http://schemas.microsoft.com/office/drawing/2014/main" id="{ECFC5525-3B98-40D0-AFD3-A99F967188EF}"/>
              </a:ext>
            </a:extLst>
          </p:cNvPr>
          <p:cNvGrpSpPr/>
          <p:nvPr/>
        </p:nvGrpSpPr>
        <p:grpSpPr>
          <a:xfrm>
            <a:off x="3947795" y="3284220"/>
            <a:ext cx="4632960" cy="3123565"/>
            <a:chOff x="2734" y="2615"/>
            <a:chExt cx="7922" cy="5340"/>
          </a:xfrm>
        </p:grpSpPr>
        <p:sp>
          <p:nvSpPr>
            <p:cNvPr id="8" name="Oval 7">
              <a:extLst>
                <a:ext uri="{FF2B5EF4-FFF2-40B4-BE49-F238E27FC236}">
                  <a16:creationId xmlns:a16="http://schemas.microsoft.com/office/drawing/2014/main" id="{83E37FC1-503A-474E-9799-2C1580A57F8F}"/>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9" name="Oval 8">
              <a:extLst>
                <a:ext uri="{FF2B5EF4-FFF2-40B4-BE49-F238E27FC236}">
                  <a16:creationId xmlns:a16="http://schemas.microsoft.com/office/drawing/2014/main" id="{F98334E8-B8EC-4C7E-8DC0-2183AAC995AD}"/>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0" name="Oval 9">
              <a:extLst>
                <a:ext uri="{FF2B5EF4-FFF2-40B4-BE49-F238E27FC236}">
                  <a16:creationId xmlns:a16="http://schemas.microsoft.com/office/drawing/2014/main" id="{C260D810-C0D9-4839-8110-FC925C8B1A9F}"/>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1" name="Oval 10">
              <a:extLst>
                <a:ext uri="{FF2B5EF4-FFF2-40B4-BE49-F238E27FC236}">
                  <a16:creationId xmlns:a16="http://schemas.microsoft.com/office/drawing/2014/main" id="{8E3B8A54-740A-4C54-9D89-09CE3224386E}"/>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12" name="Oval 0">
              <a:extLst>
                <a:ext uri="{FF2B5EF4-FFF2-40B4-BE49-F238E27FC236}">
                  <a16:creationId xmlns:a16="http://schemas.microsoft.com/office/drawing/2014/main" id="{B40B1501-08CD-4C77-A240-E161C7C27CC4}"/>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3" name="Picture 12">
              <a:extLst>
                <a:ext uri="{FF2B5EF4-FFF2-40B4-BE49-F238E27FC236}">
                  <a16:creationId xmlns:a16="http://schemas.microsoft.com/office/drawing/2014/main" id="{B05F5AC3-4EFF-474A-B48C-003936A93047}"/>
                </a:ext>
              </a:extLst>
            </p:cNvPr>
            <p:cNvPicPr/>
            <p:nvPr/>
          </p:nvPicPr>
          <p:blipFill>
            <a:blip r:embed="rId5">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14" name="Rounded Rectangle 7">
            <a:extLst>
              <a:ext uri="{FF2B5EF4-FFF2-40B4-BE49-F238E27FC236}">
                <a16:creationId xmlns:a16="http://schemas.microsoft.com/office/drawing/2014/main" id="{0B551C7F-8822-4A86-98D7-39C1F42194AE}"/>
              </a:ext>
            </a:extLst>
          </p:cNvPr>
          <p:cNvSpPr/>
          <p:nvPr/>
        </p:nvSpPr>
        <p:spPr>
          <a:xfrm>
            <a:off x="1057274" y="323851"/>
            <a:ext cx="10182225" cy="292989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Ở gia đình nào người thân của các em cũng lao động, làm việc để có thu nhập, đáp ứng nhu cầu của cuộc sống. Tuy chúng ta chưa đi làm nhưng vẫn có thể góp sức giúp người thân tăng thu nhập gia đình.</a:t>
            </a:r>
            <a:endParaRPr kumimoji="0" lang="en-US"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Tree>
    <p:extLst>
      <p:ext uri="{BB962C8B-B14F-4D97-AF65-F5344CB8AC3E}">
        <p14:creationId xmlns:p14="http://schemas.microsoft.com/office/powerpoint/2010/main" val="199709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892806" y="696774"/>
            <a:ext cx="9667697" cy="3067348"/>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5B9BD5">
                    <a:lumMod val="75000"/>
                  </a:srgbClr>
                </a:solidFill>
                <a:effectLst/>
                <a:uLnTx/>
                <a:uFillTx/>
                <a:latin typeface="Calibri" panose="020F0502020204030204"/>
                <a:ea typeface="Calibri" panose="020F0502020204030204" pitchFamily="34" charset="0"/>
                <a:cs typeface="+mn-cs"/>
              </a:rPr>
              <a:t>Mỗi tổ cùng viết, tô màu màu một khẩu hiệu vui để nhắc nhở việc đảm bảo an toàn trong ăn uống.</a:t>
            </a:r>
          </a:p>
        </p:txBody>
      </p:sp>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1703DE5A-3214-7AF4-FDEF-62F64AD90B8D}"/>
              </a:ext>
            </a:extLst>
          </p:cNvPr>
          <p:cNvSpPr/>
          <p:nvPr/>
        </p:nvSpPr>
        <p:spPr>
          <a:xfrm>
            <a:off x="398961" y="1310055"/>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FF86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9DF25453-BFE9-4FF3-849D-43EA472336A3}"/>
              </a:ext>
            </a:extLst>
          </p:cNvPr>
          <p:cNvSpPr txBox="1"/>
          <p:nvPr/>
        </p:nvSpPr>
        <p:spPr>
          <a:xfrm>
            <a:off x="1903537" y="2058429"/>
            <a:ext cx="9301018"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a:t>
            </a:r>
            <a:r>
              <a:rPr lang="vi-VN" sz="2800" dirty="0" smtClean="0">
                <a:latin typeface="Times New Roman" panose="02020603050405020304" pitchFamily="18" charset="0"/>
                <a:cs typeface="Times New Roman" panose="02020603050405020304" pitchFamily="18" charset="0"/>
              </a:rPr>
              <a:t>hia </a:t>
            </a:r>
            <a:r>
              <a:rPr lang="vi-VN" sz="2800" dirty="0">
                <a:latin typeface="Times New Roman" panose="02020603050405020304" pitchFamily="18" charset="0"/>
                <a:cs typeface="Times New Roman" panose="02020603050405020304" pitchFamily="18" charset="0"/>
              </a:rPr>
              <a:t>sẻ những điều đã làm được hoặc những khó khăn khi thực hiện các quy tắc vệ sinh, an toàn khi ăn uống</a:t>
            </a:r>
            <a:r>
              <a:rPr lang="vi-VN"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B9229D5-AF31-46E2-89BD-2340A4DDD303}"/>
              </a:ext>
            </a:extLst>
          </p:cNvPr>
          <p:cNvPicPr>
            <a:picLocks noChangeAspect="1"/>
          </p:cNvPicPr>
          <p:nvPr/>
        </p:nvPicPr>
        <p:blipFill>
          <a:blip r:embed="rId7"/>
          <a:stretch>
            <a:fillRect/>
          </a:stretch>
        </p:blipFill>
        <p:spPr>
          <a:xfrm rot="737208" flipH="1">
            <a:off x="909342" y="3323315"/>
            <a:ext cx="919996" cy="919996"/>
          </a:xfrm>
          <a:prstGeom prst="rect">
            <a:avLst/>
          </a:prstGeom>
        </p:spPr>
      </p:pic>
      <p:sp>
        <p:nvSpPr>
          <p:cNvPr id="15" name="TextBox 14">
            <a:extLst>
              <a:ext uri="{FF2B5EF4-FFF2-40B4-BE49-F238E27FC236}">
                <a16:creationId xmlns:a16="http://schemas.microsoft.com/office/drawing/2014/main" id="{3B80A81C-0235-4840-BF23-BE39C30E7922}"/>
              </a:ext>
            </a:extLst>
          </p:cNvPr>
          <p:cNvSpPr txBox="1"/>
          <p:nvPr/>
        </p:nvSpPr>
        <p:spPr>
          <a:xfrm>
            <a:off x="1970914" y="3542070"/>
            <a:ext cx="9301018" cy="954107"/>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Tự tin về bữa</a:t>
            </a:r>
            <a:r>
              <a:rPr lang="vi-VN" sz="2800" dirty="0">
                <a:latin typeface="Times New Roman" panose="02020603050405020304" pitchFamily="18" charset="0"/>
                <a:cs typeface="Times New Roman" panose="02020603050405020304" pitchFamily="18" charset="0"/>
              </a:rPr>
              <a:t> ăn </a:t>
            </a:r>
            <a:r>
              <a:rPr lang="nl-NL" sz="2800" dirty="0">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gia đình</a:t>
            </a:r>
            <a:r>
              <a:rPr lang="nl-NL" sz="2800" dirty="0">
                <a:latin typeface="Times New Roman" panose="02020603050405020304" pitchFamily="18" charset="0"/>
                <a:cs typeface="Times New Roman" panose="02020603050405020304" pitchFamily="18" charset="0"/>
              </a:rPr>
              <a:t> mình.</a:t>
            </a:r>
            <a:endParaRPr lang="vi-VN" sz="2800" dirty="0">
              <a:latin typeface="Times New Roman" panose="02020603050405020304" pitchFamily="18" charset="0"/>
              <a:cs typeface="Times New Roman" panose="02020603050405020304" pitchFamily="18" charset="0"/>
            </a:endParaRPr>
          </a:p>
          <a:p>
            <a:pPr algn="just"/>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984432" y="1085776"/>
            <a:ext cx="3474028" cy="707886"/>
          </a:xfrm>
          <a:prstGeom prst="rect">
            <a:avLst/>
          </a:prstGeom>
          <a:noFill/>
        </p:spPr>
        <p:txBody>
          <a:bodyPr wrap="non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Yêu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cầu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cần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đạt</a:t>
            </a:r>
            <a:endParaRPr lang="vi-VN"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83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6442E0B-94DB-4CD0-8104-F8B824200F0B}"/>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croll: Horizontal 8">
            <a:extLst>
              <a:ext uri="{FF2B5EF4-FFF2-40B4-BE49-F238E27FC236}">
                <a16:creationId xmlns:a16="http://schemas.microsoft.com/office/drawing/2014/main" id="{033A55E6-D2DF-46EB-B7FD-63AFA207B741}"/>
              </a:ext>
            </a:extLst>
          </p:cNvPr>
          <p:cNvSpPr/>
          <p:nvPr/>
        </p:nvSpPr>
        <p:spPr>
          <a:xfrm>
            <a:off x="2484038" y="389426"/>
            <a:ext cx="8326837" cy="2882619"/>
          </a:xfrm>
          <a:prstGeom prst="horizontalScroll">
            <a:avLst/>
          </a:prstGeom>
          <a:solidFill>
            <a:srgbClr val="CC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0070C0"/>
                </a:solidFill>
                <a:latin typeface="Cambria" panose="02040503050406030204" pitchFamily="18" charset="0"/>
                <a:ea typeface="Cambria" panose="02040503050406030204" pitchFamily="18" charset="0"/>
              </a:rPr>
              <a:t>V</a:t>
            </a:r>
            <a:r>
              <a:rPr lang="vi-VN" sz="2800" b="1" u="sng" dirty="0">
                <a:solidFill>
                  <a:srgbClr val="0070C0"/>
                </a:solidFill>
                <a:latin typeface="Cambria" panose="02040503050406030204" pitchFamily="18" charset="0"/>
                <a:ea typeface="Cambria" panose="02040503050406030204" pitchFamily="18" charset="0"/>
              </a:rPr>
              <a:t>ề nhà</a:t>
            </a:r>
            <a:r>
              <a:rPr lang="en-US" sz="2800" b="1" u="sng" dirty="0">
                <a:solidFill>
                  <a:srgbClr val="0070C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Q</a:t>
            </a:r>
            <a:r>
              <a:rPr lang="vi-VN" sz="2800" b="1" dirty="0">
                <a:solidFill>
                  <a:srgbClr val="FF0000"/>
                </a:solidFill>
                <a:latin typeface="Cambria" panose="02040503050406030204" pitchFamily="18" charset="0"/>
                <a:ea typeface="Cambria" panose="02040503050406030204" pitchFamily="18" charset="0"/>
              </a:rPr>
              <a:t>uan sát xem các thành viên gia đình có thực hiện đúng theo quy tắc ăn uống vệ sinh, an toàn không. Nếu chưa thì nhẹ nhàng nhắc nhở.</a:t>
            </a:r>
            <a:endParaRPr lang="en-US" sz="2800" b="1" dirty="0">
              <a:solidFill>
                <a:srgbClr val="FF0000"/>
              </a:solidFill>
              <a:latin typeface="Cambria" panose="02040503050406030204" pitchFamily="18" charset="0"/>
              <a:ea typeface="Cambria" panose="02040503050406030204" pitchFamily="18" charset="0"/>
            </a:endParaRPr>
          </a:p>
        </p:txBody>
      </p:sp>
      <p:pic>
        <p:nvPicPr>
          <p:cNvPr id="7" name="Picture 2" descr="Cute cartoon thai student namaste greeting in the school uniform. Free Vector">
            <a:extLst>
              <a:ext uri="{FF2B5EF4-FFF2-40B4-BE49-F238E27FC236}">
                <a16:creationId xmlns:a16="http://schemas.microsoft.com/office/drawing/2014/main" id="{23F47C3A-236E-4A4F-97E6-3EDCCCB9EA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94373" y="18307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te cartoon thai student namaste greeting in the school uniform. Free Vector">
            <a:extLst>
              <a:ext uri="{FF2B5EF4-FFF2-40B4-BE49-F238E27FC236}">
                <a16:creationId xmlns:a16="http://schemas.microsoft.com/office/drawing/2014/main" id="{6A2352D5-AAC9-4174-A6BC-288C5356A70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012811" y="18748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8B798-FF87-474A-71FC-BAD22ED410BE}"/>
              </a:ext>
            </a:extLst>
          </p:cNvPr>
          <p:cNvSpPr txBox="1"/>
          <p:nvPr/>
        </p:nvSpPr>
        <p:spPr>
          <a:xfrm>
            <a:off x="944693" y="117213"/>
            <a:ext cx="11136525"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Tạm biệt Hẹn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gặp lại!</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11" name="TextBox 10">
            <a:extLst>
              <a:ext uri="{FF2B5EF4-FFF2-40B4-BE49-F238E27FC236}">
                <a16:creationId xmlns:a16="http://schemas.microsoft.com/office/drawing/2014/main" id="{ECD8828F-E9E3-B0AE-D8BD-3D575EC984ED}"/>
              </a:ext>
            </a:extLst>
          </p:cNvPr>
          <p:cNvSpPr txBox="1"/>
          <p:nvPr/>
        </p:nvSpPr>
        <p:spPr>
          <a:xfrm>
            <a:off x="1083214" y="99531"/>
            <a:ext cx="11036549"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Tạm</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biệt</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Hẹn</a:t>
            </a:r>
            <a:endPar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gặp</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lại</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a:t>
            </a:r>
            <a:endParaRPr kumimoji="0" lang="en-US" sz="115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0CC3A0-653A-466F-9718-DD511AFA653D}"/>
              </a:ext>
            </a:extLst>
          </p:cNvPr>
          <p:cNvPicPr>
            <a:picLocks noChangeAspect="1"/>
          </p:cNvPicPr>
          <p:nvPr/>
        </p:nvPicPr>
        <p:blipFill>
          <a:blip r:embed="rId3"/>
          <a:stretch>
            <a:fillRect/>
          </a:stretch>
        </p:blipFill>
        <p:spPr>
          <a:xfrm>
            <a:off x="2056483" y="840390"/>
            <a:ext cx="7754784" cy="2682472"/>
          </a:xfrm>
          <a:prstGeom prst="rect">
            <a:avLst/>
          </a:prstGeom>
        </p:spPr>
      </p:pic>
      <p:pic>
        <p:nvPicPr>
          <p:cNvPr id="6" name="Picture 5">
            <a:extLst>
              <a:ext uri="{FF2B5EF4-FFF2-40B4-BE49-F238E27FC236}">
                <a16:creationId xmlns:a16="http://schemas.microsoft.com/office/drawing/2014/main" id="{E1804A02-C101-4C5A-ADF7-7C7840080C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04950" y="409575"/>
            <a:ext cx="1162050" cy="1162050"/>
          </a:xfrm>
          <a:prstGeom prst="rect">
            <a:avLst/>
          </a:prstGeom>
        </p:spPr>
      </p:pic>
    </p:spTree>
    <p:extLst>
      <p:ext uri="{BB962C8B-B14F-4D97-AF65-F5344CB8AC3E}">
        <p14:creationId xmlns:p14="http://schemas.microsoft.com/office/powerpoint/2010/main" val="2279319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ACC0273-4B57-40BE-9EE0-0AD3F58E2B43}"/>
              </a:ext>
            </a:extLst>
          </p:cNvPr>
          <p:cNvPicPr>
            <a:picLocks noChangeAspect="1"/>
          </p:cNvPicPr>
          <p:nvPr/>
        </p:nvPicPr>
        <p:blipFill>
          <a:blip r:embed="rId7"/>
          <a:stretch>
            <a:fillRect/>
          </a:stretch>
        </p:blipFill>
        <p:spPr>
          <a:xfrm>
            <a:off x="3730953" y="2278510"/>
            <a:ext cx="6352583" cy="2017951"/>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1342" y="3883866"/>
            <a:ext cx="1608931" cy="3101554"/>
          </a:xfrm>
          <a:prstGeom prst="rect">
            <a:avLst/>
          </a:prstGeom>
        </p:spPr>
      </p:pic>
      <p:sp>
        <p:nvSpPr>
          <p:cNvPr id="17" name="TextBox 16">
            <a:extLst>
              <a:ext uri="{FF2B5EF4-FFF2-40B4-BE49-F238E27FC236}">
                <a16:creationId xmlns:a16="http://schemas.microsoft.com/office/drawing/2014/main" id="{08A3BFC0-D746-CE9E-D830-CDD80B2D1AEC}"/>
              </a:ext>
            </a:extLst>
          </p:cNvPr>
          <p:cNvSpPr txBox="1"/>
          <p:nvPr/>
        </p:nvSpPr>
        <p:spPr>
          <a:xfrm>
            <a:off x="3848531" y="1117298"/>
            <a:ext cx="46117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ea typeface="+mn-ea"/>
                <a:cs typeface="+mn-cs"/>
              </a:rPr>
              <a:t>Phần</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làm</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việc</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của</a:t>
            </a:r>
            <a:r>
              <a:rPr kumimoji="0" lang="en-US" sz="5400" b="1" i="0" u="none" strike="noStrike" kern="1200" cap="none" spc="0" normalizeH="0" baseline="0" noProof="0" dirty="0">
                <a:ln>
                  <a:noFill/>
                </a:ln>
                <a:solidFill>
                  <a:prstClr val="white"/>
                </a:solidFill>
                <a:effectLst/>
                <a:uLnTx/>
                <a:uFillTx/>
                <a:ea typeface="+mn-ea"/>
                <a:cs typeface="+mn-cs"/>
              </a:rPr>
              <a:t> ban </a:t>
            </a:r>
            <a:r>
              <a:rPr kumimoji="0" lang="en-US" sz="5400" b="1" i="0" u="none" strike="noStrike" kern="1200" cap="none" spc="0" normalizeH="0" baseline="0" noProof="0" dirty="0" err="1">
                <a:ln>
                  <a:noFill/>
                </a:ln>
                <a:solidFill>
                  <a:prstClr val="white"/>
                </a:solidFill>
                <a:effectLst/>
                <a:uLnTx/>
                <a:uFillTx/>
                <a:ea typeface="+mn-ea"/>
                <a:cs typeface="+mn-cs"/>
              </a:rPr>
              <a:t>cán</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sự</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lớp</a:t>
            </a:r>
            <a:endParaRPr kumimoji="0" lang="en-US" sz="5400" b="1" i="0" u="none" strike="noStrike" kern="1200" cap="none" spc="0" normalizeH="0" baseline="0" noProof="0" dirty="0">
              <a:ln>
                <a:noFill/>
              </a:ln>
              <a:solidFill>
                <a:prstClr val="white"/>
              </a:solidFill>
              <a:effectLst/>
              <a:uLnTx/>
              <a:uFillTx/>
              <a:ea typeface="+mn-ea"/>
              <a:cs typeface="+mn-cs"/>
            </a:endParaRPr>
          </a:p>
        </p:txBody>
      </p:sp>
      <p:sp>
        <p:nvSpPr>
          <p:cNvPr id="18" name="Speech Bubble: Oval 17">
            <a:extLst>
              <a:ext uri="{FF2B5EF4-FFF2-40B4-BE49-F238E27FC236}">
                <a16:creationId xmlns:a16="http://schemas.microsoft.com/office/drawing/2014/main" id="{D5DBACB2-6AE3-FED3-C1A8-77C7839A7908}"/>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8460312" y="505032"/>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7883447" y="1508169"/>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8529AD-3AEF-0B29-4682-28508AFF4994}"/>
              </a:ext>
            </a:extLst>
          </p:cNvPr>
          <p:cNvSpPr txBox="1"/>
          <p:nvPr/>
        </p:nvSpPr>
        <p:spPr>
          <a:xfrm>
            <a:off x="2743200" y="1369084"/>
            <a:ext cx="6785181"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PHẦN NHẬN XÉT GIÁO VIÊN</a:t>
            </a: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88326056-32EA-3534-1AD5-E683823DD395}"/>
              </a:ext>
            </a:extLst>
          </p:cNvPr>
          <p:cNvPicPr>
            <a:picLocks noChangeAspect="1"/>
          </p:cNvPicPr>
          <p:nvPr/>
        </p:nvPicPr>
        <p:blipFill>
          <a:blip r:embed="rId4"/>
          <a:srcRect/>
          <a:stretch>
            <a:fillRect/>
          </a:stretch>
        </p:blipFill>
        <p:spPr>
          <a:xfrm>
            <a:off x="9229" y="4540749"/>
            <a:ext cx="12196057" cy="2317251"/>
          </a:xfrm>
          <a:prstGeom prst="rect">
            <a:avLst/>
          </a:prstGeom>
        </p:spPr>
      </p:pic>
      <p:grpSp>
        <p:nvGrpSpPr>
          <p:cNvPr id="22" name="Group 4">
            <a:extLst>
              <a:ext uri="{FF2B5EF4-FFF2-40B4-BE49-F238E27FC236}">
                <a16:creationId xmlns:a16="http://schemas.microsoft.com/office/drawing/2014/main" id="{76F0BBE8-5BC4-9EDB-41F3-503998E5912A}"/>
              </a:ext>
            </a:extLst>
          </p:cNvPr>
          <p:cNvGrpSpPr/>
          <p:nvPr/>
        </p:nvGrpSpPr>
        <p:grpSpPr>
          <a:xfrm>
            <a:off x="0" y="4392607"/>
            <a:ext cx="12192000" cy="365587"/>
            <a:chOff x="0" y="0"/>
            <a:chExt cx="6186311" cy="185501"/>
          </a:xfrm>
        </p:grpSpPr>
        <p:sp>
          <p:nvSpPr>
            <p:cNvPr id="23" name="Freeform 5">
              <a:extLst>
                <a:ext uri="{FF2B5EF4-FFF2-40B4-BE49-F238E27FC236}">
                  <a16:creationId xmlns:a16="http://schemas.microsoft.com/office/drawing/2014/main" id="{7835BF12-8DF5-7B11-2C96-087CB370232F}"/>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24" name="Picture 8">
            <a:extLst>
              <a:ext uri="{FF2B5EF4-FFF2-40B4-BE49-F238E27FC236}">
                <a16:creationId xmlns:a16="http://schemas.microsoft.com/office/drawing/2014/main" id="{C1868533-38F1-0A31-DE07-B1749630D2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3956572" y="589059"/>
            <a:ext cx="4278856" cy="3214491"/>
          </a:xfrm>
          <a:prstGeom prst="rect">
            <a:avLst/>
          </a:prstGeom>
        </p:spPr>
      </p:pic>
      <p:pic>
        <p:nvPicPr>
          <p:cNvPr id="25" name="Picture 10">
            <a:extLst>
              <a:ext uri="{FF2B5EF4-FFF2-40B4-BE49-F238E27FC236}">
                <a16:creationId xmlns:a16="http://schemas.microsoft.com/office/drawing/2014/main" id="{1D4B769B-E6C0-7514-5588-2723605A81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67106" y="223347"/>
            <a:ext cx="2624543" cy="4534847"/>
          </a:xfrm>
          <a:prstGeom prst="rect">
            <a:avLst/>
          </a:prstGeom>
        </p:spPr>
      </p:pic>
      <p:pic>
        <p:nvPicPr>
          <p:cNvPr id="27" name="Picture 11">
            <a:extLst>
              <a:ext uri="{FF2B5EF4-FFF2-40B4-BE49-F238E27FC236}">
                <a16:creationId xmlns:a16="http://schemas.microsoft.com/office/drawing/2014/main" id="{1E5EFE8B-B389-ED8A-D5D2-0A3E7CDAC1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055" y="642243"/>
            <a:ext cx="2152772" cy="2152772"/>
          </a:xfrm>
          <a:prstGeom prst="rect">
            <a:avLst/>
          </a:prstGeom>
        </p:spPr>
      </p:pic>
      <p:grpSp>
        <p:nvGrpSpPr>
          <p:cNvPr id="28" name="Group 12">
            <a:extLst>
              <a:ext uri="{FF2B5EF4-FFF2-40B4-BE49-F238E27FC236}">
                <a16:creationId xmlns:a16="http://schemas.microsoft.com/office/drawing/2014/main" id="{410115D9-5170-3A85-FD35-A9FA8370AB15}"/>
              </a:ext>
            </a:extLst>
          </p:cNvPr>
          <p:cNvGrpSpPr/>
          <p:nvPr/>
        </p:nvGrpSpPr>
        <p:grpSpPr>
          <a:xfrm>
            <a:off x="0" y="1"/>
            <a:ext cx="12192000" cy="300351"/>
            <a:chOff x="0" y="0"/>
            <a:chExt cx="6186311" cy="152400"/>
          </a:xfrm>
          <a:solidFill>
            <a:schemeClr val="bg1"/>
          </a:solidFill>
        </p:grpSpPr>
        <p:sp>
          <p:nvSpPr>
            <p:cNvPr id="29" name="Freeform 13">
              <a:extLst>
                <a:ext uri="{FF2B5EF4-FFF2-40B4-BE49-F238E27FC236}">
                  <a16:creationId xmlns:a16="http://schemas.microsoft.com/office/drawing/2014/main" id="{90506B7E-0C2B-0CCD-B775-0DD0F4978FFD}"/>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30" name="Group 14">
            <a:extLst>
              <a:ext uri="{FF2B5EF4-FFF2-40B4-BE49-F238E27FC236}">
                <a16:creationId xmlns:a16="http://schemas.microsoft.com/office/drawing/2014/main" id="{FEC17361-115F-25A5-2CBB-979C9777BB75}"/>
              </a:ext>
            </a:extLst>
          </p:cNvPr>
          <p:cNvGrpSpPr/>
          <p:nvPr/>
        </p:nvGrpSpPr>
        <p:grpSpPr>
          <a:xfrm rot="-5400000">
            <a:off x="-2038357" y="2053899"/>
            <a:ext cx="4377064" cy="300351"/>
            <a:chOff x="0" y="0"/>
            <a:chExt cx="2220955" cy="152400"/>
          </a:xfrm>
          <a:solidFill>
            <a:schemeClr val="bg1"/>
          </a:solidFill>
        </p:grpSpPr>
        <p:sp>
          <p:nvSpPr>
            <p:cNvPr id="31" name="Freeform 15">
              <a:extLst>
                <a:ext uri="{FF2B5EF4-FFF2-40B4-BE49-F238E27FC236}">
                  <a16:creationId xmlns:a16="http://schemas.microsoft.com/office/drawing/2014/main" id="{DF77E526-D6FD-0CF5-FD63-B38FE1B1A4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32" name="Group 16">
            <a:extLst>
              <a:ext uri="{FF2B5EF4-FFF2-40B4-BE49-F238E27FC236}">
                <a16:creationId xmlns:a16="http://schemas.microsoft.com/office/drawing/2014/main" id="{ED04EC79-F122-B379-816B-9B700F38CE85}"/>
              </a:ext>
            </a:extLst>
          </p:cNvPr>
          <p:cNvGrpSpPr/>
          <p:nvPr/>
        </p:nvGrpSpPr>
        <p:grpSpPr>
          <a:xfrm rot="-5400000">
            <a:off x="9853293" y="2046129"/>
            <a:ext cx="4377064" cy="300351"/>
            <a:chOff x="0" y="0"/>
            <a:chExt cx="2220955" cy="152400"/>
          </a:xfrm>
          <a:solidFill>
            <a:schemeClr val="bg1"/>
          </a:solidFill>
        </p:grpSpPr>
        <p:sp>
          <p:nvSpPr>
            <p:cNvPr id="33" name="Freeform 17">
              <a:extLst>
                <a:ext uri="{FF2B5EF4-FFF2-40B4-BE49-F238E27FC236}">
                  <a16:creationId xmlns:a16="http://schemas.microsoft.com/office/drawing/2014/main" id="{8E0E5D4B-6292-F285-C7B6-247C134AB17F}"/>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34" name="Picture 18">
            <a:extLst>
              <a:ext uri="{FF2B5EF4-FFF2-40B4-BE49-F238E27FC236}">
                <a16:creationId xmlns:a16="http://schemas.microsoft.com/office/drawing/2014/main" id="{C3F7AC89-3D50-9387-28C1-E5AD9A36585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695809" y="1645521"/>
            <a:ext cx="1423035" cy="2743200"/>
          </a:xfrm>
          <a:prstGeom prst="rect">
            <a:avLst/>
          </a:prstGeom>
        </p:spPr>
      </p:pic>
      <p:sp>
        <p:nvSpPr>
          <p:cNvPr id="35" name="TextBox 34">
            <a:extLst>
              <a:ext uri="{FF2B5EF4-FFF2-40B4-BE49-F238E27FC236}">
                <a16:creationId xmlns:a16="http://schemas.microsoft.com/office/drawing/2014/main" id="{5D75F789-6281-D3B9-04D6-E9B1E4501FB5}"/>
              </a:ext>
            </a:extLst>
          </p:cNvPr>
          <p:cNvSpPr txBox="1"/>
          <p:nvPr/>
        </p:nvSpPr>
        <p:spPr>
          <a:xfrm>
            <a:off x="4175807" y="889408"/>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Góc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tuyên</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dương</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0F8EE21B-966A-7BD1-659D-AE270B5FDF28}"/>
              </a:ext>
            </a:extLst>
          </p:cNvPr>
          <p:cNvSpPr txBox="1"/>
          <p:nvPr/>
        </p:nvSpPr>
        <p:spPr>
          <a:xfrm>
            <a:off x="2332644" y="4903317"/>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binh</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chăm</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8B253643-36E9-1AE8-557F-C9974D7B24D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91761" y="1943732"/>
            <a:ext cx="3068818" cy="4882210"/>
          </a:xfrm>
          <a:prstGeom prst="rect">
            <a:avLst/>
          </a:prstGeom>
        </p:spPr>
      </p:pic>
      <p:pic>
        <p:nvPicPr>
          <p:cNvPr id="39" name="Picture 38">
            <a:extLst>
              <a:ext uri="{FF2B5EF4-FFF2-40B4-BE49-F238E27FC236}">
                <a16:creationId xmlns:a16="http://schemas.microsoft.com/office/drawing/2014/main" id="{C5820AA0-139E-07BF-3A48-F74AEB443FBC}"/>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1697" y="1975790"/>
            <a:ext cx="3068818" cy="4396745"/>
          </a:xfrm>
          <a:prstGeom prst="rect">
            <a:avLst/>
          </a:prstGeom>
        </p:spPr>
      </p:pic>
      <p:sp>
        <p:nvSpPr>
          <p:cNvPr id="40" name="TextBox 39">
            <a:extLst>
              <a:ext uri="{FF2B5EF4-FFF2-40B4-BE49-F238E27FC236}">
                <a16:creationId xmlns:a16="http://schemas.microsoft.com/office/drawing/2014/main" id="{E1C8752C-B259-642A-5B8A-48C265B01EC9}"/>
              </a:ext>
            </a:extLst>
          </p:cNvPr>
          <p:cNvSpPr txBox="1"/>
          <p:nvPr/>
        </p:nvSpPr>
        <p:spPr>
          <a:xfrm>
            <a:off x="6581113" y="492178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0"/>
                                        </p:tgtEl>
                                      </p:cBhvr>
                                    </p:animEffect>
                                    <p:animScale>
                                      <p:cBhvr>
                                        <p:cTn id="3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7" grpId="1" animBg="1"/>
      <p:bldP spid="40" grpId="0" animBg="1"/>
      <p:bldP spid="40"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A0182B2-899E-A572-7946-66DC297B7F18}"/>
              </a:ext>
            </a:extLst>
          </p:cNvPr>
          <p:cNvSpPr/>
          <p:nvPr/>
        </p:nvSpPr>
        <p:spPr>
          <a:xfrm>
            <a:off x="1624454" y="16894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845B45AE-26F5-0964-DC38-C78599083AA0}"/>
              </a:ext>
            </a:extLst>
          </p:cNvPr>
          <p:cNvSpPr txBox="1"/>
          <p:nvPr/>
        </p:nvSpPr>
        <p:spPr>
          <a:xfrm>
            <a:off x="2046873" y="2461233"/>
            <a:ext cx="80981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Phương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hướng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Tuần</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24</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CAFECE6-458D-C233-F462-7E3A1578A1AF}"/>
              </a:ext>
            </a:extLst>
          </p:cNvPr>
          <p:cNvSpPr/>
          <p:nvPr/>
        </p:nvSpPr>
        <p:spPr>
          <a:xfrm>
            <a:off x="1482940" y="12518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523875" y="1469462"/>
            <a:ext cx="7818268"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mn-cs"/>
              </a:rPr>
              <a:t>Tháng</a:t>
            </a:r>
            <a:r>
              <a:rPr lang="en-US" sz="4400" b="1" dirty="0">
                <a:solidFill>
                  <a:srgbClr val="C00000"/>
                </a:solidFill>
                <a:latin typeface="Cambria" panose="02040503050406030204" pitchFamily="18" charset="0"/>
                <a:ea typeface="Cambria" panose="02040503050406030204" pitchFamily="18" charset="0"/>
              </a:rPr>
              <a:t> </a:t>
            </a:r>
            <a:r>
              <a:rPr lang="en-US" sz="4400" b="1" dirty="0" smtClean="0">
                <a:solidFill>
                  <a:srgbClr val="C00000"/>
                </a:solidFill>
                <a:latin typeface="Cambria" panose="02040503050406030204" pitchFamily="18" charset="0"/>
                <a:ea typeface="Cambria" panose="02040503050406030204" pitchFamily="18" charset="0"/>
              </a:rPr>
              <a:t>3</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7493056"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7ED022-C239-45EB-8D8D-D409367DED50}"/>
              </a:ext>
            </a:extLst>
          </p:cNvPr>
          <p:cNvSpPr txBox="1"/>
          <p:nvPr/>
        </p:nvSpPr>
        <p:spPr>
          <a:xfrm>
            <a:off x="1276350" y="2552700"/>
            <a:ext cx="4229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441</Words>
  <Application>Microsoft Office PowerPoint</Application>
  <PresentationFormat>Widescreen</PresentationFormat>
  <Paragraphs>49</Paragraphs>
  <Slides>21</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宋体</vt:lpstr>
      <vt:lpstr>Arial</vt:lpstr>
      <vt:lpstr>Calibri</vt:lpstr>
      <vt:lpstr>Calibri Light</vt:lpstr>
      <vt:lpstr>Cambria</vt:lpstr>
      <vt:lpstr>等线</vt:lpstr>
      <vt:lpstr>LNTH-Kids  Chinese Font 1</vt:lpstr>
      <vt:lpstr>SVN-Poky's</vt:lpstr>
      <vt:lpstr>Tahoma</vt:lpstr>
      <vt:lpstr>Times New Roman</vt:lpstr>
      <vt:lpstr>UTM Cookies</vt:lpstr>
      <vt:lpstr>Zilla Slab</vt:lpstr>
      <vt:lpstr>字魂59号-创粗黑</vt:lpstr>
      <vt:lpstr>思源黑体 CN Bold</vt:lpstr>
      <vt:lpstr>第一PPT，www.1ppt.com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2022-11-27T01:09:24Z</dcterms:created>
  <dcterms:modified xsi:type="dcterms:W3CDTF">2023-02-19T14:13:08Z</dcterms:modified>
</cp:coreProperties>
</file>