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4" r:id="rId2"/>
    <p:sldId id="340" r:id="rId3"/>
    <p:sldId id="362" r:id="rId4"/>
    <p:sldId id="299" r:id="rId5"/>
    <p:sldId id="315" r:id="rId6"/>
    <p:sldId id="316" r:id="rId7"/>
    <p:sldId id="342" r:id="rId8"/>
    <p:sldId id="341" r:id="rId9"/>
    <p:sldId id="318" r:id="rId10"/>
    <p:sldId id="353" r:id="rId11"/>
    <p:sldId id="336" r:id="rId12"/>
    <p:sldId id="30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8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1ECF1-4FCB-4D29-9D95-953C42D8946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4B274-B188-40EA-B7EF-1ADA42167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7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cùng HS chốt lại kiến thức bài học. Có thể mời HS chốt trước rồi GV chốt sau ạ</a:t>
            </a:r>
          </a:p>
        </p:txBody>
      </p:sp>
    </p:spTree>
    <p:extLst>
      <p:ext uri="{BB962C8B-B14F-4D97-AF65-F5344CB8AC3E}">
        <p14:creationId xmlns:p14="http://schemas.microsoft.com/office/powerpoint/2010/main" val="477836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48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22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BC09-541A-4F56-96B9-E4AF55871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D7A81C-0061-4258-A8B1-616F3DF87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B9077-C14A-4B54-8C90-3933DB2AC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8677E-F205-495A-A176-AE2CA04C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03EF1-45E9-4053-85A9-0A7AF7B5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7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061C1-89E1-4AC3-B285-DCF66DDB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DDF7D6-FC3F-4437-AE88-E9639D257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B7F2F-433F-4844-B9EB-DEDBF96A4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98FAE-77A9-419F-A3B5-381C26788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E60B3-E052-4F46-82F8-AAFAF0CE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0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1D4AF9-B870-408E-8E27-24A06F43F4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2CA5AB-C71D-4477-B606-EC89B94B3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EEB82-6B95-4D1D-AC9A-40AA38BA3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81E64-F276-426C-A776-910D6FF9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B595B-9328-4CB1-989A-0D0CE3F5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46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296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17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CEDFE-02B7-402A-A2DD-17017F820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59503-2DF1-457C-8364-D99CF497F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CFC15-329D-44FF-A111-DEFBF912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4A513-4379-49F2-9B47-1531B2D03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DF876-334D-4A19-8EB6-0E370EE02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3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1DCDE-F943-4FCB-9D3D-6938B0D05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051F6-E166-408F-87B2-E1778AB65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70CA0-7F81-4277-BF09-ADBD3A6A6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C26B9-81F4-4FC8-80CE-9CC90C81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94560-86E9-4CCA-9C95-CC439C0A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7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535E2-CA49-4D55-8F27-6FED659E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4E89F-EA79-4994-BF71-EBF4EF1F1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4F30F-12FD-47B5-931D-376D08829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2E068-14ED-4970-9D87-5E0006AD7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2D1B0-E6C5-4F3C-BA6A-7454A759D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A9CC6-3AE3-4207-9B57-7CBC6CBAC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5EC37-BF8A-4C19-A6B7-41C04175A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B8F77-2D40-4B8E-9C71-6AE9C42E5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BDBB1-67AE-488E-9B8C-711F8733E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2018AC-579E-4A6A-90F0-1F80C6B7E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AD610-8691-49D4-B073-85FAB99EC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5B6FBB-1C0C-4EE6-B899-A309D591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B49E1E-3B4C-4596-A600-987D97AD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543E1E-D2F7-418D-B25A-ACB86F5A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5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5D47A-5849-47D6-8046-CD4BE37CB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70425-F222-4ED9-95FA-AFD98665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AD03E6-77D9-4203-9A38-12ECBF83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AC753-7D6C-4F81-8302-1C946813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3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970F3F-9C89-46DB-B3F8-E8C82E570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0D8AF1-4160-4454-B9C9-3728ABC5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35D2A-A847-4C3F-9D1D-93238262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7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D9478-FE53-47D4-A8A8-9824979FD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542C1-CFBF-4CAA-B373-A9DD5458E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DEB4A6-B7C0-45F0-800C-00FD76D92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DAD4F-16E1-468B-877B-6E6C61CF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F35F4-3A2A-4CB8-9B0B-D6840CF5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4559A-8F2B-463F-95B8-2D01F9DD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5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0AC6A-CDC5-402C-8156-163F5CE6C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7CCA74-AB2C-4655-A536-636A6EC96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E4AF7-55E5-4ABB-820E-BEF75E431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56E67-6A1F-4262-9A97-D8DF6A73E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3E50-A091-49CE-B67A-CE43D53DED31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EB77C-7089-4C02-8A8C-5403E4B5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CE1C8-F53B-4803-B6BC-23C7B881B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7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8079-2A8B-44A7-959F-F51182D11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48117-948D-4060-AAE6-478C1C1ED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0589D-C9A1-404A-9155-BD4F60F5F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13E50-A091-49CE-B67A-CE43D53DED31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E2106-8473-48F6-9EE8-7117E4BB2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6602B-E841-4045-B06A-B9F6D59D7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C50BD-2638-437C-A475-8463D9ABD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5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" y="4348"/>
            <a:ext cx="12323500" cy="6849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" y="4349"/>
            <a:ext cx="817110" cy="817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84131" y="829710"/>
            <a:ext cx="6453057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6" b="1" dirty="0">
                <a:solidFill>
                  <a:schemeClr val="accent6">
                    <a:lumMod val="75000"/>
                  </a:schemeClr>
                </a:solidFill>
                <a:latin typeface="UVN Van Chuong Nang" panose="00000400000000000000" pitchFamily="2" charset="0"/>
              </a:rPr>
              <a:t>TRƯỜNG TIỂU HỌC PHÚC LỢI</a:t>
            </a:r>
            <a:endParaRPr lang="vi-VN" sz="2796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4349614" y="1621800"/>
            <a:ext cx="3492775" cy="714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45" spc="-113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TUẦN 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8170" y="2399235"/>
            <a:ext cx="9064033" cy="133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45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Toán</a:t>
            </a:r>
            <a:endParaRPr lang="en-US" sz="4045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4045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Luyện</a:t>
            </a:r>
            <a:r>
              <a:rPr lang="en-US" sz="4045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45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tập</a:t>
            </a:r>
            <a:r>
              <a:rPr lang="en-US" sz="4045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45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chung</a:t>
            </a:r>
            <a:r>
              <a:rPr lang="en-US" sz="4045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(T2)</a:t>
            </a:r>
          </a:p>
        </p:txBody>
      </p:sp>
    </p:spTree>
    <p:extLst>
      <p:ext uri="{BB962C8B-B14F-4D97-AF65-F5344CB8AC3E}">
        <p14:creationId xmlns:p14="http://schemas.microsoft.com/office/powerpoint/2010/main" val="420644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y GIFs - Find &amp; Share on GIPHY | Kids questions, Giphy, Cool gifs">
            <a:extLst>
              <a:ext uri="{FF2B5EF4-FFF2-40B4-BE49-F238E27FC236}">
                <a16:creationId xmlns:a16="http://schemas.microsoft.com/office/drawing/2014/main" id="{9D3CBC34-A5ED-4544-2505-4536451A5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68" y="2923211"/>
            <a:ext cx="3705646" cy="368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ộ phận cơ thể cánh tay cho trẻ em&#10;">
            <a:extLst>
              <a:ext uri="{FF2B5EF4-FFF2-40B4-BE49-F238E27FC236}">
                <a16:creationId xmlns:a16="http://schemas.microsoft.com/office/drawing/2014/main" id="{F5E973C8-55AA-D1C6-A9AB-0F6DF1434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14" y="2475192"/>
            <a:ext cx="2467786" cy="413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D19F78-3015-26A8-4AC9-D3C1080BE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002" y="1"/>
            <a:ext cx="7364606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06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A8F3078-F43C-9632-1AB2-A0046696A584}"/>
              </a:ext>
            </a:extLst>
          </p:cNvPr>
          <p:cNvSpPr txBox="1"/>
          <p:nvPr/>
        </p:nvSpPr>
        <p:spPr>
          <a:xfrm>
            <a:off x="171733" y="7071477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Dặn dò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2D7EB-E84E-7519-2048-0BAF1DAB3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8595" y="727525"/>
            <a:ext cx="12929190" cy="2390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FBFFF6-E6F0-C1F7-CEAF-F9D69ECCB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9" y="3429000"/>
            <a:ext cx="4286848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9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9869">
            <a:off x="630243" y="-767350"/>
            <a:ext cx="11153990" cy="9183895"/>
          </a:xfrm>
          <a:prstGeom prst="rect">
            <a:avLst/>
          </a:prstGeom>
        </p:spPr>
      </p:pic>
      <p:sp>
        <p:nvSpPr>
          <p:cNvPr id="7" name="矩形 39"/>
          <p:cNvSpPr>
            <a:spLocks noChangeArrowheads="1"/>
          </p:cNvSpPr>
          <p:nvPr/>
        </p:nvSpPr>
        <p:spPr bwMode="auto">
          <a:xfrm>
            <a:off x="3909390" y="2003100"/>
            <a:ext cx="406841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8565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"/>
              <a:ea typeface="+mn-ea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324" y="699126"/>
            <a:ext cx="2353061" cy="2410973"/>
          </a:xfrm>
          <a:prstGeom prst="rect">
            <a:avLst/>
          </a:prstGeom>
        </p:spPr>
      </p:pic>
      <p:pic>
        <p:nvPicPr>
          <p:cNvPr id="10" name="图片 20">
            <a:extLst>
              <a:ext uri="{FF2B5EF4-FFF2-40B4-BE49-F238E27FC236}">
                <a16:creationId xmlns:a16="http://schemas.microsoft.com/office/drawing/2014/main" id="{F6759C52-993B-EB72-4C4B-F07F7EFABB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794" y="4314194"/>
            <a:ext cx="1441075" cy="1926620"/>
          </a:xfrm>
          <a:prstGeom prst="rect">
            <a:avLst/>
          </a:prstGeom>
        </p:spPr>
      </p:pic>
      <p:grpSp>
        <p:nvGrpSpPr>
          <p:cNvPr id="11" name="Group 9">
            <a:extLst>
              <a:ext uri="{FF2B5EF4-FFF2-40B4-BE49-F238E27FC236}">
                <a16:creationId xmlns:a16="http://schemas.microsoft.com/office/drawing/2014/main" id="{83AC2136-AEAE-D630-ACC9-E752FF9F16F9}"/>
              </a:ext>
            </a:extLst>
          </p:cNvPr>
          <p:cNvGrpSpPr>
            <a:grpSpLocks noChangeAspect="1"/>
          </p:cNvGrpSpPr>
          <p:nvPr/>
        </p:nvGrpSpPr>
        <p:grpSpPr>
          <a:xfrm>
            <a:off x="5447413" y="1534584"/>
            <a:ext cx="1297173" cy="1297169"/>
            <a:chOff x="0" y="0"/>
            <a:chExt cx="6350000" cy="6349975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41487409-39FD-9125-6793-BB4003250938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B437CF2-79EE-89F2-EA67-38F31EBF0730}"/>
              </a:ext>
            </a:extLst>
          </p:cNvPr>
          <p:cNvSpPr txBox="1"/>
          <p:nvPr/>
        </p:nvSpPr>
        <p:spPr>
          <a:xfrm>
            <a:off x="2159104" y="3298531"/>
            <a:ext cx="8096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</a:rPr>
              <a:t>Hẹn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</a:rPr>
              <a:t>gặp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</a:rPr>
              <a:t>lại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</a:rPr>
              <a:t>các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</a:rPr>
              <a:t>em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7131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5</a:t>
              </a:r>
              <a:endParaRPr lang="vi-VN" sz="28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73401" y="199819"/>
            <a:ext cx="8319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ĐƠN VỊ ĐO 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KHỐI LƯỢNG, DUNG TÍCH, NHIỆT ĐỘ</a:t>
            </a:r>
            <a:endParaRPr lang="vi-VN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978877" y="2150727"/>
            <a:ext cx="7689954" cy="16465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BÀI </a:t>
            </a:r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+mj-lt"/>
              </a:rPr>
              <a:t>35</a:t>
            </a:r>
            <a:endParaRPr lang="vi-VN" sz="4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(T2)</a:t>
            </a:r>
            <a:endParaRPr lang="vi-VN" sz="4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3067" y="1989666"/>
            <a:ext cx="4360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4867" y="2574441"/>
            <a:ext cx="634153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latin typeface="Times New Roman" pitchFamily="18" charset="0"/>
                <a:cs typeface="Times New Roman" pitchFamily="18" charset="0"/>
              </a:rPr>
              <a:t>- Thực hiện được các phép tính với các số đo.</a:t>
            </a:r>
          </a:p>
          <a:p>
            <a:r>
              <a:rPr lang="nl-NL" sz="2800">
                <a:latin typeface="Times New Roman" pitchFamily="18" charset="0"/>
                <a:cs typeface="Times New Roman" pitchFamily="18" charset="0"/>
              </a:rPr>
              <a:t>- Vận dụng giải các bài toán thực tế liên quan đến các đơn vị đo.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760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3" y="153008"/>
            <a:ext cx="2325467" cy="11627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6CD3551-02F3-6946-A407-D015BBA26EA0}"/>
              </a:ext>
            </a:extLst>
          </p:cNvPr>
          <p:cNvGrpSpPr/>
          <p:nvPr/>
        </p:nvGrpSpPr>
        <p:grpSpPr>
          <a:xfrm>
            <a:off x="2749275" y="145611"/>
            <a:ext cx="7887978" cy="700417"/>
            <a:chOff x="2957822" y="487895"/>
            <a:chExt cx="7887978" cy="700417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D50468E-920E-864D-A742-E79597A4A6E9}"/>
                </a:ext>
              </a:extLst>
            </p:cNvPr>
            <p:cNvSpPr/>
            <p:nvPr/>
          </p:nvSpPr>
          <p:spPr>
            <a:xfrm>
              <a:off x="4092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593D83C-628F-5949-AF1B-01AD16C90349}"/>
                </a:ext>
              </a:extLst>
            </p:cNvPr>
            <p:cNvGrpSpPr/>
            <p:nvPr/>
          </p:nvGrpSpPr>
          <p:grpSpPr>
            <a:xfrm>
              <a:off x="2957822" y="487895"/>
              <a:ext cx="7887978" cy="700417"/>
              <a:chOff x="1183343" y="1334475"/>
              <a:chExt cx="7887978" cy="70041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6C3171-94EC-6B48-82AB-3D066841322A}"/>
                  </a:ext>
                </a:extLst>
              </p:cNvPr>
              <p:cNvSpPr txBox="1"/>
              <p:nvPr/>
            </p:nvSpPr>
            <p:spPr>
              <a:xfrm>
                <a:off x="1820069" y="1334475"/>
                <a:ext cx="7251252" cy="65877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89047BD-F1E3-B842-9E81-2EC28B089BEB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3CDBB8F-5797-4131-9278-F4CFA5E7D9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706" t="62750" r="27029" b="26588"/>
          <a:stretch/>
        </p:blipFill>
        <p:spPr>
          <a:xfrm>
            <a:off x="1688493" y="1097280"/>
            <a:ext cx="9144458" cy="310654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90BE49-AAFB-4723-8E01-EC21838EBC74}"/>
              </a:ext>
            </a:extLst>
          </p:cNvPr>
          <p:cNvSpPr/>
          <p:nvPr/>
        </p:nvSpPr>
        <p:spPr>
          <a:xfrm>
            <a:off x="5790304" y="1377511"/>
            <a:ext cx="632908" cy="5271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24</a:t>
            </a:r>
            <a:endParaRPr lang="en-SG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89BC5A6-5508-4621-9760-DDA5A86B84D6}"/>
              </a:ext>
            </a:extLst>
          </p:cNvPr>
          <p:cNvSpPr/>
          <p:nvPr/>
        </p:nvSpPr>
        <p:spPr>
          <a:xfrm>
            <a:off x="8748659" y="1378974"/>
            <a:ext cx="632908" cy="5271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6</a:t>
            </a:r>
            <a:endParaRPr lang="en-SG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CE99BB3-8EAA-4052-99E1-2AE40C0F5FE5}"/>
              </a:ext>
            </a:extLst>
          </p:cNvPr>
          <p:cNvSpPr/>
          <p:nvPr/>
        </p:nvSpPr>
        <p:spPr>
          <a:xfrm>
            <a:off x="5944268" y="2263544"/>
            <a:ext cx="632908" cy="5271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14</a:t>
            </a:r>
            <a:endParaRPr lang="en-SG" sz="2800" b="1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1CD948-AAD5-410A-8186-0B151347038F}"/>
              </a:ext>
            </a:extLst>
          </p:cNvPr>
          <p:cNvSpPr/>
          <p:nvPr/>
        </p:nvSpPr>
        <p:spPr>
          <a:xfrm>
            <a:off x="8870348" y="2263544"/>
            <a:ext cx="632908" cy="5271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70</a:t>
            </a:r>
            <a:endParaRPr lang="en-SG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52D5F71-9929-43B7-B215-E3BF2A0864C6}"/>
              </a:ext>
            </a:extLst>
          </p:cNvPr>
          <p:cNvSpPr/>
          <p:nvPr/>
        </p:nvSpPr>
        <p:spPr>
          <a:xfrm>
            <a:off x="5688776" y="3207816"/>
            <a:ext cx="632908" cy="5271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40</a:t>
            </a:r>
            <a:endParaRPr lang="en-SG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18E8742-EAD0-414B-AD9B-B3569352D562}"/>
              </a:ext>
            </a:extLst>
          </p:cNvPr>
          <p:cNvSpPr/>
          <p:nvPr/>
        </p:nvSpPr>
        <p:spPr>
          <a:xfrm>
            <a:off x="8636371" y="3207816"/>
            <a:ext cx="632908" cy="5271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5</a:t>
            </a:r>
            <a:endParaRPr lang="en-SG" sz="2800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CE41BA-2815-414F-9DE3-9E3CF84BECC9}"/>
              </a:ext>
            </a:extLst>
          </p:cNvPr>
          <p:cNvSpPr/>
          <p:nvPr/>
        </p:nvSpPr>
        <p:spPr>
          <a:xfrm>
            <a:off x="1707996" y="4484056"/>
            <a:ext cx="9738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0070C0"/>
                </a:solidFill>
                <a:latin typeface="Nunito ExtraBold" pitchFamily="2" charset="0"/>
              </a:rPr>
              <a:t>Thưc hiện phép tính theo chiều mũi tên rồi viết kết quả thích hợp vào ô trống.</a:t>
            </a:r>
            <a:endParaRPr lang="en-US" sz="2000" dirty="0">
              <a:solidFill>
                <a:srgbClr val="0070C0"/>
              </a:solidFill>
              <a:latin typeface="Nunito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829215" y="4635347"/>
            <a:ext cx="345082" cy="331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39806" y="3519241"/>
            <a:ext cx="345082" cy="331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" y="169818"/>
            <a:ext cx="2103120" cy="102523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84603" y="1267420"/>
            <a:ext cx="9221249" cy="605623"/>
            <a:chOff x="1019288" y="1267420"/>
            <a:chExt cx="9221249" cy="605623"/>
          </a:xfrm>
        </p:grpSpPr>
        <p:sp>
          <p:nvSpPr>
            <p:cNvPr id="36" name="Oval 35"/>
            <p:cNvSpPr/>
            <p:nvPr/>
          </p:nvSpPr>
          <p:spPr>
            <a:xfrm>
              <a:off x="1019288" y="1267420"/>
              <a:ext cx="561319" cy="605623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280165" y="1267420"/>
              <a:ext cx="8960372" cy="6056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Túi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nào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nặng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nhất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trong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ba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túi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A, B, C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như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hình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dưới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đây</a:t>
              </a:r>
              <a:r>
                <a:rPr kumimoji="0" lang="en-US" sz="2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ExtraBold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924" y="2000364"/>
            <a:ext cx="10011857" cy="1531987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428415" y="3724098"/>
            <a:ext cx="6400800" cy="2485787"/>
          </a:xfrm>
          <a:prstGeom prst="wedgeRoundRectCallout">
            <a:avLst>
              <a:gd name="adj1" fmla="val 59576"/>
              <a:gd name="adj2" fmla="val 672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Nunito ExtraBold" pitchFamily="2" charset="0"/>
              </a:rPr>
              <a:t>Gợi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Nunito ExtraBold" pitchFamily="2" charset="0"/>
              </a:rPr>
              <a:t> ý</a:t>
            </a:r>
          </a:p>
          <a:p>
            <a:r>
              <a:rPr lang="vi-VN" sz="2000" dirty="0">
                <a:solidFill>
                  <a:schemeClr val="accent2">
                    <a:lumMod val="50000"/>
                  </a:schemeClr>
                </a:solidFill>
                <a:latin typeface="Nunito ExtraBold" pitchFamily="2" charset="0"/>
              </a:rPr>
              <a:t>Bước 1: Khối lượng của túi A bằng tổng khối lượng các vật ở đĩa cân bên trái.</a:t>
            </a:r>
          </a:p>
          <a:p>
            <a:r>
              <a:rPr lang="vi-VN" sz="2000" dirty="0">
                <a:solidFill>
                  <a:schemeClr val="accent2">
                    <a:lumMod val="50000"/>
                  </a:schemeClr>
                </a:solidFill>
                <a:latin typeface="Nunito ExtraBold" pitchFamily="2" charset="0"/>
              </a:rPr>
              <a:t>Bước 2: Khối lượng ở túi B = Khối lượng của vật ở đĩa cân bên trái – 200g</a:t>
            </a:r>
          </a:p>
          <a:p>
            <a:r>
              <a:rPr lang="vi-VN" sz="2000" dirty="0">
                <a:solidFill>
                  <a:schemeClr val="accent2">
                    <a:lumMod val="50000"/>
                  </a:schemeClr>
                </a:solidFill>
                <a:latin typeface="Nunito ExtraBold" pitchFamily="2" charset="0"/>
              </a:rPr>
              <a:t>Bước 3: Quan sát tranh để so sánh cân nặng giữa hai túi B và C rồi kết luận.</a:t>
            </a:r>
          </a:p>
        </p:txBody>
      </p:sp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AAB50E-1425-F429-67EF-8F7936DBD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7" b="98929" l="286" r="98286">
                        <a14:foregroundMark x1="27143" y1="78929" x2="27143" y2="78929"/>
                        <a14:foregroundMark x1="29143" y1="76786" x2="29143" y2="76786"/>
                        <a14:foregroundMark x1="29143" y1="76786" x2="29143" y2="76786"/>
                        <a14:foregroundMark x1="29143" y1="76786" x2="29143" y2="76786"/>
                        <a14:foregroundMark x1="17714" y1="39643" x2="17714" y2="39643"/>
                        <a14:foregroundMark x1="17714" y1="39643" x2="17714" y2="39643"/>
                        <a14:foregroundMark x1="38000" y1="38571" x2="38000" y2="38571"/>
                        <a14:foregroundMark x1="38000" y1="38571" x2="38000" y2="3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2047" y="4564864"/>
            <a:ext cx="2759953" cy="229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4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829215" y="4635347"/>
            <a:ext cx="345082" cy="331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39806" y="3519241"/>
            <a:ext cx="345082" cy="331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" y="169818"/>
            <a:ext cx="2103120" cy="102523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84603" y="1267420"/>
            <a:ext cx="9221249" cy="605623"/>
            <a:chOff x="1019288" y="1267420"/>
            <a:chExt cx="9221249" cy="605623"/>
          </a:xfrm>
        </p:grpSpPr>
        <p:sp>
          <p:nvSpPr>
            <p:cNvPr id="36" name="Oval 35"/>
            <p:cNvSpPr/>
            <p:nvPr/>
          </p:nvSpPr>
          <p:spPr>
            <a:xfrm>
              <a:off x="1019288" y="1267420"/>
              <a:ext cx="561319" cy="605623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280165" y="1267420"/>
              <a:ext cx="8960372" cy="6056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Túi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nào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nặng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nhất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trong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ba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túi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A, B, C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như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hình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dưới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đây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ExtraBold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924" y="2000364"/>
            <a:ext cx="10011857" cy="1531987"/>
          </a:xfrm>
          <a:prstGeom prst="rect">
            <a:avLst/>
          </a:prstGeom>
        </p:spPr>
      </p:pic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AAB50E-1425-F429-67EF-8F7936DBD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7" b="98929" l="286" r="98286">
                        <a14:foregroundMark x1="27143" y1="78929" x2="27143" y2="78929"/>
                        <a14:foregroundMark x1="29143" y1="76786" x2="29143" y2="76786"/>
                        <a14:foregroundMark x1="29143" y1="76786" x2="29143" y2="76786"/>
                        <a14:foregroundMark x1="29143" y1="76786" x2="29143" y2="76786"/>
                        <a14:foregroundMark x1="17714" y1="39643" x2="17714" y2="39643"/>
                        <a14:foregroundMark x1="17714" y1="39643" x2="17714" y2="39643"/>
                        <a14:foregroundMark x1="38000" y1="38571" x2="38000" y2="38571"/>
                        <a14:foregroundMark x1="38000" y1="38571" x2="38000" y2="3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2047" y="4564864"/>
            <a:ext cx="2759953" cy="22931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45923" y="3811747"/>
            <a:ext cx="8425540" cy="2553891"/>
          </a:xfrm>
          <a:prstGeom prst="round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unito ExtraBold" pitchFamily="2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Nunito ExtraBold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unito ExtraBold" pitchFamily="2" charset="0"/>
              </a:rPr>
              <a:t>giải</a:t>
            </a:r>
            <a:endParaRPr lang="en-US" sz="2400" dirty="0">
              <a:solidFill>
                <a:srgbClr val="FF0000"/>
              </a:solidFill>
              <a:latin typeface="Nunito ExtraBold" pitchFamily="2" charset="0"/>
            </a:endParaRPr>
          </a:p>
          <a:p>
            <a:r>
              <a:rPr lang="vi-VN" sz="2400" dirty="0">
                <a:solidFill>
                  <a:srgbClr val="FF0000"/>
                </a:solidFill>
                <a:latin typeface="Nunito ExtraBold" pitchFamily="2" charset="0"/>
              </a:rPr>
              <a:t>Cân nặng của túi A là 100 + 200 = 300 g</a:t>
            </a:r>
          </a:p>
          <a:p>
            <a:r>
              <a:rPr lang="vi-VN" sz="2400" dirty="0">
                <a:solidFill>
                  <a:srgbClr val="FF0000"/>
                </a:solidFill>
                <a:latin typeface="Nunito ExtraBold" pitchFamily="2" charset="0"/>
              </a:rPr>
              <a:t>Cân nặng của túi B là 500 – 200 = 300g</a:t>
            </a:r>
          </a:p>
          <a:p>
            <a:r>
              <a:rPr lang="vi-VN" sz="2400" dirty="0">
                <a:solidFill>
                  <a:srgbClr val="FF0000"/>
                </a:solidFill>
                <a:latin typeface="Nunito ExtraBold" pitchFamily="2" charset="0"/>
              </a:rPr>
              <a:t>Quan sát tranh ta thấy đĩa cân bên phải thấp hơn đĩa cân bên trái nên cân nặng của túi C nặng hơn túi A.</a:t>
            </a:r>
          </a:p>
          <a:p>
            <a:r>
              <a:rPr lang="vi-VN" sz="2400" dirty="0">
                <a:solidFill>
                  <a:srgbClr val="FF0000"/>
                </a:solidFill>
                <a:latin typeface="Nunito ExtraBold" pitchFamily="2" charset="0"/>
              </a:rPr>
              <a:t>Vậy cân nặng ở túi C nặng nhất.</a:t>
            </a:r>
          </a:p>
        </p:txBody>
      </p:sp>
    </p:spTree>
    <p:extLst>
      <p:ext uri="{BB962C8B-B14F-4D97-AF65-F5344CB8AC3E}">
        <p14:creationId xmlns:p14="http://schemas.microsoft.com/office/powerpoint/2010/main" val="354475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D9F2E1-E727-422D-B4AF-5D6847885E80}"/>
              </a:ext>
            </a:extLst>
          </p:cNvPr>
          <p:cNvSpPr txBox="1"/>
          <p:nvPr/>
        </p:nvSpPr>
        <p:spPr>
          <a:xfrm>
            <a:off x="2998073" y="2033195"/>
            <a:ext cx="7343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438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F14D08-7266-484A-ABE0-2958A131D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94" t="28548" r="49177" b="57334"/>
          <a:stretch/>
        </p:blipFill>
        <p:spPr>
          <a:xfrm>
            <a:off x="1452281" y="1917758"/>
            <a:ext cx="8154297" cy="2352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FE290E-15A0-4822-959D-8CDEEDEDD1FC}"/>
              </a:ext>
            </a:extLst>
          </p:cNvPr>
          <p:cNvSpPr txBox="1"/>
          <p:nvPr/>
        </p:nvSpPr>
        <p:spPr>
          <a:xfrm>
            <a:off x="1986855" y="322729"/>
            <a:ext cx="7343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37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829215" y="4635347"/>
            <a:ext cx="345082" cy="331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39806" y="3519241"/>
            <a:ext cx="345082" cy="331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898" y="169817"/>
            <a:ext cx="8164893" cy="65575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09" y="763644"/>
            <a:ext cx="2155371" cy="8212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94" y="5674062"/>
            <a:ext cx="796545" cy="8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191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400</Words>
  <Application>Microsoft Office PowerPoint</Application>
  <PresentationFormat>Widescreen</PresentationFormat>
  <Paragraphs>48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Coiny</vt:lpstr>
      <vt:lpstr>Georgia</vt:lpstr>
      <vt:lpstr>Nunito ExtraBold</vt:lpstr>
      <vt:lpstr>SVN-Billo</vt:lpstr>
      <vt:lpstr>Times New Roman</vt:lpstr>
      <vt:lpstr>UVN Van Chuong Nang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Lê Thị Khánh Ly (420000327)</cp:lastModifiedBy>
  <cp:revision>8</cp:revision>
  <dcterms:created xsi:type="dcterms:W3CDTF">2022-03-17T11:02:47Z</dcterms:created>
  <dcterms:modified xsi:type="dcterms:W3CDTF">2022-11-30T18:21:04Z</dcterms:modified>
</cp:coreProperties>
</file>