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5" r:id="rId2"/>
    <p:sldId id="313" r:id="rId3"/>
    <p:sldId id="346" r:id="rId4"/>
    <p:sldId id="347" r:id="rId5"/>
    <p:sldId id="348" r:id="rId6"/>
    <p:sldId id="349" r:id="rId7"/>
    <p:sldId id="350" r:id="rId8"/>
    <p:sldId id="279" r:id="rId9"/>
    <p:sldId id="330" r:id="rId10"/>
    <p:sldId id="320" r:id="rId11"/>
    <p:sldId id="322" r:id="rId12"/>
    <p:sldId id="323" r:id="rId13"/>
    <p:sldId id="286" r:id="rId14"/>
    <p:sldId id="352" r:id="rId15"/>
    <p:sldId id="288" r:id="rId16"/>
    <p:sldId id="319" r:id="rId17"/>
    <p:sldId id="324" r:id="rId18"/>
    <p:sldId id="326" r:id="rId19"/>
    <p:sldId id="327" r:id="rId20"/>
    <p:sldId id="328" r:id="rId21"/>
    <p:sldId id="294" r:id="rId22"/>
    <p:sldId id="353" r:id="rId23"/>
    <p:sldId id="311" r:id="rId24"/>
    <p:sldId id="317" r:id="rId25"/>
    <p:sldId id="331" r:id="rId26"/>
    <p:sldId id="332" r:id="rId27"/>
    <p:sldId id="333" r:id="rId28"/>
    <p:sldId id="298" r:id="rId29"/>
    <p:sldId id="335" r:id="rId30"/>
    <p:sldId id="302" r:id="rId31"/>
    <p:sldId id="354" r:id="rId32"/>
    <p:sldId id="338" r:id="rId33"/>
    <p:sldId id="334" r:id="rId34"/>
    <p:sldId id="336" r:id="rId35"/>
    <p:sldId id="339" r:id="rId36"/>
    <p:sldId id="340" r:id="rId37"/>
    <p:sldId id="341" r:id="rId38"/>
    <p:sldId id="342" r:id="rId39"/>
    <p:sldId id="343" r:id="rId40"/>
    <p:sldId id="309" r:id="rId41"/>
    <p:sldId id="310" r:id="rId42"/>
  </p:sldIdLst>
  <p:sldSz cx="12192000" cy="6858000"/>
  <p:notesSz cx="6858000" cy="9144000"/>
  <p:embeddedFontLst>
    <p:embeddedFont>
      <p:font typeface=".VnArial" panose="020B7200000000000000" pitchFamily="34" charset="0"/>
      <p:regular r:id="rId43"/>
      <p:bold r:id="rId44"/>
      <p:italic r:id="rId45"/>
      <p:boldItalic r:id="rId46"/>
    </p:embeddedFont>
    <p:embeddedFont>
      <p:font typeface="Arial Nova" panose="020B05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Great Vibes" pitchFamily="2" charset="0"/>
      <p:regular r:id="rId57"/>
    </p:embeddedFont>
    <p:embeddedFont>
      <p:font typeface="Nunito Black" pitchFamily="2" charset="0"/>
      <p:bold r:id="rId58"/>
      <p:boldItalic r:id="rId59"/>
    </p:embeddedFont>
    <p:embeddedFont>
      <p:font typeface="Sigmar One" panose="00000500000000000000" pitchFamily="2" charset="0"/>
      <p:regular r:id="rId60"/>
    </p:embeddedFont>
    <p:embeddedFont>
      <p:font typeface="Tahoma" panose="020B0604030504040204" pitchFamily="34"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ABC"/>
    <a:srgbClr val="F846B0"/>
    <a:srgbClr val="91F7F9"/>
    <a:srgbClr val="FCD4E2"/>
    <a:srgbClr val="FF00FF"/>
    <a:srgbClr val="EE1A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4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E8E67-41D7-12B4-C3EB-17B2C6C23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BC448-71F0-8111-7541-B0D22C2655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7F926D-00A1-50A3-6218-84F1C63D5DE4}"/>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19951984-2626-59B1-26FB-6465335AD0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A403D7-5B02-B863-5D3C-E22F6045AA8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5385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FF333-0587-8536-E6A3-ED6F7BA7B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09C967-F8F5-CDA9-15E4-0FA0B48019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416D7-30A2-5133-3D5C-489E28ADEEB4}"/>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7E3070B5-F60E-5D74-7F58-0D46FFB75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444848-0C3E-16EB-E57E-D38DE806F8A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18286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C7B99D-04C5-EEEC-E6F3-5E2ACA11E6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448FBB-7788-9DE0-F214-32A1D43244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F70E9-E66A-0FC5-DCAC-9E42B3763C88}"/>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2ECE93F6-49DC-BEA7-D6D5-B546A2102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8FF14-C2D6-A2D4-CA34-03F6B0AEC466}"/>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61024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54114-2B89-DC3E-9BC5-0A63A9B2C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BA6D11-EC46-0AA3-BA92-40BA5C82B3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58EEE-FF97-7919-E637-F9585974F8A2}"/>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53A915CF-FA68-0F7D-A272-C7F0520F4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C0E22-93A7-9818-F8FF-93698841293E}"/>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20180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F21A-C3FD-698F-A97A-74E79DDA42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E9AEB4-8341-2BFE-97F5-D71C463814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18DED8-9DBB-6F7C-4F3F-AE5001B89CB7}"/>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824950F2-6200-C392-C995-FC4829ED6E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595211-05D5-2ED9-476B-1ADD84FBBB78}"/>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1945120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60838-57E9-1766-461D-8130A5198B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00475-FF68-F407-42FA-7AEEE1581B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71161C-AEE6-45CE-9F69-AF0C07BE06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3CE0-6686-8414-725F-1F2A5C9AD35F}"/>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6" name="Footer Placeholder 5">
            <a:extLst>
              <a:ext uri="{FF2B5EF4-FFF2-40B4-BE49-F238E27FC236}">
                <a16:creationId xmlns:a16="http://schemas.microsoft.com/office/drawing/2014/main" id="{754A85C7-F3A4-CE6D-65FD-0ABA68B87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AE524-2637-76AD-DA19-E613AF9EC341}"/>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28654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98490-B4D8-5F5D-B34E-5C1869AA44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A42326-BD03-90AB-137B-D4020CC5A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56DC8D-D674-D188-ABB5-0C46F9D765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965CC1-CEBE-DDAC-A25C-50BC679F01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77814-1CC4-B894-3944-F800540FC2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B35382-BA09-7A58-D0C8-D715B6BE382D}"/>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8" name="Footer Placeholder 7">
            <a:extLst>
              <a:ext uri="{FF2B5EF4-FFF2-40B4-BE49-F238E27FC236}">
                <a16:creationId xmlns:a16="http://schemas.microsoft.com/office/drawing/2014/main" id="{46CF9D13-9A3C-D62D-CE68-F9A938B287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82C539-66F0-B98A-8309-48ADEC00D510}"/>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691841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5EDB9-EE40-1C04-82D8-C09CFFC2AC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9EBD44-B1C3-46F3-9F52-A4CAD6D5E3A3}"/>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4" name="Footer Placeholder 3">
            <a:extLst>
              <a:ext uri="{FF2B5EF4-FFF2-40B4-BE49-F238E27FC236}">
                <a16:creationId xmlns:a16="http://schemas.microsoft.com/office/drawing/2014/main" id="{A173AE2E-9133-FF6B-8D00-E20C83F3C5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8A3B3-0E15-C316-D9E6-EC484D20A650}"/>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46662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4C26D-FC23-09D1-C40E-CB7CE010FA73}"/>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3" name="Footer Placeholder 2">
            <a:extLst>
              <a:ext uri="{FF2B5EF4-FFF2-40B4-BE49-F238E27FC236}">
                <a16:creationId xmlns:a16="http://schemas.microsoft.com/office/drawing/2014/main" id="{A88CE0DC-EA62-E3F5-2A1F-E6CA460185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C0C6E-E6EA-7843-13EA-94FC1CB37656}"/>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91750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50BD-828E-98B0-CEFB-AAC04071E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6206BC-ABF8-9EB1-A002-1FBC0A52C8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6295A-E9AC-2FF1-D26A-4B26752AC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C441AD-546B-3393-540D-13EEEC6408F2}"/>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6" name="Footer Placeholder 5">
            <a:extLst>
              <a:ext uri="{FF2B5EF4-FFF2-40B4-BE49-F238E27FC236}">
                <a16:creationId xmlns:a16="http://schemas.microsoft.com/office/drawing/2014/main" id="{33C967C0-2A64-C1E6-4471-2EDC757EBE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981C68-AA32-B4FA-B31B-A37E64CB3312}"/>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325659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D39C-8DF3-EAFD-A6BA-48A066E44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32FBA6-1915-7E18-4560-8A9C52F5F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BCDD675-5377-34C9-930F-3E77A9DA7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934A-87FE-F5DB-9E3F-40E6791BE96F}"/>
              </a:ext>
            </a:extLst>
          </p:cNvPr>
          <p:cNvSpPr>
            <a:spLocks noGrp="1"/>
          </p:cNvSpPr>
          <p:nvPr>
            <p:ph type="dt" sz="half" idx="10"/>
          </p:nvPr>
        </p:nvSpPr>
        <p:spPr/>
        <p:txBody>
          <a:bodyPr/>
          <a:lstStyle/>
          <a:p>
            <a:fld id="{A6EEBDAF-842A-4E26-AE18-4EEC1902C159}" type="datetimeFigureOut">
              <a:rPr lang="en-US" smtClean="0"/>
              <a:t>8/8/2022</a:t>
            </a:fld>
            <a:endParaRPr lang="en-US"/>
          </a:p>
        </p:txBody>
      </p:sp>
      <p:sp>
        <p:nvSpPr>
          <p:cNvPr id="6" name="Footer Placeholder 5">
            <a:extLst>
              <a:ext uri="{FF2B5EF4-FFF2-40B4-BE49-F238E27FC236}">
                <a16:creationId xmlns:a16="http://schemas.microsoft.com/office/drawing/2014/main" id="{63CE88DD-1EDB-6DE4-28B2-2D9F755652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E76AC-F07D-A79F-8BF3-3592E9CBFA6F}"/>
              </a:ext>
            </a:extLst>
          </p:cNvPr>
          <p:cNvSpPr>
            <a:spLocks noGrp="1"/>
          </p:cNvSpPr>
          <p:nvPr>
            <p:ph type="sldNum" sz="quarter" idx="12"/>
          </p:nvPr>
        </p:nvSpPr>
        <p:spPr/>
        <p:txBody>
          <a:bodyPr/>
          <a:lstStyle/>
          <a:p>
            <a:fld id="{58358F09-124C-4E0A-A904-39A96102FE6C}" type="slidenum">
              <a:rPr lang="en-US" smtClean="0"/>
              <a:t>‹#›</a:t>
            </a:fld>
            <a:endParaRPr lang="en-US"/>
          </a:p>
        </p:txBody>
      </p:sp>
    </p:spTree>
    <p:extLst>
      <p:ext uri="{BB962C8B-B14F-4D97-AF65-F5344CB8AC3E}">
        <p14:creationId xmlns:p14="http://schemas.microsoft.com/office/powerpoint/2010/main" val="220417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67F678-0849-7A05-DE58-CF57E3831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EB3040-BBA6-54F4-461D-658EBE727D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EC358-58BD-43EE-646B-126A06ACF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EBDAF-842A-4E26-AE18-4EEC1902C159}" type="datetimeFigureOut">
              <a:rPr lang="en-US" smtClean="0"/>
              <a:t>8/8/2022</a:t>
            </a:fld>
            <a:endParaRPr lang="en-US"/>
          </a:p>
        </p:txBody>
      </p:sp>
      <p:sp>
        <p:nvSpPr>
          <p:cNvPr id="5" name="Footer Placeholder 4">
            <a:extLst>
              <a:ext uri="{FF2B5EF4-FFF2-40B4-BE49-F238E27FC236}">
                <a16:creationId xmlns:a16="http://schemas.microsoft.com/office/drawing/2014/main" id="{EDD5F2C9-704F-B88C-92F1-CD8198A1E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477612-B67D-E2BC-8449-27F6265AE8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358F09-124C-4E0A-A904-39A96102FE6C}" type="slidenum">
              <a:rPr lang="en-US" smtClean="0"/>
              <a:t>‹#›</a:t>
            </a:fld>
            <a:endParaRPr lang="en-US"/>
          </a:p>
        </p:txBody>
      </p:sp>
    </p:spTree>
    <p:extLst>
      <p:ext uri="{BB962C8B-B14F-4D97-AF65-F5344CB8AC3E}">
        <p14:creationId xmlns:p14="http://schemas.microsoft.com/office/powerpoint/2010/main" val="467869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4.xml"/><Relationship Id="rId5" Type="http://schemas.openxmlformats.org/officeDocument/2006/relationships/image" Target="../media/image8.gif"/><Relationship Id="rId10" Type="http://schemas.openxmlformats.org/officeDocument/2006/relationships/image" Target="../media/image15.png"/><Relationship Id="rId4" Type="http://schemas.openxmlformats.org/officeDocument/2006/relationships/image" Target="../media/image6.jpe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slide" Target="slide5.xml"/><Relationship Id="rId5" Type="http://schemas.openxmlformats.org/officeDocument/2006/relationships/image" Target="../media/image8.gif"/><Relationship Id="rId10" Type="http://schemas.openxmlformats.org/officeDocument/2006/relationships/image" Target="../media/image18.png"/><Relationship Id="rId4" Type="http://schemas.openxmlformats.org/officeDocument/2006/relationships/image" Target="../media/image6.jpe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2.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gif"/><Relationship Id="rId10" Type="http://schemas.openxmlformats.org/officeDocument/2006/relationships/image" Target="../media/image20.gif"/><Relationship Id="rId4" Type="http://schemas.openxmlformats.org/officeDocument/2006/relationships/image" Target="../media/image6.jpeg"/><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B4C0AC-D121-4334-9E2A-2B05A2ED203E}"/>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878FB4F2-0959-7DE5-68D9-D38C668B8383}"/>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5C927B86-5E04-6B16-B05C-28465D6FED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20334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BC2904-3E9F-0600-A8A9-25D37F28EA27}"/>
              </a:ext>
            </a:extLst>
          </p:cNvPr>
          <p:cNvPicPr>
            <a:picLocks noChangeAspect="1"/>
          </p:cNvPicPr>
          <p:nvPr/>
        </p:nvPicPr>
        <p:blipFill>
          <a:blip r:embed="rId3"/>
          <a:stretch>
            <a:fillRect/>
          </a:stretch>
        </p:blipFill>
        <p:spPr>
          <a:xfrm>
            <a:off x="267496" y="99931"/>
            <a:ext cx="3077004" cy="1162212"/>
          </a:xfrm>
          <a:prstGeom prst="rect">
            <a:avLst/>
          </a:prstGeom>
        </p:spPr>
      </p:pic>
      <p:sp>
        <p:nvSpPr>
          <p:cNvPr id="5" name="Rectangle: Rounded Corners 4">
            <a:extLst>
              <a:ext uri="{FF2B5EF4-FFF2-40B4-BE49-F238E27FC236}">
                <a16:creationId xmlns:a16="http://schemas.microsoft.com/office/drawing/2014/main" id="{36C71A7F-311A-E231-C158-79861852CA08}"/>
              </a:ext>
            </a:extLst>
          </p:cNvPr>
          <p:cNvSpPr/>
          <p:nvPr/>
        </p:nvSpPr>
        <p:spPr>
          <a:xfrm>
            <a:off x="1078182" y="1327052"/>
            <a:ext cx="10931833" cy="727271"/>
          </a:xfrm>
          <a:prstGeom prst="roundRect">
            <a:avLst/>
          </a:prstGeom>
          <a:solidFill>
            <a:schemeClr val="accent5">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5 + 5; 24 – 7; 5 x 2; 8 :2; 5 + 5; 5x 2 + 8 ; 3- 2 ;… là các biểu thức</a:t>
            </a:r>
            <a:r>
              <a:rPr lang="en-US" sz="3200"/>
              <a:t>.</a:t>
            </a:r>
          </a:p>
        </p:txBody>
      </p:sp>
      <p:sp>
        <p:nvSpPr>
          <p:cNvPr id="6" name="TextBox 5">
            <a:extLst>
              <a:ext uri="{FF2B5EF4-FFF2-40B4-BE49-F238E27FC236}">
                <a16:creationId xmlns:a16="http://schemas.microsoft.com/office/drawing/2014/main" id="{00674F30-6E48-BE55-1B47-B8EA0AA03F23}"/>
              </a:ext>
            </a:extLst>
          </p:cNvPr>
          <p:cNvSpPr txBox="1"/>
          <p:nvPr/>
        </p:nvSpPr>
        <p:spPr>
          <a:xfrm>
            <a:off x="422563" y="2329449"/>
            <a:ext cx="4614575" cy="64633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3600" b="1">
                <a:solidFill>
                  <a:srgbClr val="00B050"/>
                </a:solidFill>
                <a:latin typeface="Opensen"/>
              </a:rPr>
              <a:t>b) Giá trị của biểu thức</a:t>
            </a:r>
          </a:p>
        </p:txBody>
      </p:sp>
      <p:pic>
        <p:nvPicPr>
          <p:cNvPr id="7" name="Picture 6">
            <a:extLst>
              <a:ext uri="{FF2B5EF4-FFF2-40B4-BE49-F238E27FC236}">
                <a16:creationId xmlns:a16="http://schemas.microsoft.com/office/drawing/2014/main" id="{BCA9EC7E-0538-1E1D-9AD3-A9151FEB8786}"/>
              </a:ext>
            </a:extLst>
          </p:cNvPr>
          <p:cNvPicPr>
            <a:picLocks noChangeAspect="1"/>
          </p:cNvPicPr>
          <p:nvPr/>
        </p:nvPicPr>
        <p:blipFill>
          <a:blip r:embed="rId4"/>
          <a:stretch>
            <a:fillRect/>
          </a:stretch>
        </p:blipFill>
        <p:spPr>
          <a:xfrm>
            <a:off x="2653596" y="3047507"/>
            <a:ext cx="8011643" cy="18100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169314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0D8E8-ADBD-1989-9BF0-F855264B139C}"/>
              </a:ext>
            </a:extLst>
          </p:cNvPr>
          <p:cNvPicPr>
            <a:picLocks noChangeAspect="1"/>
          </p:cNvPicPr>
          <p:nvPr/>
        </p:nvPicPr>
        <p:blipFill>
          <a:blip r:embed="rId3"/>
          <a:stretch>
            <a:fillRect/>
          </a:stretch>
        </p:blipFill>
        <p:spPr>
          <a:xfrm>
            <a:off x="164066" y="84604"/>
            <a:ext cx="2645809" cy="103678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a:extLst>
              <a:ext uri="{FF2B5EF4-FFF2-40B4-BE49-F238E27FC236}">
                <a16:creationId xmlns:a16="http://schemas.microsoft.com/office/drawing/2014/main" id="{84BC5A68-54E6-221E-981E-263678EF72AD}"/>
              </a:ext>
            </a:extLst>
          </p:cNvPr>
          <p:cNvSpPr/>
          <p:nvPr/>
        </p:nvSpPr>
        <p:spPr>
          <a:xfrm>
            <a:off x="2892132" y="194978"/>
            <a:ext cx="602008" cy="56092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6" name="TextBox 5">
            <a:extLst>
              <a:ext uri="{FF2B5EF4-FFF2-40B4-BE49-F238E27FC236}">
                <a16:creationId xmlns:a16="http://schemas.microsoft.com/office/drawing/2014/main" id="{3443BA66-5ECB-F02C-7BD1-933F4485A71E}"/>
              </a:ext>
            </a:extLst>
          </p:cNvPr>
          <p:cNvSpPr txBox="1"/>
          <p:nvPr/>
        </p:nvSpPr>
        <p:spPr>
          <a:xfrm>
            <a:off x="3361857" y="213829"/>
            <a:ext cx="5458251" cy="523220"/>
          </a:xfrm>
          <a:prstGeom prst="rect">
            <a:avLst/>
          </a:prstGeom>
          <a:noFill/>
        </p:spPr>
        <p:txBody>
          <a:bodyPr wrap="square" rtlCol="0">
            <a:spAutoFit/>
          </a:bodyPr>
          <a:lstStyle/>
          <a:p>
            <a:r>
              <a:rPr lang="en-US" sz="2800" b="1">
                <a:solidFill>
                  <a:srgbClr val="002060"/>
                </a:solidFill>
                <a:latin typeface="Opensen"/>
              </a:rPr>
              <a:t>Tính giá trị biểu thức ( theo mẫu)</a:t>
            </a:r>
          </a:p>
        </p:txBody>
      </p:sp>
      <p:pic>
        <p:nvPicPr>
          <p:cNvPr id="7" name="Picture 6">
            <a:extLst>
              <a:ext uri="{FF2B5EF4-FFF2-40B4-BE49-F238E27FC236}">
                <a16:creationId xmlns:a16="http://schemas.microsoft.com/office/drawing/2014/main" id="{34B38B4B-38B1-FF9B-C4CB-8FF0EBF6588A}"/>
              </a:ext>
            </a:extLst>
          </p:cNvPr>
          <p:cNvPicPr>
            <a:picLocks noChangeAspect="1"/>
          </p:cNvPicPr>
          <p:nvPr/>
        </p:nvPicPr>
        <p:blipFill>
          <a:blip r:embed="rId4"/>
          <a:stretch>
            <a:fillRect/>
          </a:stretch>
        </p:blipFill>
        <p:spPr>
          <a:xfrm>
            <a:off x="1149013" y="2260031"/>
            <a:ext cx="4941970" cy="116858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7">
            <a:extLst>
              <a:ext uri="{FF2B5EF4-FFF2-40B4-BE49-F238E27FC236}">
                <a16:creationId xmlns:a16="http://schemas.microsoft.com/office/drawing/2014/main" id="{5E236D52-9CF4-5DF6-5E6A-81AFA2946557}"/>
              </a:ext>
            </a:extLst>
          </p:cNvPr>
          <p:cNvPicPr>
            <a:picLocks noChangeAspect="1"/>
          </p:cNvPicPr>
          <p:nvPr/>
        </p:nvPicPr>
        <p:blipFill>
          <a:blip r:embed="rId5"/>
          <a:stretch>
            <a:fillRect/>
          </a:stretch>
        </p:blipFill>
        <p:spPr>
          <a:xfrm>
            <a:off x="6897950" y="2098963"/>
            <a:ext cx="2720759" cy="136484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TextBox 8">
            <a:extLst>
              <a:ext uri="{FF2B5EF4-FFF2-40B4-BE49-F238E27FC236}">
                <a16:creationId xmlns:a16="http://schemas.microsoft.com/office/drawing/2014/main" id="{4FDA7E7A-3E91-E0D7-3B9E-D2DEFC3C1FB6}"/>
              </a:ext>
            </a:extLst>
          </p:cNvPr>
          <p:cNvSpPr txBox="1"/>
          <p:nvPr/>
        </p:nvSpPr>
        <p:spPr>
          <a:xfrm>
            <a:off x="1228816" y="3908121"/>
            <a:ext cx="39286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a)27 – 7 + 30 = 20 + 30 </a:t>
            </a:r>
          </a:p>
          <a:p>
            <a:r>
              <a:rPr lang="en-US" sz="2800">
                <a:solidFill>
                  <a:srgbClr val="002060"/>
                </a:solidFill>
              </a:rPr>
              <a:t>                        = 50</a:t>
            </a:r>
          </a:p>
        </p:txBody>
      </p:sp>
      <p:sp>
        <p:nvSpPr>
          <p:cNvPr id="10" name="TextBox 9">
            <a:extLst>
              <a:ext uri="{FF2B5EF4-FFF2-40B4-BE49-F238E27FC236}">
                <a16:creationId xmlns:a16="http://schemas.microsoft.com/office/drawing/2014/main" id="{21F63BAE-79BD-EAB1-3BB9-9AAE4E3C1C3F}"/>
              </a:ext>
            </a:extLst>
          </p:cNvPr>
          <p:cNvSpPr txBox="1"/>
          <p:nvPr/>
        </p:nvSpPr>
        <p:spPr>
          <a:xfrm>
            <a:off x="6426599" y="4001294"/>
            <a:ext cx="39286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b)60 + 50 - 20 = 110 - 20 </a:t>
            </a:r>
          </a:p>
          <a:p>
            <a:r>
              <a:rPr lang="en-US" sz="2800">
                <a:solidFill>
                  <a:srgbClr val="002060"/>
                </a:solidFill>
              </a:rPr>
              <a:t>                        = 90</a:t>
            </a:r>
          </a:p>
        </p:txBody>
      </p:sp>
      <p:sp>
        <p:nvSpPr>
          <p:cNvPr id="11" name="TextBox 10">
            <a:extLst>
              <a:ext uri="{FF2B5EF4-FFF2-40B4-BE49-F238E27FC236}">
                <a16:creationId xmlns:a16="http://schemas.microsoft.com/office/drawing/2014/main" id="{BD84E692-D6DC-7ECA-C653-3DCCE55D37A2}"/>
              </a:ext>
            </a:extLst>
          </p:cNvPr>
          <p:cNvSpPr txBox="1"/>
          <p:nvPr/>
        </p:nvSpPr>
        <p:spPr>
          <a:xfrm>
            <a:off x="1228816" y="5147993"/>
            <a:ext cx="2906127"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c)9 x 4 = 36 </a:t>
            </a:r>
          </a:p>
          <a:p>
            <a:r>
              <a:rPr lang="en-US" sz="2800">
                <a:solidFill>
                  <a:srgbClr val="002060"/>
                </a:solidFill>
              </a:rPr>
              <a:t>                        </a:t>
            </a:r>
          </a:p>
        </p:txBody>
      </p:sp>
      <p:sp>
        <p:nvSpPr>
          <p:cNvPr id="13" name="TextBox 12">
            <a:extLst>
              <a:ext uri="{FF2B5EF4-FFF2-40B4-BE49-F238E27FC236}">
                <a16:creationId xmlns:a16="http://schemas.microsoft.com/office/drawing/2014/main" id="{BB941F77-7A4F-89B3-D4E1-E67B015C995C}"/>
              </a:ext>
            </a:extLst>
          </p:cNvPr>
          <p:cNvSpPr txBox="1"/>
          <p:nvPr/>
        </p:nvSpPr>
        <p:spPr>
          <a:xfrm>
            <a:off x="2573291" y="1425316"/>
            <a:ext cx="8144985" cy="1384995"/>
          </a:xfrm>
          <a:prstGeom prst="rect">
            <a:avLst/>
          </a:prstGeom>
          <a:noFill/>
        </p:spPr>
        <p:txBody>
          <a:bodyPr wrap="square">
            <a:spAutoFit/>
          </a:bodyPr>
          <a:lstStyle/>
          <a:p>
            <a:r>
              <a:rPr lang="en-US" sz="2800" b="0" i="0">
                <a:solidFill>
                  <a:srgbClr val="000000"/>
                </a:solidFill>
                <a:effectLst/>
                <a:latin typeface="Nunito Black" pitchFamily="2" charset="0"/>
              </a:rPr>
              <a:t>Thực hiện tính theo thứ tự từ trái sang phải.</a:t>
            </a:r>
            <a:br>
              <a:rPr lang="en-US" sz="2800" b="0" i="0">
                <a:solidFill>
                  <a:srgbClr val="000000"/>
                </a:solidFill>
                <a:effectLst/>
                <a:latin typeface="Nunito Black" pitchFamily="2" charset="0"/>
              </a:rPr>
            </a:br>
            <a:br>
              <a:rPr lang="en-US" sz="2800" b="0" i="0">
                <a:solidFill>
                  <a:srgbClr val="000000"/>
                </a:solidFill>
                <a:effectLst/>
                <a:latin typeface="Nunito Black" pitchFamily="2" charset="0"/>
              </a:rPr>
            </a:br>
            <a:endParaRPr lang="en-US" sz="2800">
              <a:latin typeface="Nunito Black" pitchFamily="2" charset="0"/>
            </a:endParaRPr>
          </a:p>
        </p:txBody>
      </p:sp>
    </p:spTree>
    <p:extLst>
      <p:ext uri="{BB962C8B-B14F-4D97-AF65-F5344CB8AC3E}">
        <p14:creationId xmlns:p14="http://schemas.microsoft.com/office/powerpoint/2010/main" val="368633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1" nodeType="clickEffect">
                                  <p:stCondLst>
                                    <p:cond delay="0"/>
                                  </p:stCondLst>
                                  <p:childTnLst>
                                    <p:anim calcmode="lin" valueType="num">
                                      <p:cBhvr>
                                        <p:cTn id="38" dur="1000"/>
                                        <p:tgtEl>
                                          <p:spTgt spid="13"/>
                                        </p:tgtEl>
                                        <p:attrNameLst>
                                          <p:attrName>ppt_w</p:attrName>
                                        </p:attrNameLst>
                                      </p:cBhvr>
                                      <p:tavLst>
                                        <p:tav tm="0">
                                          <p:val>
                                            <p:strVal val="ppt_w"/>
                                          </p:val>
                                        </p:tav>
                                        <p:tav tm="100000">
                                          <p:val>
                                            <p:fltVal val="0"/>
                                          </p:val>
                                        </p:tav>
                                      </p:tavLst>
                                    </p:anim>
                                    <p:anim calcmode="lin" valueType="num">
                                      <p:cBhvr>
                                        <p:cTn id="39" dur="1000"/>
                                        <p:tgtEl>
                                          <p:spTgt spid="13"/>
                                        </p:tgtEl>
                                        <p:attrNameLst>
                                          <p:attrName>ppt_h</p:attrName>
                                        </p:attrNameLst>
                                      </p:cBhvr>
                                      <p:tavLst>
                                        <p:tav tm="0">
                                          <p:val>
                                            <p:strVal val="ppt_h"/>
                                          </p:val>
                                        </p:tav>
                                        <p:tav tm="100000">
                                          <p:val>
                                            <p:fltVal val="0"/>
                                          </p:val>
                                        </p:tav>
                                      </p:tavLst>
                                    </p:anim>
                                    <p:anim calcmode="lin" valueType="num">
                                      <p:cBhvr>
                                        <p:cTn id="40" dur="1000"/>
                                        <p:tgtEl>
                                          <p:spTgt spid="13"/>
                                        </p:tgtEl>
                                        <p:attrNameLst>
                                          <p:attrName>style.rotation</p:attrName>
                                        </p:attrNameLst>
                                      </p:cBhvr>
                                      <p:tavLst>
                                        <p:tav tm="0">
                                          <p:val>
                                            <p:fltVal val="0"/>
                                          </p:val>
                                        </p:tav>
                                        <p:tav tm="100000">
                                          <p:val>
                                            <p:fltVal val="90"/>
                                          </p:val>
                                        </p:tav>
                                      </p:tavLst>
                                    </p:anim>
                                    <p:animEffect transition="out" filter="fade">
                                      <p:cBhvr>
                                        <p:cTn id="41" dur="1000"/>
                                        <p:tgtEl>
                                          <p:spTgt spid="13"/>
                                        </p:tgtEl>
                                      </p:cBhvr>
                                    </p:animEffect>
                                    <p:set>
                                      <p:cBhvr>
                                        <p:cTn id="4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3"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7D80A-1932-3148-68C8-1AE6E3B531E7}"/>
              </a:ext>
            </a:extLst>
          </p:cNvPr>
          <p:cNvPicPr>
            <a:picLocks noChangeAspect="1"/>
          </p:cNvPicPr>
          <p:nvPr/>
        </p:nvPicPr>
        <p:blipFill>
          <a:blip r:embed="rId3"/>
          <a:stretch>
            <a:fillRect/>
          </a:stretch>
        </p:blipFill>
        <p:spPr>
          <a:xfrm>
            <a:off x="98037" y="79755"/>
            <a:ext cx="2911863" cy="113288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Oval 4">
            <a:extLst>
              <a:ext uri="{FF2B5EF4-FFF2-40B4-BE49-F238E27FC236}">
                <a16:creationId xmlns:a16="http://schemas.microsoft.com/office/drawing/2014/main" id="{0B815D9F-A572-836A-BAFE-504FF0B5A9DA}"/>
              </a:ext>
            </a:extLst>
          </p:cNvPr>
          <p:cNvSpPr/>
          <p:nvPr/>
        </p:nvSpPr>
        <p:spPr>
          <a:xfrm>
            <a:off x="3052808" y="216386"/>
            <a:ext cx="642891" cy="7950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6" name="TextBox 5">
            <a:extLst>
              <a:ext uri="{FF2B5EF4-FFF2-40B4-BE49-F238E27FC236}">
                <a16:creationId xmlns:a16="http://schemas.microsoft.com/office/drawing/2014/main" id="{36EFFE8E-0F79-ACEA-EBF8-F3173A87F6BE}"/>
              </a:ext>
            </a:extLst>
          </p:cNvPr>
          <p:cNvSpPr txBox="1"/>
          <p:nvPr/>
        </p:nvSpPr>
        <p:spPr>
          <a:xfrm>
            <a:off x="3715397" y="352306"/>
            <a:ext cx="5828930" cy="523220"/>
          </a:xfrm>
          <a:prstGeom prst="rect">
            <a:avLst/>
          </a:prstGeom>
          <a:noFill/>
        </p:spPr>
        <p:txBody>
          <a:bodyPr wrap="square" rtlCol="0">
            <a:spAutoFit/>
          </a:bodyPr>
          <a:lstStyle/>
          <a:p>
            <a:r>
              <a:rPr lang="en-US" sz="2800" b="1">
                <a:solidFill>
                  <a:srgbClr val="002060"/>
                </a:solidFill>
                <a:latin typeface="Opensen"/>
              </a:rPr>
              <a:t>Chọn số là giá trị của mỗi biểu thức</a:t>
            </a:r>
          </a:p>
        </p:txBody>
      </p:sp>
      <p:pic>
        <p:nvPicPr>
          <p:cNvPr id="7" name="Picture 6">
            <a:extLst>
              <a:ext uri="{FF2B5EF4-FFF2-40B4-BE49-F238E27FC236}">
                <a16:creationId xmlns:a16="http://schemas.microsoft.com/office/drawing/2014/main" id="{850FD695-2DD1-9078-C0B8-9CA7DFFE63A3}"/>
              </a:ext>
            </a:extLst>
          </p:cNvPr>
          <p:cNvPicPr>
            <a:picLocks noChangeAspect="1"/>
          </p:cNvPicPr>
          <p:nvPr/>
        </p:nvPicPr>
        <p:blipFill>
          <a:blip r:embed="rId4"/>
          <a:stretch>
            <a:fillRect/>
          </a:stretch>
        </p:blipFill>
        <p:spPr>
          <a:xfrm>
            <a:off x="1631086" y="1570714"/>
            <a:ext cx="9997551" cy="426843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8" name="Straight Connector 7">
            <a:extLst>
              <a:ext uri="{FF2B5EF4-FFF2-40B4-BE49-F238E27FC236}">
                <a16:creationId xmlns:a16="http://schemas.microsoft.com/office/drawing/2014/main" id="{D014646E-E482-AAD7-FBDD-F99A101BE864}"/>
              </a:ext>
            </a:extLst>
          </p:cNvPr>
          <p:cNvCxnSpPr>
            <a:cxnSpLocks/>
          </p:cNvCxnSpPr>
          <p:nvPr/>
        </p:nvCxnSpPr>
        <p:spPr>
          <a:xfrm>
            <a:off x="4005309" y="2499376"/>
            <a:ext cx="3156381" cy="2227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EC546B0-0E96-616C-36D0-13DA485E842D}"/>
              </a:ext>
            </a:extLst>
          </p:cNvPr>
          <p:cNvCxnSpPr>
            <a:cxnSpLocks/>
          </p:cNvCxnSpPr>
          <p:nvPr/>
        </p:nvCxnSpPr>
        <p:spPr>
          <a:xfrm flipV="1">
            <a:off x="3894707" y="3366648"/>
            <a:ext cx="3266983" cy="12979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81A894-B071-C3AC-3D15-3264F59AE8C7}"/>
              </a:ext>
            </a:extLst>
          </p:cNvPr>
          <p:cNvCxnSpPr>
            <a:cxnSpLocks/>
          </p:cNvCxnSpPr>
          <p:nvPr/>
        </p:nvCxnSpPr>
        <p:spPr>
          <a:xfrm flipV="1">
            <a:off x="6096000" y="2406700"/>
            <a:ext cx="2655162" cy="1767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A10357-99B4-0D32-C7B7-265FA4984ADE}"/>
              </a:ext>
            </a:extLst>
          </p:cNvPr>
          <p:cNvCxnSpPr>
            <a:cxnSpLocks/>
          </p:cNvCxnSpPr>
          <p:nvPr/>
        </p:nvCxnSpPr>
        <p:spPr>
          <a:xfrm flipV="1">
            <a:off x="6161472" y="4274511"/>
            <a:ext cx="2589690" cy="4408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BD868BD-2D5E-FC01-0EA4-1CF35CB1F220}"/>
              </a:ext>
            </a:extLst>
          </p:cNvPr>
          <p:cNvSpPr txBox="1"/>
          <p:nvPr/>
        </p:nvSpPr>
        <p:spPr>
          <a:xfrm>
            <a:off x="3009900" y="1069580"/>
            <a:ext cx="8220075" cy="1938992"/>
          </a:xfrm>
          <a:prstGeom prst="rect">
            <a:avLst/>
          </a:prstGeom>
          <a:noFill/>
        </p:spPr>
        <p:txBody>
          <a:bodyPr wrap="square">
            <a:spAutoFit/>
          </a:bodyPr>
          <a:lstStyle/>
          <a:p>
            <a:pPr algn="l"/>
            <a:r>
              <a:rPr lang="vi-VN" sz="2400" b="0" i="0">
                <a:solidFill>
                  <a:srgbClr val="00B050"/>
                </a:solidFill>
                <a:effectLst/>
                <a:latin typeface="Nunito Black" pitchFamily="2" charset="0"/>
              </a:rPr>
              <a:t>Bước 1: Thực hiện tính giá trị các biểu thức</a:t>
            </a:r>
          </a:p>
          <a:p>
            <a:pPr algn="l"/>
            <a:r>
              <a:rPr lang="vi-VN" sz="2400" b="0" i="0">
                <a:solidFill>
                  <a:srgbClr val="00B050"/>
                </a:solidFill>
                <a:effectLst/>
                <a:latin typeface="Nunito Black" pitchFamily="2" charset="0"/>
              </a:rPr>
              <a:t>Bước 2: Nối giá trị mỗi biểu thức với số thích hợp.</a:t>
            </a:r>
          </a:p>
          <a:p>
            <a:br>
              <a:rPr lang="vi-VN" sz="2400" b="0" i="0">
                <a:solidFill>
                  <a:srgbClr val="000000"/>
                </a:solidFill>
                <a:effectLst/>
                <a:latin typeface="Nunito Black" pitchFamily="2" charset="0"/>
              </a:rPr>
            </a:br>
            <a:br>
              <a:rPr lang="vi-VN" sz="2400" b="0" i="0">
                <a:solidFill>
                  <a:srgbClr val="000000"/>
                </a:solidFill>
                <a:effectLst/>
                <a:latin typeface="Nunito Black" pitchFamily="2" charset="0"/>
              </a:rPr>
            </a:br>
            <a:endParaRPr lang="en-US" sz="2400">
              <a:latin typeface="Nunito Black" pitchFamily="2" charset="0"/>
            </a:endParaRPr>
          </a:p>
        </p:txBody>
      </p:sp>
    </p:spTree>
    <p:extLst>
      <p:ext uri="{BB962C8B-B14F-4D97-AF65-F5344CB8AC3E}">
        <p14:creationId xmlns:p14="http://schemas.microsoft.com/office/powerpoint/2010/main" val="6814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34" dur="500"/>
                                        <p:tgtEl>
                                          <p:spTgt spid="1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nodeType="clickEffect">
                                  <p:stCondLst>
                                    <p:cond delay="0"/>
                                  </p:stCondLst>
                                  <p:childTnLst>
                                    <p:anim calcmode="lin" valueType="num">
                                      <p:cBhvr>
                                        <p:cTn id="38" dur="1000"/>
                                        <p:tgtEl>
                                          <p:spTgt spid="18">
                                            <p:txEl>
                                              <p:pRg st="0" end="0"/>
                                            </p:txEl>
                                          </p:spTgt>
                                        </p:tgtEl>
                                        <p:attrNameLst>
                                          <p:attrName>ppt_w</p:attrName>
                                        </p:attrNameLst>
                                      </p:cBhvr>
                                      <p:tavLst>
                                        <p:tav tm="0">
                                          <p:val>
                                            <p:strVal val="ppt_w"/>
                                          </p:val>
                                        </p:tav>
                                        <p:tav tm="100000">
                                          <p:val>
                                            <p:fltVal val="0"/>
                                          </p:val>
                                        </p:tav>
                                      </p:tavLst>
                                    </p:anim>
                                    <p:anim calcmode="lin" valueType="num">
                                      <p:cBhvr>
                                        <p:cTn id="39" dur="1000"/>
                                        <p:tgtEl>
                                          <p:spTgt spid="18">
                                            <p:txEl>
                                              <p:pRg st="0" end="0"/>
                                            </p:txEl>
                                          </p:spTgt>
                                        </p:tgtEl>
                                        <p:attrNameLst>
                                          <p:attrName>ppt_h</p:attrName>
                                        </p:attrNameLst>
                                      </p:cBhvr>
                                      <p:tavLst>
                                        <p:tav tm="0">
                                          <p:val>
                                            <p:strVal val="ppt_h"/>
                                          </p:val>
                                        </p:tav>
                                        <p:tav tm="100000">
                                          <p:val>
                                            <p:fltVal val="0"/>
                                          </p:val>
                                        </p:tav>
                                      </p:tavLst>
                                    </p:anim>
                                    <p:anim calcmode="lin" valueType="num">
                                      <p:cBhvr>
                                        <p:cTn id="40" dur="1000"/>
                                        <p:tgtEl>
                                          <p:spTgt spid="18">
                                            <p:txEl>
                                              <p:pRg st="0" end="0"/>
                                            </p:txEl>
                                          </p:spTgt>
                                        </p:tgtEl>
                                        <p:attrNameLst>
                                          <p:attrName>style.rotation</p:attrName>
                                        </p:attrNameLst>
                                      </p:cBhvr>
                                      <p:tavLst>
                                        <p:tav tm="0">
                                          <p:val>
                                            <p:fltVal val="0"/>
                                          </p:val>
                                        </p:tav>
                                        <p:tav tm="100000">
                                          <p:val>
                                            <p:fltVal val="90"/>
                                          </p:val>
                                        </p:tav>
                                      </p:tavLst>
                                    </p:anim>
                                    <p:animEffect transition="out" filter="fade">
                                      <p:cBhvr>
                                        <p:cTn id="41" dur="1000"/>
                                        <p:tgtEl>
                                          <p:spTgt spid="18">
                                            <p:txEl>
                                              <p:pRg st="0" end="0"/>
                                            </p:txEl>
                                          </p:spTgt>
                                        </p:tgtEl>
                                      </p:cBhvr>
                                    </p:animEffect>
                                    <p:set>
                                      <p:cBhvr>
                                        <p:cTn id="42" dur="1" fill="hold">
                                          <p:stCondLst>
                                            <p:cond delay="999"/>
                                          </p:stCondLst>
                                        </p:cTn>
                                        <p:tgtEl>
                                          <p:spTgt spid="18">
                                            <p:txEl>
                                              <p:pRg st="0" end="0"/>
                                            </p:txEl>
                                          </p:spTgt>
                                        </p:tgtEl>
                                        <p:attrNameLst>
                                          <p:attrName>style.visibility</p:attrName>
                                        </p:attrNameLst>
                                      </p:cBhvr>
                                      <p:to>
                                        <p:strVal val="hidden"/>
                                      </p:to>
                                    </p:set>
                                  </p:childTnLst>
                                </p:cTn>
                              </p:par>
                              <p:par>
                                <p:cTn id="43" presetID="31" presetClass="exit" presetSubtype="0" fill="hold" nodeType="withEffect">
                                  <p:stCondLst>
                                    <p:cond delay="0"/>
                                  </p:stCondLst>
                                  <p:childTnLst>
                                    <p:anim calcmode="lin" valueType="num">
                                      <p:cBhvr>
                                        <p:cTn id="44" dur="1000"/>
                                        <p:tgtEl>
                                          <p:spTgt spid="18">
                                            <p:txEl>
                                              <p:pRg st="1" end="1"/>
                                            </p:txEl>
                                          </p:spTgt>
                                        </p:tgtEl>
                                        <p:attrNameLst>
                                          <p:attrName>ppt_w</p:attrName>
                                        </p:attrNameLst>
                                      </p:cBhvr>
                                      <p:tavLst>
                                        <p:tav tm="0">
                                          <p:val>
                                            <p:strVal val="ppt_w"/>
                                          </p:val>
                                        </p:tav>
                                        <p:tav tm="100000">
                                          <p:val>
                                            <p:fltVal val="0"/>
                                          </p:val>
                                        </p:tav>
                                      </p:tavLst>
                                    </p:anim>
                                    <p:anim calcmode="lin" valueType="num">
                                      <p:cBhvr>
                                        <p:cTn id="45" dur="1000"/>
                                        <p:tgtEl>
                                          <p:spTgt spid="18">
                                            <p:txEl>
                                              <p:pRg st="1" end="1"/>
                                            </p:txEl>
                                          </p:spTgt>
                                        </p:tgtEl>
                                        <p:attrNameLst>
                                          <p:attrName>ppt_h</p:attrName>
                                        </p:attrNameLst>
                                      </p:cBhvr>
                                      <p:tavLst>
                                        <p:tav tm="0">
                                          <p:val>
                                            <p:strVal val="ppt_h"/>
                                          </p:val>
                                        </p:tav>
                                        <p:tav tm="100000">
                                          <p:val>
                                            <p:fltVal val="0"/>
                                          </p:val>
                                        </p:tav>
                                      </p:tavLst>
                                    </p:anim>
                                    <p:anim calcmode="lin" valueType="num">
                                      <p:cBhvr>
                                        <p:cTn id="46" dur="1000"/>
                                        <p:tgtEl>
                                          <p:spTgt spid="18">
                                            <p:txEl>
                                              <p:pRg st="1" end="1"/>
                                            </p:txEl>
                                          </p:spTgt>
                                        </p:tgtEl>
                                        <p:attrNameLst>
                                          <p:attrName>style.rotation</p:attrName>
                                        </p:attrNameLst>
                                      </p:cBhvr>
                                      <p:tavLst>
                                        <p:tav tm="0">
                                          <p:val>
                                            <p:fltVal val="0"/>
                                          </p:val>
                                        </p:tav>
                                        <p:tav tm="100000">
                                          <p:val>
                                            <p:fltVal val="90"/>
                                          </p:val>
                                        </p:tav>
                                      </p:tavLst>
                                    </p:anim>
                                    <p:animEffect transition="out" filter="fade">
                                      <p:cBhvr>
                                        <p:cTn id="47" dur="1000"/>
                                        <p:tgtEl>
                                          <p:spTgt spid="18">
                                            <p:txEl>
                                              <p:pRg st="1" end="1"/>
                                            </p:txEl>
                                          </p:spTgt>
                                        </p:tgtEl>
                                      </p:cBhvr>
                                    </p:animEffect>
                                    <p:set>
                                      <p:cBhvr>
                                        <p:cTn id="48" dur="1" fill="hold">
                                          <p:stCondLst>
                                            <p:cond delay="999"/>
                                          </p:stCondLst>
                                        </p:cTn>
                                        <p:tgtEl>
                                          <p:spTgt spid="18">
                                            <p:txEl>
                                              <p:pRg st="1" end="1"/>
                                            </p:txEl>
                                          </p:spTgt>
                                        </p:tgtEl>
                                        <p:attrNameLst>
                                          <p:attrName>style.visibility</p:attrName>
                                        </p:attrNameLst>
                                      </p:cBhvr>
                                      <p:to>
                                        <p:strVal val="hidden"/>
                                      </p:to>
                                    </p:set>
                                  </p:childTnLst>
                                </p:cTn>
                              </p:par>
                              <p:par>
                                <p:cTn id="49" presetID="31" presetClass="exit" presetSubtype="0" fill="hold" nodeType="withEffect">
                                  <p:stCondLst>
                                    <p:cond delay="0"/>
                                  </p:stCondLst>
                                  <p:childTnLst>
                                    <p:anim calcmode="lin" valueType="num">
                                      <p:cBhvr>
                                        <p:cTn id="50" dur="1000"/>
                                        <p:tgtEl>
                                          <p:spTgt spid="18">
                                            <p:txEl>
                                              <p:pRg st="2" end="2"/>
                                            </p:txEl>
                                          </p:spTgt>
                                        </p:tgtEl>
                                        <p:attrNameLst>
                                          <p:attrName>ppt_w</p:attrName>
                                        </p:attrNameLst>
                                      </p:cBhvr>
                                      <p:tavLst>
                                        <p:tav tm="0">
                                          <p:val>
                                            <p:strVal val="ppt_w"/>
                                          </p:val>
                                        </p:tav>
                                        <p:tav tm="100000">
                                          <p:val>
                                            <p:fltVal val="0"/>
                                          </p:val>
                                        </p:tav>
                                      </p:tavLst>
                                    </p:anim>
                                    <p:anim calcmode="lin" valueType="num">
                                      <p:cBhvr>
                                        <p:cTn id="51" dur="1000"/>
                                        <p:tgtEl>
                                          <p:spTgt spid="18">
                                            <p:txEl>
                                              <p:pRg st="2" end="2"/>
                                            </p:txEl>
                                          </p:spTgt>
                                        </p:tgtEl>
                                        <p:attrNameLst>
                                          <p:attrName>ppt_h</p:attrName>
                                        </p:attrNameLst>
                                      </p:cBhvr>
                                      <p:tavLst>
                                        <p:tav tm="0">
                                          <p:val>
                                            <p:strVal val="ppt_h"/>
                                          </p:val>
                                        </p:tav>
                                        <p:tav tm="100000">
                                          <p:val>
                                            <p:fltVal val="0"/>
                                          </p:val>
                                        </p:tav>
                                      </p:tavLst>
                                    </p:anim>
                                    <p:anim calcmode="lin" valueType="num">
                                      <p:cBhvr>
                                        <p:cTn id="52" dur="1000"/>
                                        <p:tgtEl>
                                          <p:spTgt spid="18">
                                            <p:txEl>
                                              <p:pRg st="2" end="2"/>
                                            </p:txEl>
                                          </p:spTgt>
                                        </p:tgtEl>
                                        <p:attrNameLst>
                                          <p:attrName>style.rotation</p:attrName>
                                        </p:attrNameLst>
                                      </p:cBhvr>
                                      <p:tavLst>
                                        <p:tav tm="0">
                                          <p:val>
                                            <p:fltVal val="0"/>
                                          </p:val>
                                        </p:tav>
                                        <p:tav tm="100000">
                                          <p:val>
                                            <p:fltVal val="90"/>
                                          </p:val>
                                        </p:tav>
                                      </p:tavLst>
                                    </p:anim>
                                    <p:animEffect transition="out" filter="fade">
                                      <p:cBhvr>
                                        <p:cTn id="53" dur="1000"/>
                                        <p:tgtEl>
                                          <p:spTgt spid="18">
                                            <p:txEl>
                                              <p:pRg st="2" end="2"/>
                                            </p:txEl>
                                          </p:spTgt>
                                        </p:tgtEl>
                                      </p:cBhvr>
                                    </p:animEffect>
                                    <p:set>
                                      <p:cBhvr>
                                        <p:cTn id="54" dur="1" fill="hold">
                                          <p:stCondLst>
                                            <p:cond delay="999"/>
                                          </p:stCondLst>
                                        </p:cTn>
                                        <p:tgtEl>
                                          <p:spTgt spid="18">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5E46-3143-D2DD-84DB-636C6E132E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943D93-B583-E3DF-1514-E2946532C88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E74B4EF-0732-24EE-733D-37E48997EC90}"/>
              </a:ext>
            </a:extLst>
          </p:cNvPr>
          <p:cNvPicPr>
            <a:picLocks noChangeAspect="1"/>
          </p:cNvPicPr>
          <p:nvPr/>
        </p:nvPicPr>
        <p:blipFill>
          <a:blip r:embed="rId2"/>
          <a:stretch>
            <a:fillRect/>
          </a:stretch>
        </p:blipFill>
        <p:spPr>
          <a:xfrm>
            <a:off x="3699" y="0"/>
            <a:ext cx="12184601" cy="6858000"/>
          </a:xfrm>
          <a:prstGeom prst="rect">
            <a:avLst/>
          </a:prstGeom>
        </p:spPr>
      </p:pic>
    </p:spTree>
    <p:extLst>
      <p:ext uri="{BB962C8B-B14F-4D97-AF65-F5344CB8AC3E}">
        <p14:creationId xmlns:p14="http://schemas.microsoft.com/office/powerpoint/2010/main" val="224777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DFB64D-3D22-FCE4-8C3A-927CCC03B41D}"/>
              </a:ext>
            </a:extLst>
          </p:cNvPr>
          <p:cNvSpPr txBox="1"/>
          <p:nvPr/>
        </p:nvSpPr>
        <p:spPr>
          <a:xfrm>
            <a:off x="3332921" y="3082550"/>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191598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4901-60C6-30D2-F0B3-A0FE7474C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C602FA-E69D-5C04-922C-BEBB40E0A08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DE518B1-8ADF-1DFF-38A9-209E3FD0F1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6835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B150A9-8FF4-3689-3127-A76059C15356}"/>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A3D5E122-A30B-6032-BEBF-B3C6C2C0768B}"/>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3622C015-9E00-7E73-BDD8-D13BF7CA61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5EB1C181-0673-B0F7-EE2A-F3E0A98BF3A6}"/>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2)</a:t>
            </a:r>
          </a:p>
        </p:txBody>
      </p:sp>
    </p:spTree>
    <p:extLst>
      <p:ext uri="{BB962C8B-B14F-4D97-AF65-F5344CB8AC3E}">
        <p14:creationId xmlns:p14="http://schemas.microsoft.com/office/powerpoint/2010/main" val="386922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79C016-1F72-8336-3F59-2E1C1AD001B7}"/>
              </a:ext>
            </a:extLst>
          </p:cNvPr>
          <p:cNvPicPr>
            <a:picLocks noChangeAspect="1"/>
          </p:cNvPicPr>
          <p:nvPr/>
        </p:nvPicPr>
        <p:blipFill>
          <a:blip r:embed="rId3"/>
          <a:stretch>
            <a:fillRect/>
          </a:stretch>
        </p:blipFill>
        <p:spPr>
          <a:xfrm>
            <a:off x="218910" y="103852"/>
            <a:ext cx="2362530" cy="924054"/>
          </a:xfrm>
          <a:prstGeom prst="rect">
            <a:avLst/>
          </a:prstGeom>
        </p:spPr>
      </p:pic>
      <p:sp>
        <p:nvSpPr>
          <p:cNvPr id="5" name="TextBox 4">
            <a:extLst>
              <a:ext uri="{FF2B5EF4-FFF2-40B4-BE49-F238E27FC236}">
                <a16:creationId xmlns:a16="http://schemas.microsoft.com/office/drawing/2014/main" id="{BDE6773F-C851-61C7-B0DA-919EBCCAD5D5}"/>
              </a:ext>
            </a:extLst>
          </p:cNvPr>
          <p:cNvSpPr txBox="1"/>
          <p:nvPr/>
        </p:nvSpPr>
        <p:spPr>
          <a:xfrm>
            <a:off x="218910" y="1027906"/>
            <a:ext cx="11458575" cy="954107"/>
          </a:xfrm>
          <a:prstGeom prst="rect">
            <a:avLst/>
          </a:prstGeom>
          <a:noFill/>
        </p:spPr>
        <p:txBody>
          <a:bodyPr wrap="square" rtlCol="0">
            <a:spAutoFit/>
          </a:bodyPr>
          <a:lstStyle/>
          <a:p>
            <a:r>
              <a:rPr lang="en-US" sz="2800">
                <a:latin typeface="Tahoma" panose="020B0604030504040204" pitchFamily="34" charset="0"/>
                <a:ea typeface="Tahoma" panose="020B0604030504040204" pitchFamily="34" charset="0"/>
                <a:cs typeface="Tahoma" panose="020B0604030504040204" pitchFamily="34" charset="0"/>
              </a:rPr>
              <a:t>a) Một can nước có 10l. Rót nước từ can đó sang 3 ca, mỗi ca 2l. Hỏi trong còn bao nhiêu lít nước?</a:t>
            </a:r>
          </a:p>
        </p:txBody>
      </p:sp>
      <p:pic>
        <p:nvPicPr>
          <p:cNvPr id="6" name="Picture 5">
            <a:extLst>
              <a:ext uri="{FF2B5EF4-FFF2-40B4-BE49-F238E27FC236}">
                <a16:creationId xmlns:a16="http://schemas.microsoft.com/office/drawing/2014/main" id="{E0EA4EAF-A811-DAF8-0474-826A956747D3}"/>
              </a:ext>
            </a:extLst>
          </p:cNvPr>
          <p:cNvPicPr>
            <a:picLocks noChangeAspect="1"/>
          </p:cNvPicPr>
          <p:nvPr/>
        </p:nvPicPr>
        <p:blipFill>
          <a:blip r:embed="rId4"/>
          <a:stretch>
            <a:fillRect/>
          </a:stretch>
        </p:blipFill>
        <p:spPr>
          <a:xfrm>
            <a:off x="2362869" y="3595688"/>
            <a:ext cx="6832154" cy="258127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Speech Bubble: Rectangle with Corners Rounded 6">
            <a:extLst>
              <a:ext uri="{FF2B5EF4-FFF2-40B4-BE49-F238E27FC236}">
                <a16:creationId xmlns:a16="http://schemas.microsoft.com/office/drawing/2014/main" id="{922ED547-EC1A-5E84-8842-FE2839E7F296}"/>
              </a:ext>
            </a:extLst>
          </p:cNvPr>
          <p:cNvSpPr/>
          <p:nvPr/>
        </p:nvSpPr>
        <p:spPr>
          <a:xfrm>
            <a:off x="1680632" y="2126227"/>
            <a:ext cx="3957478" cy="1365805"/>
          </a:xfrm>
          <a:prstGeom prst="wedgeRoundRectCallout">
            <a:avLst>
              <a:gd name="adj1" fmla="val -13876"/>
              <a:gd name="adj2" fmla="val 7095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7030A0"/>
                </a:solidFill>
              </a:rPr>
              <a:t>Trước hết, tính số lít nước ở 3 ca, sau đó tính số lít nước còn lại.</a:t>
            </a:r>
          </a:p>
        </p:txBody>
      </p:sp>
      <p:sp>
        <p:nvSpPr>
          <p:cNvPr id="8" name="Speech Bubble: Rectangle with Corners Rounded 7">
            <a:extLst>
              <a:ext uri="{FF2B5EF4-FFF2-40B4-BE49-F238E27FC236}">
                <a16:creationId xmlns:a16="http://schemas.microsoft.com/office/drawing/2014/main" id="{0C75892C-CAC6-EB3D-9282-4AC5F47E2138}"/>
              </a:ext>
            </a:extLst>
          </p:cNvPr>
          <p:cNvSpPr/>
          <p:nvPr/>
        </p:nvSpPr>
        <p:spPr>
          <a:xfrm>
            <a:off x="6362771" y="2022571"/>
            <a:ext cx="5305354" cy="1365805"/>
          </a:xfrm>
          <a:prstGeom prst="wedgeRoundRectCallout">
            <a:avLst>
              <a:gd name="adj1" fmla="val -12216"/>
              <a:gd name="adj2" fmla="val 755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a:solidFill>
                  <a:srgbClr val="7030A0"/>
                </a:solidFill>
              </a:rPr>
              <a:t>Tính như Việt là đúng. Ta cũng có thể tính gộp lại: Tính giá trị của biểu thức 10 – 2 x 3 để tìm số lít nước còn lại trong can.</a:t>
            </a:r>
          </a:p>
        </p:txBody>
      </p:sp>
    </p:spTree>
    <p:extLst>
      <p:ext uri="{BB962C8B-B14F-4D97-AF65-F5344CB8AC3E}">
        <p14:creationId xmlns:p14="http://schemas.microsoft.com/office/powerpoint/2010/main" val="12802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01B434-D774-F75D-8F8B-A038599F3A47}"/>
              </a:ext>
            </a:extLst>
          </p:cNvPr>
          <p:cNvPicPr>
            <a:picLocks noChangeAspect="1"/>
          </p:cNvPicPr>
          <p:nvPr/>
        </p:nvPicPr>
        <p:blipFill>
          <a:blip r:embed="rId3"/>
          <a:stretch>
            <a:fillRect/>
          </a:stretch>
        </p:blipFill>
        <p:spPr>
          <a:xfrm>
            <a:off x="152235" y="103852"/>
            <a:ext cx="2362530" cy="924054"/>
          </a:xfrm>
          <a:prstGeom prst="rect">
            <a:avLst/>
          </a:prstGeom>
        </p:spPr>
      </p:pic>
      <p:pic>
        <p:nvPicPr>
          <p:cNvPr id="5" name="Picture 4">
            <a:extLst>
              <a:ext uri="{FF2B5EF4-FFF2-40B4-BE49-F238E27FC236}">
                <a16:creationId xmlns:a16="http://schemas.microsoft.com/office/drawing/2014/main" id="{2C5DBB3A-C7D8-F620-E3A5-D955CDC7A7E1}"/>
              </a:ext>
            </a:extLst>
          </p:cNvPr>
          <p:cNvPicPr>
            <a:picLocks noChangeAspect="1"/>
          </p:cNvPicPr>
          <p:nvPr/>
        </p:nvPicPr>
        <p:blipFill>
          <a:blip r:embed="rId4"/>
          <a:stretch>
            <a:fillRect/>
          </a:stretch>
        </p:blipFill>
        <p:spPr>
          <a:xfrm>
            <a:off x="404161" y="993318"/>
            <a:ext cx="9326277" cy="866896"/>
          </a:xfrm>
          <a:prstGeom prst="rect">
            <a:avLst/>
          </a:prstGeom>
        </p:spPr>
      </p:pic>
      <p:pic>
        <p:nvPicPr>
          <p:cNvPr id="6" name="Picture 5">
            <a:extLst>
              <a:ext uri="{FF2B5EF4-FFF2-40B4-BE49-F238E27FC236}">
                <a16:creationId xmlns:a16="http://schemas.microsoft.com/office/drawing/2014/main" id="{06A472FC-429D-DCE0-5BF5-F70C1A1DA760}"/>
              </a:ext>
            </a:extLst>
          </p:cNvPr>
          <p:cNvPicPr>
            <a:picLocks noChangeAspect="1"/>
          </p:cNvPicPr>
          <p:nvPr/>
        </p:nvPicPr>
        <p:blipFill>
          <a:blip r:embed="rId5"/>
          <a:stretch>
            <a:fillRect/>
          </a:stretch>
        </p:blipFill>
        <p:spPr>
          <a:xfrm>
            <a:off x="5662637" y="1719139"/>
            <a:ext cx="4486901" cy="885949"/>
          </a:xfrm>
          <a:prstGeom prst="rect">
            <a:avLst/>
          </a:prstGeom>
        </p:spPr>
      </p:pic>
      <p:pic>
        <p:nvPicPr>
          <p:cNvPr id="7" name="Picture 6">
            <a:extLst>
              <a:ext uri="{FF2B5EF4-FFF2-40B4-BE49-F238E27FC236}">
                <a16:creationId xmlns:a16="http://schemas.microsoft.com/office/drawing/2014/main" id="{5EB73089-CC29-FA72-1391-C093030E86F2}"/>
              </a:ext>
            </a:extLst>
          </p:cNvPr>
          <p:cNvPicPr>
            <a:picLocks noChangeAspect="1"/>
          </p:cNvPicPr>
          <p:nvPr/>
        </p:nvPicPr>
        <p:blipFill>
          <a:blip r:embed="rId6"/>
          <a:stretch>
            <a:fillRect/>
          </a:stretch>
        </p:blipFill>
        <p:spPr>
          <a:xfrm>
            <a:off x="7434593" y="2445411"/>
            <a:ext cx="2295845" cy="943107"/>
          </a:xfrm>
          <a:prstGeom prst="rect">
            <a:avLst/>
          </a:prstGeom>
        </p:spPr>
      </p:pic>
      <p:pic>
        <p:nvPicPr>
          <p:cNvPr id="8" name="Picture 7">
            <a:extLst>
              <a:ext uri="{FF2B5EF4-FFF2-40B4-BE49-F238E27FC236}">
                <a16:creationId xmlns:a16="http://schemas.microsoft.com/office/drawing/2014/main" id="{983B86A1-CF77-E122-EBD2-939FDC40B8AD}"/>
              </a:ext>
            </a:extLst>
          </p:cNvPr>
          <p:cNvPicPr>
            <a:picLocks noChangeAspect="1"/>
          </p:cNvPicPr>
          <p:nvPr/>
        </p:nvPicPr>
        <p:blipFill>
          <a:blip r:embed="rId7"/>
          <a:stretch>
            <a:fillRect/>
          </a:stretch>
        </p:blipFill>
        <p:spPr>
          <a:xfrm>
            <a:off x="1027650" y="3060881"/>
            <a:ext cx="10602805" cy="151468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Picture 8">
            <a:extLst>
              <a:ext uri="{FF2B5EF4-FFF2-40B4-BE49-F238E27FC236}">
                <a16:creationId xmlns:a16="http://schemas.microsoft.com/office/drawing/2014/main" id="{409ED2CA-621F-4EA7-39F8-C9610BFB453C}"/>
              </a:ext>
            </a:extLst>
          </p:cNvPr>
          <p:cNvPicPr>
            <a:picLocks noChangeAspect="1"/>
          </p:cNvPicPr>
          <p:nvPr/>
        </p:nvPicPr>
        <p:blipFill>
          <a:blip r:embed="rId8"/>
          <a:stretch>
            <a:fillRect/>
          </a:stretch>
        </p:blipFill>
        <p:spPr>
          <a:xfrm>
            <a:off x="1146522" y="4712727"/>
            <a:ext cx="10602805" cy="167663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79379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4F0278-9B8F-9359-0F8B-B9C48C5CCF52}"/>
              </a:ext>
            </a:extLst>
          </p:cNvPr>
          <p:cNvPicPr>
            <a:picLocks noChangeAspect="1"/>
          </p:cNvPicPr>
          <p:nvPr/>
        </p:nvPicPr>
        <p:blipFill>
          <a:blip r:embed="rId3"/>
          <a:stretch>
            <a:fillRect/>
          </a:stretch>
        </p:blipFill>
        <p:spPr>
          <a:xfrm>
            <a:off x="80854" y="90879"/>
            <a:ext cx="2884019" cy="1137559"/>
          </a:xfrm>
          <a:prstGeom prst="rect">
            <a:avLst/>
          </a:prstGeom>
        </p:spPr>
      </p:pic>
      <p:sp>
        <p:nvSpPr>
          <p:cNvPr id="3" name="Oval 2">
            <a:extLst>
              <a:ext uri="{FF2B5EF4-FFF2-40B4-BE49-F238E27FC236}">
                <a16:creationId xmlns:a16="http://schemas.microsoft.com/office/drawing/2014/main" id="{8DAF74AE-21BC-B422-D3EE-44268C0AAF7B}"/>
              </a:ext>
            </a:extLst>
          </p:cNvPr>
          <p:cNvSpPr/>
          <p:nvPr/>
        </p:nvSpPr>
        <p:spPr>
          <a:xfrm>
            <a:off x="2935920" y="454676"/>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1</a:t>
            </a:r>
          </a:p>
        </p:txBody>
      </p:sp>
      <p:sp>
        <p:nvSpPr>
          <p:cNvPr id="4" name="TextBox 3">
            <a:extLst>
              <a:ext uri="{FF2B5EF4-FFF2-40B4-BE49-F238E27FC236}">
                <a16:creationId xmlns:a16="http://schemas.microsoft.com/office/drawing/2014/main" id="{C54B87AE-77AE-6220-E174-7EAD06A75AFB}"/>
              </a:ext>
            </a:extLst>
          </p:cNvPr>
          <p:cNvSpPr txBox="1"/>
          <p:nvPr/>
        </p:nvSpPr>
        <p:spPr>
          <a:xfrm>
            <a:off x="3463986" y="467939"/>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Tính giá trị của biểu thức ( theo mẫu)</a:t>
            </a:r>
          </a:p>
        </p:txBody>
      </p:sp>
      <p:pic>
        <p:nvPicPr>
          <p:cNvPr id="5" name="Picture 4">
            <a:extLst>
              <a:ext uri="{FF2B5EF4-FFF2-40B4-BE49-F238E27FC236}">
                <a16:creationId xmlns:a16="http://schemas.microsoft.com/office/drawing/2014/main" id="{E149E663-6CEF-B8A4-B75F-A1FB08831269}"/>
              </a:ext>
            </a:extLst>
          </p:cNvPr>
          <p:cNvPicPr>
            <a:picLocks noChangeAspect="1"/>
          </p:cNvPicPr>
          <p:nvPr/>
        </p:nvPicPr>
        <p:blipFill>
          <a:blip r:embed="rId4"/>
          <a:stretch>
            <a:fillRect/>
          </a:stretch>
        </p:blipFill>
        <p:spPr>
          <a:xfrm>
            <a:off x="3358989" y="1137864"/>
            <a:ext cx="4639322" cy="20071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8" name="TextBox 7">
            <a:extLst>
              <a:ext uri="{FF2B5EF4-FFF2-40B4-BE49-F238E27FC236}">
                <a16:creationId xmlns:a16="http://schemas.microsoft.com/office/drawing/2014/main" id="{ACA2E486-FE7E-BB30-B64E-EB8F01CEA08F}"/>
              </a:ext>
            </a:extLst>
          </p:cNvPr>
          <p:cNvSpPr txBox="1"/>
          <p:nvPr/>
        </p:nvSpPr>
        <p:spPr>
          <a:xfrm>
            <a:off x="2326898" y="2982929"/>
            <a:ext cx="8424230" cy="3231654"/>
          </a:xfrm>
          <a:prstGeom prst="rect">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vi-VN" sz="2800">
                <a:latin typeface="Nunito Black" pitchFamily="2" charset="0"/>
              </a:rPr>
              <a:t>- Trong biểu thức có các phép tính cộng, trừ, nhân, chia ta thực hiện các phép tính nhân, chia trước; rồi thực hiện các phép tính cộng, trừ sau.</a:t>
            </a:r>
          </a:p>
          <a:p>
            <a:r>
              <a:rPr lang="vi-VN" sz="2800">
                <a:latin typeface="Nunito Black" pitchFamily="2" charset="0"/>
              </a:rPr>
              <a:t>- Nếu trong biểu thức chỉ có phép tính nhân, chia ta thực hiện theo thứ tự từ trái sang </a:t>
            </a:r>
            <a:r>
              <a:rPr lang="en-US" sz="2800">
                <a:latin typeface="Nunito Black" pitchFamily="2" charset="0"/>
              </a:rPr>
              <a:t>phải </a:t>
            </a:r>
            <a:endParaRPr lang="vi-VN" sz="2800">
              <a:latin typeface="Nunito Black" pitchFamily="2" charset="0"/>
            </a:endParaRPr>
          </a:p>
          <a:p>
            <a:br>
              <a:rPr lang="vi-VN"/>
            </a:br>
            <a:br>
              <a:rPr lang="vi-VN"/>
            </a:br>
            <a:endParaRPr lang="en-US" sz="2800">
              <a:solidFill>
                <a:srgbClr val="002060"/>
              </a:solidFill>
            </a:endParaRPr>
          </a:p>
        </p:txBody>
      </p:sp>
      <p:sp>
        <p:nvSpPr>
          <p:cNvPr id="9" name="TextBox 8">
            <a:extLst>
              <a:ext uri="{FF2B5EF4-FFF2-40B4-BE49-F238E27FC236}">
                <a16:creationId xmlns:a16="http://schemas.microsoft.com/office/drawing/2014/main" id="{40E90064-1CB3-AD0A-5B99-60C918C8E723}"/>
              </a:ext>
            </a:extLst>
          </p:cNvPr>
          <p:cNvSpPr txBox="1"/>
          <p:nvPr/>
        </p:nvSpPr>
        <p:spPr>
          <a:xfrm>
            <a:off x="690360" y="3429000"/>
            <a:ext cx="4195440" cy="954107"/>
          </a:xfrm>
          <a:prstGeom prst="rect">
            <a:avLst/>
          </a:prstGeom>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2800">
                <a:solidFill>
                  <a:srgbClr val="002060"/>
                </a:solidFill>
              </a:rPr>
              <a:t>a)30 : 5 x 2 = 6 x 2</a:t>
            </a:r>
          </a:p>
          <a:p>
            <a:r>
              <a:rPr lang="en-US" sz="2800">
                <a:solidFill>
                  <a:srgbClr val="002060"/>
                </a:solidFill>
              </a:rPr>
              <a:t>                        = 12</a:t>
            </a:r>
          </a:p>
        </p:txBody>
      </p:sp>
      <p:sp>
        <p:nvSpPr>
          <p:cNvPr id="10" name="TextBox 9">
            <a:extLst>
              <a:ext uri="{FF2B5EF4-FFF2-40B4-BE49-F238E27FC236}">
                <a16:creationId xmlns:a16="http://schemas.microsoft.com/office/drawing/2014/main" id="{3DF57CF5-CDCB-3381-A905-587E8BB31DBB}"/>
              </a:ext>
            </a:extLst>
          </p:cNvPr>
          <p:cNvSpPr txBox="1"/>
          <p:nvPr/>
        </p:nvSpPr>
        <p:spPr>
          <a:xfrm>
            <a:off x="6096000" y="342899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b)24 + 5 x 6 = 24 + 30</a:t>
            </a:r>
          </a:p>
          <a:p>
            <a:r>
              <a:rPr lang="en-US" sz="2800">
                <a:solidFill>
                  <a:srgbClr val="002060"/>
                </a:solidFill>
              </a:rPr>
              <a:t>                     = 54</a:t>
            </a:r>
          </a:p>
        </p:txBody>
      </p:sp>
    </p:spTree>
    <p:extLst>
      <p:ext uri="{BB962C8B-B14F-4D97-AF65-F5344CB8AC3E}">
        <p14:creationId xmlns:p14="http://schemas.microsoft.com/office/powerpoint/2010/main" val="316756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xit" presetSubtype="0" fill="hold" grpId="1" nodeType="clickEffect">
                                  <p:stCondLst>
                                    <p:cond delay="0"/>
                                  </p:stCondLst>
                                  <p:childTnLst>
                                    <p:anim calcmode="lin" valueType="num">
                                      <p:cBhvr>
                                        <p:cTn id="13" dur="1000"/>
                                        <p:tgtEl>
                                          <p:spTgt spid="8"/>
                                        </p:tgtEl>
                                        <p:attrNameLst>
                                          <p:attrName>ppt_w</p:attrName>
                                        </p:attrNameLst>
                                      </p:cBhvr>
                                      <p:tavLst>
                                        <p:tav tm="0">
                                          <p:val>
                                            <p:strVal val="ppt_w"/>
                                          </p:val>
                                        </p:tav>
                                        <p:tav tm="100000">
                                          <p:val>
                                            <p:fltVal val="0"/>
                                          </p:val>
                                        </p:tav>
                                      </p:tavLst>
                                    </p:anim>
                                    <p:anim calcmode="lin" valueType="num">
                                      <p:cBhvr>
                                        <p:cTn id="14" dur="1000"/>
                                        <p:tgtEl>
                                          <p:spTgt spid="8"/>
                                        </p:tgtEl>
                                        <p:attrNameLst>
                                          <p:attrName>ppt_h</p:attrName>
                                        </p:attrNameLst>
                                      </p:cBhvr>
                                      <p:tavLst>
                                        <p:tav tm="0">
                                          <p:val>
                                            <p:strVal val="ppt_h"/>
                                          </p:val>
                                        </p:tav>
                                        <p:tav tm="100000">
                                          <p:val>
                                            <p:fltVal val="0"/>
                                          </p:val>
                                        </p:tav>
                                      </p:tavLst>
                                    </p:anim>
                                    <p:anim calcmode="lin" valueType="num">
                                      <p:cBhvr>
                                        <p:cTn id="15" dur="1000"/>
                                        <p:tgtEl>
                                          <p:spTgt spid="8"/>
                                        </p:tgtEl>
                                        <p:attrNameLst>
                                          <p:attrName>style.rotation</p:attrName>
                                        </p:attrNameLst>
                                      </p:cBhvr>
                                      <p:tavLst>
                                        <p:tav tm="0">
                                          <p:val>
                                            <p:fltVal val="0"/>
                                          </p:val>
                                        </p:tav>
                                        <p:tav tm="100000">
                                          <p:val>
                                            <p:fltVal val="90"/>
                                          </p:val>
                                        </p:tav>
                                      </p:tavLst>
                                    </p:anim>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63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71B83E-9C71-6815-D72A-53934A6D2E75}"/>
              </a:ext>
            </a:extLst>
          </p:cNvPr>
          <p:cNvPicPr>
            <a:picLocks noChangeAspect="1"/>
          </p:cNvPicPr>
          <p:nvPr/>
        </p:nvPicPr>
        <p:blipFill>
          <a:blip r:embed="rId3"/>
          <a:stretch>
            <a:fillRect/>
          </a:stretch>
        </p:blipFill>
        <p:spPr>
          <a:xfrm>
            <a:off x="131826" y="129226"/>
            <a:ext cx="2803398" cy="1039666"/>
          </a:xfrm>
          <a:prstGeom prst="rect">
            <a:avLst/>
          </a:prstGeom>
        </p:spPr>
      </p:pic>
      <p:sp>
        <p:nvSpPr>
          <p:cNvPr id="3" name="Oval 2">
            <a:extLst>
              <a:ext uri="{FF2B5EF4-FFF2-40B4-BE49-F238E27FC236}">
                <a16:creationId xmlns:a16="http://schemas.microsoft.com/office/drawing/2014/main" id="{09771687-49D4-0DEA-CAC6-A4D07E5E37E5}"/>
              </a:ext>
            </a:extLst>
          </p:cNvPr>
          <p:cNvSpPr/>
          <p:nvPr/>
        </p:nvSpPr>
        <p:spPr>
          <a:xfrm>
            <a:off x="2767965" y="322344"/>
            <a:ext cx="628650" cy="57795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4" name="TextBox 3">
            <a:extLst>
              <a:ext uri="{FF2B5EF4-FFF2-40B4-BE49-F238E27FC236}">
                <a16:creationId xmlns:a16="http://schemas.microsoft.com/office/drawing/2014/main" id="{12DFE237-7631-CC59-7C54-AC350749B2B0}"/>
              </a:ext>
            </a:extLst>
          </p:cNvPr>
          <p:cNvSpPr txBox="1"/>
          <p:nvPr/>
        </p:nvSpPr>
        <p:spPr>
          <a:xfrm>
            <a:off x="3321237" y="340853"/>
            <a:ext cx="8225909" cy="523220"/>
          </a:xfrm>
          <a:prstGeom prst="rect">
            <a:avLst/>
          </a:prstGeom>
          <a:noFill/>
        </p:spPr>
        <p:txBody>
          <a:bodyPr wrap="square">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r>
              <a:rPr lang="en-US" sz="1800" b="1">
                <a:solidFill>
                  <a:srgbClr val="7030A0"/>
                </a:solidFill>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09693B9B-4D7E-9FF7-EF3B-0E9F04AEE80D}"/>
              </a:ext>
            </a:extLst>
          </p:cNvPr>
          <p:cNvPicPr>
            <a:picLocks noChangeAspect="1"/>
          </p:cNvPicPr>
          <p:nvPr/>
        </p:nvPicPr>
        <p:blipFill>
          <a:blip r:embed="rId4"/>
          <a:stretch>
            <a:fillRect/>
          </a:stretch>
        </p:blipFill>
        <p:spPr>
          <a:xfrm>
            <a:off x="1541526" y="1555081"/>
            <a:ext cx="10353675" cy="5110895"/>
          </a:xfrm>
          <a:prstGeom prst="rect">
            <a:avLst/>
          </a:prstGeom>
        </p:spPr>
      </p:pic>
      <p:cxnSp>
        <p:nvCxnSpPr>
          <p:cNvPr id="6" name="Straight Connector 5">
            <a:extLst>
              <a:ext uri="{FF2B5EF4-FFF2-40B4-BE49-F238E27FC236}">
                <a16:creationId xmlns:a16="http://schemas.microsoft.com/office/drawing/2014/main" id="{73A30CE7-565C-0EAB-2109-279698FF0167}"/>
              </a:ext>
            </a:extLst>
          </p:cNvPr>
          <p:cNvCxnSpPr>
            <a:cxnSpLocks/>
          </p:cNvCxnSpPr>
          <p:nvPr/>
        </p:nvCxnSpPr>
        <p:spPr>
          <a:xfrm>
            <a:off x="4361816" y="1831218"/>
            <a:ext cx="3961110" cy="280671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1605E03-E8CF-8CB6-681C-D6571600AEFB}"/>
              </a:ext>
            </a:extLst>
          </p:cNvPr>
          <p:cNvCxnSpPr>
            <a:cxnSpLocks/>
          </p:cNvCxnSpPr>
          <p:nvPr/>
        </p:nvCxnSpPr>
        <p:spPr>
          <a:xfrm flipH="1">
            <a:off x="3593092" y="3845561"/>
            <a:ext cx="1245119" cy="200659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AC77228-B163-90E6-9020-00C29FD6E7B1}"/>
              </a:ext>
            </a:extLst>
          </p:cNvPr>
          <p:cNvCxnSpPr>
            <a:cxnSpLocks/>
          </p:cNvCxnSpPr>
          <p:nvPr/>
        </p:nvCxnSpPr>
        <p:spPr>
          <a:xfrm flipH="1">
            <a:off x="8449056" y="2020849"/>
            <a:ext cx="1339460" cy="165503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D4CA5B7-11B7-9F76-9172-7B1F0E387B86}"/>
              </a:ext>
            </a:extLst>
          </p:cNvPr>
          <p:cNvCxnSpPr>
            <a:cxnSpLocks/>
          </p:cNvCxnSpPr>
          <p:nvPr/>
        </p:nvCxnSpPr>
        <p:spPr>
          <a:xfrm flipH="1" flipV="1">
            <a:off x="5851727" y="4670026"/>
            <a:ext cx="3584881" cy="11821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AB7525D-8330-8CB2-CB54-9977B8FF14D1}"/>
              </a:ext>
            </a:extLst>
          </p:cNvPr>
          <p:cNvSpPr txBox="1"/>
          <p:nvPr/>
        </p:nvSpPr>
        <p:spPr>
          <a:xfrm>
            <a:off x="296799" y="1093412"/>
            <a:ext cx="6159419" cy="1477328"/>
          </a:xfrm>
          <a:prstGeom prst="rect">
            <a:avLst/>
          </a:prstGeom>
          <a:noFill/>
        </p:spPr>
        <p:txBody>
          <a:bodyPr wrap="square">
            <a:spAutoFit/>
          </a:bodyPr>
          <a:lstStyle/>
          <a:p>
            <a:pPr algn="l"/>
            <a:r>
              <a:rPr lang="vi-VN" b="0" i="0">
                <a:solidFill>
                  <a:srgbClr val="000000"/>
                </a:solidFill>
                <a:effectLst/>
                <a:latin typeface="Nunito Black" pitchFamily="2" charset="0"/>
              </a:rPr>
              <a:t>Bước 1: Thực hiện tính giá trị các biểu thức</a:t>
            </a:r>
          </a:p>
          <a:p>
            <a:pPr algn="l"/>
            <a:r>
              <a:rPr lang="vi-VN" b="0" i="0">
                <a:solidFill>
                  <a:srgbClr val="000000"/>
                </a:solidFill>
                <a:effectLst/>
                <a:latin typeface="Nunito Black" pitchFamily="2" charset="0"/>
              </a:rPr>
              <a:t>Bước 2: Nối giá trị mỗi biểu thức với số thích hợp.</a:t>
            </a:r>
          </a:p>
          <a:p>
            <a:br>
              <a:rPr lang="vi-VN" b="0" i="0">
                <a:solidFill>
                  <a:srgbClr val="000000"/>
                </a:solidFill>
                <a:effectLst/>
                <a:latin typeface="Nunito Black" pitchFamily="2" charset="0"/>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381338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 calcmode="lin" valueType="num">
                                      <p:cBhvr>
                                        <p:cTn id="27"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8">
                                            <p:txEl>
                                              <p:pRg st="1" end="1"/>
                                            </p:txEl>
                                          </p:spTgt>
                                        </p:tgtEl>
                                        <p:attrNameLst>
                                          <p:attrName>style.visibility</p:attrName>
                                        </p:attrNameLst>
                                      </p:cBhvr>
                                      <p:to>
                                        <p:strVal val="visible"/>
                                      </p:to>
                                    </p:set>
                                    <p:anim calcmode="lin" valueType="num">
                                      <p:cBhvr>
                                        <p:cTn id="34"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18">
                                            <p:txEl>
                                              <p:pRg st="1" end="1"/>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anim calcmode="lin" valueType="num">
                                      <p:cBhvr>
                                        <p:cTn id="39" dur="500" fill="hold"/>
                                        <p:tgtEl>
                                          <p:spTgt spid="18">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18">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18">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18">
                                            <p:txEl>
                                              <p:pRg st="0" end="0"/>
                                            </p:txEl>
                                          </p:spTgt>
                                        </p:tgtEl>
                                        <p:attrNameLst>
                                          <p:attrName>ppt_w</p:attrName>
                                        </p:attrNameLst>
                                      </p:cBhvr>
                                      <p:tavLst>
                                        <p:tav tm="0">
                                          <p:val>
                                            <p:strVal val="ppt_w"/>
                                          </p:val>
                                        </p:tav>
                                        <p:tav tm="100000">
                                          <p:val>
                                            <p:fltVal val="0"/>
                                          </p:val>
                                        </p:tav>
                                      </p:tavLst>
                                    </p:anim>
                                    <p:anim calcmode="lin" valueType="num">
                                      <p:cBhvr>
                                        <p:cTn id="46" dur="1000"/>
                                        <p:tgtEl>
                                          <p:spTgt spid="18">
                                            <p:txEl>
                                              <p:pRg st="0" end="0"/>
                                            </p:txEl>
                                          </p:spTgt>
                                        </p:tgtEl>
                                        <p:attrNameLst>
                                          <p:attrName>ppt_h</p:attrName>
                                        </p:attrNameLst>
                                      </p:cBhvr>
                                      <p:tavLst>
                                        <p:tav tm="0">
                                          <p:val>
                                            <p:strVal val="ppt_h"/>
                                          </p:val>
                                        </p:tav>
                                        <p:tav tm="100000">
                                          <p:val>
                                            <p:fltVal val="0"/>
                                          </p:val>
                                        </p:tav>
                                      </p:tavLst>
                                    </p:anim>
                                    <p:anim calcmode="lin" valueType="num">
                                      <p:cBhvr>
                                        <p:cTn id="47" dur="1000"/>
                                        <p:tgtEl>
                                          <p:spTgt spid="18">
                                            <p:txEl>
                                              <p:pRg st="0" end="0"/>
                                            </p:txEl>
                                          </p:spTgt>
                                        </p:tgtEl>
                                        <p:attrNameLst>
                                          <p:attrName>style.rotation</p:attrName>
                                        </p:attrNameLst>
                                      </p:cBhvr>
                                      <p:tavLst>
                                        <p:tav tm="0">
                                          <p:val>
                                            <p:fltVal val="0"/>
                                          </p:val>
                                        </p:tav>
                                        <p:tav tm="100000">
                                          <p:val>
                                            <p:fltVal val="90"/>
                                          </p:val>
                                        </p:tav>
                                      </p:tavLst>
                                    </p:anim>
                                    <p:animEffect transition="out" filter="fade">
                                      <p:cBhvr>
                                        <p:cTn id="48" dur="1000"/>
                                        <p:tgtEl>
                                          <p:spTgt spid="18">
                                            <p:txEl>
                                              <p:pRg st="0" end="0"/>
                                            </p:txEl>
                                          </p:spTgt>
                                        </p:tgtEl>
                                      </p:cBhvr>
                                    </p:animEffect>
                                    <p:set>
                                      <p:cBhvr>
                                        <p:cTn id="49" dur="1" fill="hold">
                                          <p:stCondLst>
                                            <p:cond delay="999"/>
                                          </p:stCondLst>
                                        </p:cTn>
                                        <p:tgtEl>
                                          <p:spTgt spid="18">
                                            <p:txEl>
                                              <p:pRg st="0" end="0"/>
                                            </p:txEl>
                                          </p:spTgt>
                                        </p:tgtEl>
                                        <p:attrNameLst>
                                          <p:attrName>style.visibility</p:attrName>
                                        </p:attrNameLst>
                                      </p:cBhvr>
                                      <p:to>
                                        <p:strVal val="hidden"/>
                                      </p:to>
                                    </p:set>
                                  </p:childTnLst>
                                </p:cTn>
                              </p:par>
                              <p:par>
                                <p:cTn id="50" presetID="31" presetClass="exit" presetSubtype="0" fill="hold" nodeType="withEffect">
                                  <p:stCondLst>
                                    <p:cond delay="0"/>
                                  </p:stCondLst>
                                  <p:childTnLst>
                                    <p:anim calcmode="lin" valueType="num">
                                      <p:cBhvr>
                                        <p:cTn id="51" dur="1000"/>
                                        <p:tgtEl>
                                          <p:spTgt spid="18">
                                            <p:txEl>
                                              <p:pRg st="1" end="1"/>
                                            </p:txEl>
                                          </p:spTgt>
                                        </p:tgtEl>
                                        <p:attrNameLst>
                                          <p:attrName>ppt_w</p:attrName>
                                        </p:attrNameLst>
                                      </p:cBhvr>
                                      <p:tavLst>
                                        <p:tav tm="0">
                                          <p:val>
                                            <p:strVal val="ppt_w"/>
                                          </p:val>
                                        </p:tav>
                                        <p:tav tm="100000">
                                          <p:val>
                                            <p:fltVal val="0"/>
                                          </p:val>
                                        </p:tav>
                                      </p:tavLst>
                                    </p:anim>
                                    <p:anim calcmode="lin" valueType="num">
                                      <p:cBhvr>
                                        <p:cTn id="52" dur="1000"/>
                                        <p:tgtEl>
                                          <p:spTgt spid="18">
                                            <p:txEl>
                                              <p:pRg st="1" end="1"/>
                                            </p:txEl>
                                          </p:spTgt>
                                        </p:tgtEl>
                                        <p:attrNameLst>
                                          <p:attrName>ppt_h</p:attrName>
                                        </p:attrNameLst>
                                      </p:cBhvr>
                                      <p:tavLst>
                                        <p:tav tm="0">
                                          <p:val>
                                            <p:strVal val="ppt_h"/>
                                          </p:val>
                                        </p:tav>
                                        <p:tav tm="100000">
                                          <p:val>
                                            <p:fltVal val="0"/>
                                          </p:val>
                                        </p:tav>
                                      </p:tavLst>
                                    </p:anim>
                                    <p:anim calcmode="lin" valueType="num">
                                      <p:cBhvr>
                                        <p:cTn id="53" dur="1000"/>
                                        <p:tgtEl>
                                          <p:spTgt spid="18">
                                            <p:txEl>
                                              <p:pRg st="1" end="1"/>
                                            </p:txEl>
                                          </p:spTgt>
                                        </p:tgtEl>
                                        <p:attrNameLst>
                                          <p:attrName>style.rotation</p:attrName>
                                        </p:attrNameLst>
                                      </p:cBhvr>
                                      <p:tavLst>
                                        <p:tav tm="0">
                                          <p:val>
                                            <p:fltVal val="0"/>
                                          </p:val>
                                        </p:tav>
                                        <p:tav tm="100000">
                                          <p:val>
                                            <p:fltVal val="90"/>
                                          </p:val>
                                        </p:tav>
                                      </p:tavLst>
                                    </p:anim>
                                    <p:animEffect transition="out" filter="fade">
                                      <p:cBhvr>
                                        <p:cTn id="54" dur="1000"/>
                                        <p:tgtEl>
                                          <p:spTgt spid="18">
                                            <p:txEl>
                                              <p:pRg st="1" end="1"/>
                                            </p:txEl>
                                          </p:spTgt>
                                        </p:tgtEl>
                                      </p:cBhvr>
                                    </p:animEffect>
                                    <p:set>
                                      <p:cBhvr>
                                        <p:cTn id="55" dur="1" fill="hold">
                                          <p:stCondLst>
                                            <p:cond delay="999"/>
                                          </p:stCondLst>
                                        </p:cTn>
                                        <p:tgtEl>
                                          <p:spTgt spid="18">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B0264-EAD4-B01F-B3A6-6DFCF5C3B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95A1CF-1A7C-67AC-0AE7-60CD7FFC647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424B05-0B23-3A55-EF7F-182F5FBBC646}"/>
              </a:ext>
            </a:extLst>
          </p:cNvPr>
          <p:cNvPicPr>
            <a:picLocks noChangeAspect="1"/>
          </p:cNvPicPr>
          <p:nvPr/>
        </p:nvPicPr>
        <p:blipFill>
          <a:blip r:embed="rId2"/>
          <a:stretch>
            <a:fillRect/>
          </a:stretch>
        </p:blipFill>
        <p:spPr>
          <a:xfrm>
            <a:off x="0" y="0"/>
            <a:ext cx="12184601" cy="6858000"/>
          </a:xfrm>
          <a:prstGeom prst="rect">
            <a:avLst/>
          </a:prstGeom>
        </p:spPr>
      </p:pic>
    </p:spTree>
    <p:extLst>
      <p:ext uri="{BB962C8B-B14F-4D97-AF65-F5344CB8AC3E}">
        <p14:creationId xmlns:p14="http://schemas.microsoft.com/office/powerpoint/2010/main" val="7703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F44D20-5307-7FE8-4A20-BF902F90BB2B}"/>
              </a:ext>
            </a:extLst>
          </p:cNvPr>
          <p:cNvSpPr txBox="1"/>
          <p:nvPr/>
        </p:nvSpPr>
        <p:spPr>
          <a:xfrm>
            <a:off x="3064564" y="3877680"/>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2040770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149E20-FD18-A481-F709-5BB8B8A96E9B}"/>
              </a:ext>
            </a:extLst>
          </p:cNvPr>
          <p:cNvPicPr>
            <a:picLocks noChangeAspect="1"/>
          </p:cNvPicPr>
          <p:nvPr/>
        </p:nvPicPr>
        <p:blipFill>
          <a:blip r:embed="rId2"/>
          <a:stretch>
            <a:fillRect/>
          </a:stretch>
        </p:blipFill>
        <p:spPr>
          <a:xfrm>
            <a:off x="1" y="0"/>
            <a:ext cx="12096750" cy="6858000"/>
          </a:xfrm>
          <a:prstGeom prst="rect">
            <a:avLst/>
          </a:prstGeom>
        </p:spPr>
      </p:pic>
      <p:sp>
        <p:nvSpPr>
          <p:cNvPr id="11" name="TextBox 10">
            <a:extLst>
              <a:ext uri="{FF2B5EF4-FFF2-40B4-BE49-F238E27FC236}">
                <a16:creationId xmlns:a16="http://schemas.microsoft.com/office/drawing/2014/main" id="{2070D970-E5C0-961E-C5BC-9E2A4F920B9A}"/>
              </a:ext>
            </a:extLst>
          </p:cNvPr>
          <p:cNvSpPr txBox="1"/>
          <p:nvPr/>
        </p:nvSpPr>
        <p:spPr>
          <a:xfrm>
            <a:off x="5915025" y="2219189"/>
            <a:ext cx="5943600" cy="2092881"/>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13000">
                <a:solidFill>
                  <a:srgbClr val="769DD1"/>
                </a:solidFill>
                <a:latin typeface="Sigmar One" panose="00000500000000000000" pitchFamily="2" charset="0"/>
              </a:rPr>
              <a:t>Tiết 3</a:t>
            </a:r>
          </a:p>
        </p:txBody>
      </p:sp>
    </p:spTree>
    <p:extLst>
      <p:ext uri="{BB962C8B-B14F-4D97-AF65-F5344CB8AC3E}">
        <p14:creationId xmlns:p14="http://schemas.microsoft.com/office/powerpoint/2010/main" val="729851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BEFB8B-7B04-4040-D86E-6CB5D25A4DE5}"/>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9" name="Rectangle: Rounded Corners 8">
            <a:extLst>
              <a:ext uri="{FF2B5EF4-FFF2-40B4-BE49-F238E27FC236}">
                <a16:creationId xmlns:a16="http://schemas.microsoft.com/office/drawing/2014/main" id="{E1A08F8C-7146-E20B-5277-A436D6E19029}"/>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10" name="Picture 9">
            <a:extLst>
              <a:ext uri="{FF2B5EF4-FFF2-40B4-BE49-F238E27FC236}">
                <a16:creationId xmlns:a16="http://schemas.microsoft.com/office/drawing/2014/main" id="{AE113B70-AEE5-2654-477A-0170AD1687A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DF7D5A89-F1E7-F2D0-9C91-68150CFA4985}"/>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3)</a:t>
            </a:r>
          </a:p>
        </p:txBody>
      </p:sp>
    </p:spTree>
    <p:extLst>
      <p:ext uri="{BB962C8B-B14F-4D97-AF65-F5344CB8AC3E}">
        <p14:creationId xmlns:p14="http://schemas.microsoft.com/office/powerpoint/2010/main" val="318473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436322-B227-E5FC-0F8B-C4A9006E8E54}"/>
              </a:ext>
            </a:extLst>
          </p:cNvPr>
          <p:cNvPicPr>
            <a:picLocks noChangeAspect="1"/>
          </p:cNvPicPr>
          <p:nvPr/>
        </p:nvPicPr>
        <p:blipFill>
          <a:blip r:embed="rId3"/>
          <a:stretch>
            <a:fillRect/>
          </a:stretch>
        </p:blipFill>
        <p:spPr>
          <a:xfrm>
            <a:off x="112265" y="152774"/>
            <a:ext cx="2314575" cy="1006034"/>
          </a:xfrm>
          <a:prstGeom prst="rect">
            <a:avLst/>
          </a:prstGeom>
        </p:spPr>
      </p:pic>
      <p:sp>
        <p:nvSpPr>
          <p:cNvPr id="5" name="TextBox 4">
            <a:extLst>
              <a:ext uri="{FF2B5EF4-FFF2-40B4-BE49-F238E27FC236}">
                <a16:creationId xmlns:a16="http://schemas.microsoft.com/office/drawing/2014/main" id="{E1AAF20A-D8A5-442A-4FF0-9317EE1DE1DB}"/>
              </a:ext>
            </a:extLst>
          </p:cNvPr>
          <p:cNvSpPr txBox="1"/>
          <p:nvPr/>
        </p:nvSpPr>
        <p:spPr>
          <a:xfrm>
            <a:off x="2426840" y="178738"/>
            <a:ext cx="8606653" cy="954107"/>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a) Mỗi con thỏ có 2 cái tai. Hỏi 3 con thỏ trắng và 4 con thỏ nâu có tất cả bao nhiêu cái tai?</a:t>
            </a:r>
          </a:p>
        </p:txBody>
      </p:sp>
      <p:pic>
        <p:nvPicPr>
          <p:cNvPr id="6" name="Picture 5">
            <a:extLst>
              <a:ext uri="{FF2B5EF4-FFF2-40B4-BE49-F238E27FC236}">
                <a16:creationId xmlns:a16="http://schemas.microsoft.com/office/drawing/2014/main" id="{07449542-3B5B-1E7A-62E8-991231405663}"/>
              </a:ext>
            </a:extLst>
          </p:cNvPr>
          <p:cNvPicPr>
            <a:picLocks noChangeAspect="1"/>
          </p:cNvPicPr>
          <p:nvPr/>
        </p:nvPicPr>
        <p:blipFill>
          <a:blip r:embed="rId4"/>
          <a:stretch>
            <a:fillRect/>
          </a:stretch>
        </p:blipFill>
        <p:spPr>
          <a:xfrm>
            <a:off x="2073647" y="2814693"/>
            <a:ext cx="8606653" cy="395342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Speech Bubble: Rectangle with Corners Rounded 6">
            <a:extLst>
              <a:ext uri="{FF2B5EF4-FFF2-40B4-BE49-F238E27FC236}">
                <a16:creationId xmlns:a16="http://schemas.microsoft.com/office/drawing/2014/main" id="{43CC524C-CC7D-F41E-53AF-F34605E56D4B}"/>
              </a:ext>
            </a:extLst>
          </p:cNvPr>
          <p:cNvSpPr/>
          <p:nvPr/>
        </p:nvSpPr>
        <p:spPr>
          <a:xfrm>
            <a:off x="111711" y="2030368"/>
            <a:ext cx="4039340" cy="1325563"/>
          </a:xfrm>
          <a:prstGeom prst="wedgeRoundRectCallout">
            <a:avLst>
              <a:gd name="adj1" fmla="val 27117"/>
              <a:gd name="adj2" fmla="val 67858"/>
              <a:gd name="adj3" fmla="val 166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Mình tính riêng số tai của thỏ trắng, thỏ nâu rồi cộng kết quả lại với nhau.</a:t>
            </a:r>
          </a:p>
        </p:txBody>
      </p:sp>
      <p:sp>
        <p:nvSpPr>
          <p:cNvPr id="8" name="Speech Bubble: Rectangle with Corners Rounded 7">
            <a:extLst>
              <a:ext uri="{FF2B5EF4-FFF2-40B4-BE49-F238E27FC236}">
                <a16:creationId xmlns:a16="http://schemas.microsoft.com/office/drawing/2014/main" id="{FE92CE7C-8C3E-759B-089B-AD9739557EEA}"/>
              </a:ext>
            </a:extLst>
          </p:cNvPr>
          <p:cNvSpPr/>
          <p:nvPr/>
        </p:nvSpPr>
        <p:spPr>
          <a:xfrm>
            <a:off x="4522432" y="1254388"/>
            <a:ext cx="2956264" cy="1325563"/>
          </a:xfrm>
          <a:prstGeom prst="wedgeRoundRectCallout">
            <a:avLst>
              <a:gd name="adj1" fmla="val -5540"/>
              <a:gd name="adj2" fmla="val 75107"/>
              <a:gd name="adj3" fmla="val 16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Mình tính tổng số thỏ rồi lấy 2 nhân với tổng đó</a:t>
            </a:r>
          </a:p>
        </p:txBody>
      </p:sp>
      <p:sp>
        <p:nvSpPr>
          <p:cNvPr id="9" name="Speech Bubble: Rectangle with Corners Rounded 8">
            <a:extLst>
              <a:ext uri="{FF2B5EF4-FFF2-40B4-BE49-F238E27FC236}">
                <a16:creationId xmlns:a16="http://schemas.microsoft.com/office/drawing/2014/main" id="{AA1B44F0-2427-75E4-D7EE-B1F5FD49BF82}"/>
              </a:ext>
            </a:extLst>
          </p:cNvPr>
          <p:cNvSpPr/>
          <p:nvPr/>
        </p:nvSpPr>
        <p:spPr>
          <a:xfrm>
            <a:off x="7781800" y="1132845"/>
            <a:ext cx="4298489" cy="1885661"/>
          </a:xfrm>
          <a:prstGeom prst="wedgeRoundRectCallout">
            <a:avLst>
              <a:gd name="adj1" fmla="val -32168"/>
              <a:gd name="adj2" fmla="val 73125"/>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rPr>
              <a:t>Cả hai bạn tính đều đúng. Cách tính của Nam là tính giá trị của biểu thức </a:t>
            </a:r>
          </a:p>
          <a:p>
            <a:r>
              <a:rPr lang="en-US" sz="2800">
                <a:solidFill>
                  <a:schemeClr val="bg1"/>
                </a:solidFill>
              </a:rPr>
              <a:t>    </a:t>
            </a:r>
            <a:r>
              <a:rPr lang="en-US" sz="2800" i="1">
                <a:solidFill>
                  <a:schemeClr val="bg1"/>
                </a:solidFill>
              </a:rPr>
              <a:t>2x ( 3 +4).</a:t>
            </a:r>
          </a:p>
        </p:txBody>
      </p:sp>
    </p:spTree>
    <p:extLst>
      <p:ext uri="{BB962C8B-B14F-4D97-AF65-F5344CB8AC3E}">
        <p14:creationId xmlns:p14="http://schemas.microsoft.com/office/powerpoint/2010/main" val="412829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D69CCF-464B-F6D0-3C1E-1242804A4798}"/>
              </a:ext>
            </a:extLst>
          </p:cNvPr>
          <p:cNvPicPr>
            <a:picLocks noChangeAspect="1"/>
          </p:cNvPicPr>
          <p:nvPr/>
        </p:nvPicPr>
        <p:blipFill>
          <a:blip r:embed="rId3"/>
          <a:stretch>
            <a:fillRect/>
          </a:stretch>
        </p:blipFill>
        <p:spPr>
          <a:xfrm>
            <a:off x="197866" y="85641"/>
            <a:ext cx="2476717" cy="1190791"/>
          </a:xfrm>
          <a:prstGeom prst="rect">
            <a:avLst/>
          </a:prstGeom>
        </p:spPr>
      </p:pic>
      <p:sp>
        <p:nvSpPr>
          <p:cNvPr id="5" name="TextBox 4">
            <a:extLst>
              <a:ext uri="{FF2B5EF4-FFF2-40B4-BE49-F238E27FC236}">
                <a16:creationId xmlns:a16="http://schemas.microsoft.com/office/drawing/2014/main" id="{9CFC2CF3-9366-93A0-FF78-89E6CAB25854}"/>
              </a:ext>
            </a:extLst>
          </p:cNvPr>
          <p:cNvSpPr txBox="1"/>
          <p:nvPr/>
        </p:nvSpPr>
        <p:spPr>
          <a:xfrm>
            <a:off x="1224496" y="1377147"/>
            <a:ext cx="8505825" cy="1384995"/>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b) Tính giá trị của biểu thức  2 x ( 3+ 4) như sau:</a:t>
            </a:r>
          </a:p>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                                         2 x ( 3 + 4 ) = 2 x 7</a:t>
            </a:r>
          </a:p>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 14</a:t>
            </a:r>
          </a:p>
        </p:txBody>
      </p:sp>
      <p:pic>
        <p:nvPicPr>
          <p:cNvPr id="6" name="Picture 5">
            <a:extLst>
              <a:ext uri="{FF2B5EF4-FFF2-40B4-BE49-F238E27FC236}">
                <a16:creationId xmlns:a16="http://schemas.microsoft.com/office/drawing/2014/main" id="{8EE9DB20-DE52-8009-7E2D-AD5621B14EC4}"/>
              </a:ext>
            </a:extLst>
          </p:cNvPr>
          <p:cNvPicPr>
            <a:picLocks noChangeAspect="1"/>
          </p:cNvPicPr>
          <p:nvPr/>
        </p:nvPicPr>
        <p:blipFill>
          <a:blip r:embed="rId4"/>
          <a:stretch>
            <a:fillRect/>
          </a:stretch>
        </p:blipFill>
        <p:spPr>
          <a:xfrm>
            <a:off x="1044653" y="2907314"/>
            <a:ext cx="9907383" cy="120031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392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E6CB9E-86EB-A176-28FF-4E8DB2A8CE51}"/>
              </a:ext>
            </a:extLst>
          </p:cNvPr>
          <p:cNvPicPr>
            <a:picLocks noChangeAspect="1"/>
          </p:cNvPicPr>
          <p:nvPr/>
        </p:nvPicPr>
        <p:blipFill rotWithShape="1">
          <a:blip r:embed="rId3"/>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CFEDAB3-C7DB-66B8-24A4-BBB129B265DE}"/>
              </a:ext>
            </a:extLst>
          </p:cNvPr>
          <p:cNvPicPr>
            <a:picLocks noChangeAspect="1"/>
          </p:cNvPicPr>
          <p:nvPr/>
        </p:nvPicPr>
        <p:blipFill>
          <a:blip r:embed="rId4"/>
          <a:stretch>
            <a:fillRect/>
          </a:stretch>
        </p:blipFill>
        <p:spPr>
          <a:xfrm>
            <a:off x="118490" y="72185"/>
            <a:ext cx="3089657" cy="1293345"/>
          </a:xfrm>
          <a:prstGeom prst="rect">
            <a:avLst/>
          </a:prstGeom>
        </p:spPr>
      </p:pic>
      <p:sp>
        <p:nvSpPr>
          <p:cNvPr id="6" name="Oval 5">
            <a:extLst>
              <a:ext uri="{FF2B5EF4-FFF2-40B4-BE49-F238E27FC236}">
                <a16:creationId xmlns:a16="http://schemas.microsoft.com/office/drawing/2014/main" id="{983DF0F9-203F-5468-16AD-B8B90387F425}"/>
              </a:ext>
            </a:extLst>
          </p:cNvPr>
          <p:cNvSpPr/>
          <p:nvPr/>
        </p:nvSpPr>
        <p:spPr>
          <a:xfrm>
            <a:off x="3012312" y="383894"/>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1</a:t>
            </a:r>
          </a:p>
        </p:txBody>
      </p:sp>
      <p:sp>
        <p:nvSpPr>
          <p:cNvPr id="7" name="TextBox 6">
            <a:extLst>
              <a:ext uri="{FF2B5EF4-FFF2-40B4-BE49-F238E27FC236}">
                <a16:creationId xmlns:a16="http://schemas.microsoft.com/office/drawing/2014/main" id="{85964DAD-8C03-A2AA-F7E3-3D6ECCA3600A}"/>
              </a:ext>
            </a:extLst>
          </p:cNvPr>
          <p:cNvSpPr txBox="1"/>
          <p:nvPr/>
        </p:nvSpPr>
        <p:spPr>
          <a:xfrm>
            <a:off x="3516810" y="388891"/>
            <a:ext cx="7846515"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Tính giá trị của biểu thức ( theo mẫu)</a:t>
            </a:r>
          </a:p>
        </p:txBody>
      </p:sp>
      <p:pic>
        <p:nvPicPr>
          <p:cNvPr id="8" name="Picture 7">
            <a:extLst>
              <a:ext uri="{FF2B5EF4-FFF2-40B4-BE49-F238E27FC236}">
                <a16:creationId xmlns:a16="http://schemas.microsoft.com/office/drawing/2014/main" id="{3678E62E-C960-E0BE-6E21-BA0B6B876736}"/>
              </a:ext>
            </a:extLst>
          </p:cNvPr>
          <p:cNvPicPr>
            <a:picLocks noChangeAspect="1"/>
          </p:cNvPicPr>
          <p:nvPr/>
        </p:nvPicPr>
        <p:blipFill>
          <a:blip r:embed="rId5"/>
          <a:stretch>
            <a:fillRect/>
          </a:stretch>
        </p:blipFill>
        <p:spPr>
          <a:xfrm>
            <a:off x="934314" y="1552355"/>
            <a:ext cx="4784646" cy="140022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a:extLst>
              <a:ext uri="{FF2B5EF4-FFF2-40B4-BE49-F238E27FC236}">
                <a16:creationId xmlns:a16="http://schemas.microsoft.com/office/drawing/2014/main" id="{07CCF04F-38C0-07BE-CEBB-499F6318DCB7}"/>
              </a:ext>
            </a:extLst>
          </p:cNvPr>
          <p:cNvSpPr txBox="1"/>
          <p:nvPr/>
        </p:nvSpPr>
        <p:spPr>
          <a:xfrm>
            <a:off x="1110427" y="335358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a) 45 : ( 5 + 4) = 45 : 9</a:t>
            </a:r>
          </a:p>
          <a:p>
            <a:r>
              <a:rPr lang="en-US" sz="2800">
                <a:solidFill>
                  <a:srgbClr val="002060"/>
                </a:solidFill>
              </a:rPr>
              <a:t>                          = 5</a:t>
            </a:r>
          </a:p>
        </p:txBody>
      </p:sp>
      <p:pic>
        <p:nvPicPr>
          <p:cNvPr id="10" name="Picture 9">
            <a:extLst>
              <a:ext uri="{FF2B5EF4-FFF2-40B4-BE49-F238E27FC236}">
                <a16:creationId xmlns:a16="http://schemas.microsoft.com/office/drawing/2014/main" id="{068C7B9B-11D8-7C52-3DDE-9D285A009AF9}"/>
              </a:ext>
            </a:extLst>
          </p:cNvPr>
          <p:cNvPicPr>
            <a:picLocks noChangeAspect="1"/>
          </p:cNvPicPr>
          <p:nvPr/>
        </p:nvPicPr>
        <p:blipFill>
          <a:blip r:embed="rId6"/>
          <a:stretch>
            <a:fillRect/>
          </a:stretch>
        </p:blipFill>
        <p:spPr>
          <a:xfrm>
            <a:off x="6165795" y="1609367"/>
            <a:ext cx="4086894" cy="134321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1" name="TextBox 10">
            <a:extLst>
              <a:ext uri="{FF2B5EF4-FFF2-40B4-BE49-F238E27FC236}">
                <a16:creationId xmlns:a16="http://schemas.microsoft.com/office/drawing/2014/main" id="{487F8E58-7081-DCF8-93F2-436D85E6CE2B}"/>
              </a:ext>
            </a:extLst>
          </p:cNvPr>
          <p:cNvSpPr txBox="1"/>
          <p:nvPr/>
        </p:nvSpPr>
        <p:spPr>
          <a:xfrm>
            <a:off x="5744651" y="3353589"/>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b) 8 x ( 11 – 6 ) = 8 x 5</a:t>
            </a:r>
          </a:p>
          <a:p>
            <a:r>
              <a:rPr lang="en-US" sz="2800">
                <a:solidFill>
                  <a:srgbClr val="002060"/>
                </a:solidFill>
              </a:rPr>
              <a:t>                            = 40</a:t>
            </a:r>
          </a:p>
        </p:txBody>
      </p:sp>
      <p:sp>
        <p:nvSpPr>
          <p:cNvPr id="12" name="TextBox 11">
            <a:extLst>
              <a:ext uri="{FF2B5EF4-FFF2-40B4-BE49-F238E27FC236}">
                <a16:creationId xmlns:a16="http://schemas.microsoft.com/office/drawing/2014/main" id="{0C04EDED-D80A-8DA6-0949-6B56925B73BE}"/>
              </a:ext>
            </a:extLst>
          </p:cNvPr>
          <p:cNvSpPr txBox="1"/>
          <p:nvPr/>
        </p:nvSpPr>
        <p:spPr>
          <a:xfrm>
            <a:off x="3640962" y="4476141"/>
            <a:ext cx="4195440" cy="954107"/>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a:solidFill>
                  <a:srgbClr val="002060"/>
                </a:solidFill>
              </a:rPr>
              <a:t>c) 42 - ( 42 – 5 ) = 42 - 37</a:t>
            </a:r>
          </a:p>
          <a:p>
            <a:r>
              <a:rPr lang="en-US" sz="2800">
                <a:solidFill>
                  <a:srgbClr val="002060"/>
                </a:solidFill>
              </a:rPr>
              <a:t>                            = 5</a:t>
            </a:r>
          </a:p>
        </p:txBody>
      </p:sp>
    </p:spTree>
    <p:extLst>
      <p:ext uri="{BB962C8B-B14F-4D97-AF65-F5344CB8AC3E}">
        <p14:creationId xmlns:p14="http://schemas.microsoft.com/office/powerpoint/2010/main" val="234715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5FA59D-BE42-6CAB-ABAA-9E2E436F18E1}"/>
              </a:ext>
            </a:extLst>
          </p:cNvPr>
          <p:cNvPicPr>
            <a:picLocks noChangeAspect="1"/>
          </p:cNvPicPr>
          <p:nvPr/>
        </p:nvPicPr>
        <p:blipFill>
          <a:blip r:embed="rId2"/>
          <a:stretch>
            <a:fillRect/>
          </a:stretch>
        </p:blipFill>
        <p:spPr>
          <a:xfrm>
            <a:off x="221275" y="164129"/>
            <a:ext cx="2850399" cy="817763"/>
          </a:xfrm>
          <a:prstGeom prst="rect">
            <a:avLst/>
          </a:prstGeom>
        </p:spPr>
      </p:pic>
      <p:sp>
        <p:nvSpPr>
          <p:cNvPr id="8" name="Oval 7">
            <a:extLst>
              <a:ext uri="{FF2B5EF4-FFF2-40B4-BE49-F238E27FC236}">
                <a16:creationId xmlns:a16="http://schemas.microsoft.com/office/drawing/2014/main" id="{55FE7CC2-3EC0-81F0-39C9-A39FB67626BE}"/>
              </a:ext>
            </a:extLst>
          </p:cNvPr>
          <p:cNvSpPr/>
          <p:nvPr/>
        </p:nvSpPr>
        <p:spPr>
          <a:xfrm>
            <a:off x="401578" y="847925"/>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9" name="TextBox 8">
            <a:extLst>
              <a:ext uri="{FF2B5EF4-FFF2-40B4-BE49-F238E27FC236}">
                <a16:creationId xmlns:a16="http://schemas.microsoft.com/office/drawing/2014/main" id="{76F72DA2-59B8-EC21-A536-A81F1697D5F2}"/>
              </a:ext>
            </a:extLst>
          </p:cNvPr>
          <p:cNvSpPr txBox="1"/>
          <p:nvPr/>
        </p:nvSpPr>
        <p:spPr>
          <a:xfrm>
            <a:off x="1030228" y="895167"/>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p>
        </p:txBody>
      </p:sp>
      <p:pic>
        <p:nvPicPr>
          <p:cNvPr id="11" name="Picture 10">
            <a:extLst>
              <a:ext uri="{FF2B5EF4-FFF2-40B4-BE49-F238E27FC236}">
                <a16:creationId xmlns:a16="http://schemas.microsoft.com/office/drawing/2014/main" id="{68E0A1F8-A977-1DC4-2E97-C032A55DC12D}"/>
              </a:ext>
            </a:extLst>
          </p:cNvPr>
          <p:cNvPicPr>
            <a:picLocks noChangeAspect="1"/>
          </p:cNvPicPr>
          <p:nvPr/>
        </p:nvPicPr>
        <p:blipFill>
          <a:blip r:embed="rId3"/>
          <a:stretch>
            <a:fillRect/>
          </a:stretch>
        </p:blipFill>
        <p:spPr>
          <a:xfrm>
            <a:off x="1779904" y="1446770"/>
            <a:ext cx="8688012" cy="44202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3" name="Straight Arrow Connector 12">
            <a:extLst>
              <a:ext uri="{FF2B5EF4-FFF2-40B4-BE49-F238E27FC236}">
                <a16:creationId xmlns:a16="http://schemas.microsoft.com/office/drawing/2014/main" id="{2783BDCA-843D-8C5D-2049-10944C68150D}"/>
              </a:ext>
            </a:extLst>
          </p:cNvPr>
          <p:cNvCxnSpPr/>
          <p:nvPr/>
        </p:nvCxnSpPr>
        <p:spPr>
          <a:xfrm>
            <a:off x="4853127" y="2149401"/>
            <a:ext cx="3719743" cy="19885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2048631-FB49-B3CC-6031-AADCD7B9AF94}"/>
              </a:ext>
            </a:extLst>
          </p:cNvPr>
          <p:cNvCxnSpPr>
            <a:cxnSpLocks/>
          </p:cNvCxnSpPr>
          <p:nvPr/>
        </p:nvCxnSpPr>
        <p:spPr>
          <a:xfrm flipV="1">
            <a:off x="4497315" y="2130409"/>
            <a:ext cx="4259801" cy="10349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DB26A50-B011-6528-E10C-870A49E1926A}"/>
              </a:ext>
            </a:extLst>
          </p:cNvPr>
          <p:cNvCxnSpPr>
            <a:cxnSpLocks/>
          </p:cNvCxnSpPr>
          <p:nvPr/>
        </p:nvCxnSpPr>
        <p:spPr>
          <a:xfrm flipV="1">
            <a:off x="4497315" y="3115166"/>
            <a:ext cx="4259800" cy="10586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0609FB3-F257-4E99-DC3F-445939ABB5D9}"/>
              </a:ext>
            </a:extLst>
          </p:cNvPr>
          <p:cNvCxnSpPr>
            <a:cxnSpLocks/>
          </p:cNvCxnSpPr>
          <p:nvPr/>
        </p:nvCxnSpPr>
        <p:spPr>
          <a:xfrm flipV="1">
            <a:off x="5096726" y="5139564"/>
            <a:ext cx="4155488" cy="1808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DBE2CB3-8591-AEC2-F664-C858287C9EE3}"/>
              </a:ext>
            </a:extLst>
          </p:cNvPr>
          <p:cNvSpPr txBox="1"/>
          <p:nvPr/>
        </p:nvSpPr>
        <p:spPr>
          <a:xfrm>
            <a:off x="1646474" y="6001924"/>
            <a:ext cx="5011513" cy="523220"/>
          </a:xfrm>
          <a:prstGeom prst="rect">
            <a:avLst/>
          </a:prstGeom>
          <a:noFill/>
        </p:spPr>
        <p:txBody>
          <a:bodyPr wrap="square" rtlCol="0">
            <a:spAutoFit/>
          </a:bodyPr>
          <a:lstStyle/>
          <a:p>
            <a:r>
              <a:rPr lang="en-US" sz="2800">
                <a:solidFill>
                  <a:srgbClr val="002060"/>
                </a:solidFill>
              </a:rPr>
              <a:t>Biểu thức nào có giá trị lớn nhất?</a:t>
            </a:r>
          </a:p>
        </p:txBody>
      </p:sp>
      <p:sp>
        <p:nvSpPr>
          <p:cNvPr id="22" name="TextBox 21">
            <a:extLst>
              <a:ext uri="{FF2B5EF4-FFF2-40B4-BE49-F238E27FC236}">
                <a16:creationId xmlns:a16="http://schemas.microsoft.com/office/drawing/2014/main" id="{683212C3-2CA9-E0E5-5CC6-CB0B2CC8DBB4}"/>
              </a:ext>
            </a:extLst>
          </p:cNvPr>
          <p:cNvSpPr txBox="1"/>
          <p:nvPr/>
        </p:nvSpPr>
        <p:spPr>
          <a:xfrm>
            <a:off x="1313925" y="5812867"/>
            <a:ext cx="6111234" cy="523220"/>
          </a:xfrm>
          <a:prstGeom prst="rect">
            <a:avLst/>
          </a:prstGeom>
          <a:noFill/>
        </p:spPr>
        <p:txBody>
          <a:bodyPr wrap="square" rtlCol="0">
            <a:spAutoFit/>
          </a:bodyPr>
          <a:lstStyle/>
          <a:p>
            <a:r>
              <a:rPr lang="en-US" sz="2800">
                <a:solidFill>
                  <a:srgbClr val="002060"/>
                </a:solidFill>
              </a:rPr>
              <a:t>Biểu thức 16+( 40 -16) có giá trị lớn nhất</a:t>
            </a:r>
          </a:p>
        </p:txBody>
      </p:sp>
      <p:sp>
        <p:nvSpPr>
          <p:cNvPr id="23" name="TextBox 22">
            <a:extLst>
              <a:ext uri="{FF2B5EF4-FFF2-40B4-BE49-F238E27FC236}">
                <a16:creationId xmlns:a16="http://schemas.microsoft.com/office/drawing/2014/main" id="{A2F2D0C2-324B-3D36-86DB-4968D43AC13E}"/>
              </a:ext>
            </a:extLst>
          </p:cNvPr>
          <p:cNvSpPr txBox="1"/>
          <p:nvPr/>
        </p:nvSpPr>
        <p:spPr>
          <a:xfrm>
            <a:off x="1701485" y="6161559"/>
            <a:ext cx="5011513" cy="523220"/>
          </a:xfrm>
          <a:prstGeom prst="rect">
            <a:avLst/>
          </a:prstGeom>
          <a:noFill/>
        </p:spPr>
        <p:txBody>
          <a:bodyPr wrap="square" rtlCol="0">
            <a:spAutoFit/>
          </a:bodyPr>
          <a:lstStyle/>
          <a:p>
            <a:r>
              <a:rPr lang="en-US" sz="2800">
                <a:solidFill>
                  <a:srgbClr val="002060"/>
                </a:solidFill>
              </a:rPr>
              <a:t>Biểu thức nào có giá trị bé nhất?</a:t>
            </a:r>
          </a:p>
        </p:txBody>
      </p:sp>
      <p:sp>
        <p:nvSpPr>
          <p:cNvPr id="24" name="TextBox 23">
            <a:extLst>
              <a:ext uri="{FF2B5EF4-FFF2-40B4-BE49-F238E27FC236}">
                <a16:creationId xmlns:a16="http://schemas.microsoft.com/office/drawing/2014/main" id="{A9C26031-490D-3637-E50D-C35715391F31}"/>
              </a:ext>
            </a:extLst>
          </p:cNvPr>
          <p:cNvSpPr txBox="1"/>
          <p:nvPr/>
        </p:nvSpPr>
        <p:spPr>
          <a:xfrm>
            <a:off x="1313925" y="6355186"/>
            <a:ext cx="6111234" cy="523220"/>
          </a:xfrm>
          <a:prstGeom prst="rect">
            <a:avLst/>
          </a:prstGeom>
          <a:noFill/>
        </p:spPr>
        <p:txBody>
          <a:bodyPr wrap="square" rtlCol="0">
            <a:spAutoFit/>
          </a:bodyPr>
          <a:lstStyle/>
          <a:p>
            <a:r>
              <a:rPr lang="en-US" sz="2800">
                <a:solidFill>
                  <a:srgbClr val="002060"/>
                </a:solidFill>
              </a:rPr>
              <a:t>Biểu thức 32 - ( 25 +4) có giá trị bé nhất</a:t>
            </a:r>
          </a:p>
        </p:txBody>
      </p:sp>
    </p:spTree>
    <p:extLst>
      <p:ext uri="{BB962C8B-B14F-4D97-AF65-F5344CB8AC3E}">
        <p14:creationId xmlns:p14="http://schemas.microsoft.com/office/powerpoint/2010/main" val="72989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21"/>
                                        </p:tgtEl>
                                        <p:attrNameLst>
                                          <p:attrName>ppt_w</p:attrName>
                                        </p:attrNameLst>
                                      </p:cBhvr>
                                      <p:tavLst>
                                        <p:tav tm="0">
                                          <p:val>
                                            <p:strVal val="ppt_w"/>
                                          </p:val>
                                        </p:tav>
                                        <p:tav tm="100000">
                                          <p:val>
                                            <p:fltVal val="0"/>
                                          </p:val>
                                        </p:tav>
                                      </p:tavLst>
                                    </p:anim>
                                    <p:anim calcmode="lin" valueType="num">
                                      <p:cBhvr>
                                        <p:cTn id="42" dur="1000"/>
                                        <p:tgtEl>
                                          <p:spTgt spid="21"/>
                                        </p:tgtEl>
                                        <p:attrNameLst>
                                          <p:attrName>ppt_h</p:attrName>
                                        </p:attrNameLst>
                                      </p:cBhvr>
                                      <p:tavLst>
                                        <p:tav tm="0">
                                          <p:val>
                                            <p:strVal val="ppt_h"/>
                                          </p:val>
                                        </p:tav>
                                        <p:tav tm="100000">
                                          <p:val>
                                            <p:fltVal val="0"/>
                                          </p:val>
                                        </p:tav>
                                      </p:tavLst>
                                    </p:anim>
                                    <p:anim calcmode="lin" valueType="num">
                                      <p:cBhvr>
                                        <p:cTn id="43" dur="1000"/>
                                        <p:tgtEl>
                                          <p:spTgt spid="21"/>
                                        </p:tgtEl>
                                        <p:attrNameLst>
                                          <p:attrName>style.rotation</p:attrName>
                                        </p:attrNameLst>
                                      </p:cBhvr>
                                      <p:tavLst>
                                        <p:tav tm="0">
                                          <p:val>
                                            <p:fltVal val="0"/>
                                          </p:val>
                                        </p:tav>
                                        <p:tav tm="100000">
                                          <p:val>
                                            <p:fltVal val="90"/>
                                          </p:val>
                                        </p:tav>
                                      </p:tavLst>
                                    </p:anim>
                                    <p:animEffect transition="out" filter="fade">
                                      <p:cBhvr>
                                        <p:cTn id="44" dur="1000"/>
                                        <p:tgtEl>
                                          <p:spTgt spid="21"/>
                                        </p:tgtEl>
                                      </p:cBhvr>
                                    </p:animEffect>
                                    <p:set>
                                      <p:cBhvr>
                                        <p:cTn id="45" dur="1" fill="hold">
                                          <p:stCondLst>
                                            <p:cond delay="999"/>
                                          </p:stCondLst>
                                        </p:cTn>
                                        <p:tgtEl>
                                          <p:spTgt spid="2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23"/>
                                        </p:tgtEl>
                                        <p:attrNameLst>
                                          <p:attrName>ppt_w</p:attrName>
                                        </p:attrNameLst>
                                      </p:cBhvr>
                                      <p:tavLst>
                                        <p:tav tm="0">
                                          <p:val>
                                            <p:strVal val="ppt_w"/>
                                          </p:val>
                                        </p:tav>
                                        <p:tav tm="100000">
                                          <p:val>
                                            <p:fltVal val="0"/>
                                          </p:val>
                                        </p:tav>
                                      </p:tavLst>
                                    </p:anim>
                                    <p:anim calcmode="lin" valueType="num">
                                      <p:cBhvr>
                                        <p:cTn id="63" dur="1000"/>
                                        <p:tgtEl>
                                          <p:spTgt spid="23"/>
                                        </p:tgtEl>
                                        <p:attrNameLst>
                                          <p:attrName>ppt_h</p:attrName>
                                        </p:attrNameLst>
                                      </p:cBhvr>
                                      <p:tavLst>
                                        <p:tav tm="0">
                                          <p:val>
                                            <p:strVal val="ppt_h"/>
                                          </p:val>
                                        </p:tav>
                                        <p:tav tm="100000">
                                          <p:val>
                                            <p:fltVal val="0"/>
                                          </p:val>
                                        </p:tav>
                                      </p:tavLst>
                                    </p:anim>
                                    <p:anim calcmode="lin" valueType="num">
                                      <p:cBhvr>
                                        <p:cTn id="64" dur="1000"/>
                                        <p:tgtEl>
                                          <p:spTgt spid="23"/>
                                        </p:tgtEl>
                                        <p:attrNameLst>
                                          <p:attrName>style.rotation</p:attrName>
                                        </p:attrNameLst>
                                      </p:cBhvr>
                                      <p:tavLst>
                                        <p:tav tm="0">
                                          <p:val>
                                            <p:fltVal val="0"/>
                                          </p:val>
                                        </p:tav>
                                        <p:tav tm="100000">
                                          <p:val>
                                            <p:fltVal val="90"/>
                                          </p:val>
                                        </p:tav>
                                      </p:tavLst>
                                    </p:anim>
                                    <p:animEffect transition="out" filter="fade">
                                      <p:cBhvr>
                                        <p:cTn id="65" dur="1000"/>
                                        <p:tgtEl>
                                          <p:spTgt spid="23"/>
                                        </p:tgtEl>
                                      </p:cBhvr>
                                    </p:animEffect>
                                    <p:set>
                                      <p:cBhvr>
                                        <p:cTn id="66" dur="1" fill="hold">
                                          <p:stCondLst>
                                            <p:cond delay="999"/>
                                          </p:stCondLst>
                                        </p:cTn>
                                        <p:tgtEl>
                                          <p:spTgt spid="2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2" grpId="0"/>
      <p:bldP spid="23" grpId="0"/>
      <p:bldP spid="23" grpId="1"/>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78004-F96E-1E12-3BF0-223C6C3725C1}"/>
              </a:ext>
            </a:extLst>
          </p:cNvPr>
          <p:cNvPicPr>
            <a:picLocks noChangeAspect="1"/>
          </p:cNvPicPr>
          <p:nvPr/>
        </p:nvPicPr>
        <p:blipFill>
          <a:blip r:embed="rId3"/>
          <a:stretch>
            <a:fillRect/>
          </a:stretch>
        </p:blipFill>
        <p:spPr>
          <a:xfrm>
            <a:off x="116500" y="113031"/>
            <a:ext cx="2850399" cy="1140112"/>
          </a:xfrm>
          <a:prstGeom prst="rect">
            <a:avLst/>
          </a:prstGeom>
        </p:spPr>
      </p:pic>
      <p:sp>
        <p:nvSpPr>
          <p:cNvPr id="5" name="Oval 4">
            <a:extLst>
              <a:ext uri="{FF2B5EF4-FFF2-40B4-BE49-F238E27FC236}">
                <a16:creationId xmlns:a16="http://schemas.microsoft.com/office/drawing/2014/main" id="{E69B3709-D7CA-F24D-1141-D418578FC2DD}"/>
              </a:ext>
            </a:extLst>
          </p:cNvPr>
          <p:cNvSpPr/>
          <p:nvPr/>
        </p:nvSpPr>
        <p:spPr>
          <a:xfrm>
            <a:off x="2874978" y="353365"/>
            <a:ext cx="628650" cy="66992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VnArial" panose="020B7200000000000000"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44AE8D8E-B9BF-ECDA-50BD-2A6CFD58D90C}"/>
              </a:ext>
            </a:extLst>
          </p:cNvPr>
          <p:cNvSpPr txBox="1"/>
          <p:nvPr/>
        </p:nvSpPr>
        <p:spPr>
          <a:xfrm>
            <a:off x="3503628" y="415431"/>
            <a:ext cx="8799343" cy="584775"/>
          </a:xfrm>
          <a:prstGeom prst="rect">
            <a:avLst/>
          </a:prstGeom>
          <a:noFill/>
        </p:spPr>
        <p:txBody>
          <a:bodyPr wrap="square" rtlCol="0">
            <a:spAutoFit/>
          </a:bodyPr>
          <a:lstStyle/>
          <a:p>
            <a:r>
              <a:rPr lang="en-US" sz="3200" b="1">
                <a:solidFill>
                  <a:srgbClr val="7030A0"/>
                </a:solidFill>
                <a:latin typeface="Tahoma" panose="020B0604030504040204" pitchFamily="34" charset="0"/>
                <a:ea typeface="Tahoma" panose="020B0604030504040204" pitchFamily="34" charset="0"/>
                <a:cs typeface="Tahoma" panose="020B0604030504040204" pitchFamily="34" charset="0"/>
              </a:rPr>
              <a:t>Chọn số là giá trị của mỗi biểu thức.</a:t>
            </a:r>
          </a:p>
        </p:txBody>
      </p:sp>
      <p:pic>
        <p:nvPicPr>
          <p:cNvPr id="7" name="Picture 6">
            <a:extLst>
              <a:ext uri="{FF2B5EF4-FFF2-40B4-BE49-F238E27FC236}">
                <a16:creationId xmlns:a16="http://schemas.microsoft.com/office/drawing/2014/main" id="{E493375F-43E4-3071-A52B-C82B178A9B51}"/>
              </a:ext>
            </a:extLst>
          </p:cNvPr>
          <p:cNvPicPr>
            <a:picLocks noChangeAspect="1"/>
          </p:cNvPicPr>
          <p:nvPr/>
        </p:nvPicPr>
        <p:blipFill>
          <a:blip r:embed="rId4"/>
          <a:stretch>
            <a:fillRect/>
          </a:stretch>
        </p:blipFill>
        <p:spPr>
          <a:xfrm>
            <a:off x="1751994" y="1218891"/>
            <a:ext cx="8688012" cy="442021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8" name="Straight Arrow Connector 7">
            <a:extLst>
              <a:ext uri="{FF2B5EF4-FFF2-40B4-BE49-F238E27FC236}">
                <a16:creationId xmlns:a16="http://schemas.microsoft.com/office/drawing/2014/main" id="{097BA0BC-261D-981A-240D-4D7F3A162D30}"/>
              </a:ext>
            </a:extLst>
          </p:cNvPr>
          <p:cNvCxnSpPr/>
          <p:nvPr/>
        </p:nvCxnSpPr>
        <p:spPr>
          <a:xfrm>
            <a:off x="4767343" y="1961232"/>
            <a:ext cx="3719743" cy="19885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8ABDBD6-D3CB-A6D9-F1BD-83594CF7D769}"/>
              </a:ext>
            </a:extLst>
          </p:cNvPr>
          <p:cNvCxnSpPr>
            <a:cxnSpLocks/>
          </p:cNvCxnSpPr>
          <p:nvPr/>
        </p:nvCxnSpPr>
        <p:spPr>
          <a:xfrm flipV="1">
            <a:off x="4494863" y="1809931"/>
            <a:ext cx="4259801" cy="10349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D463997-8DED-E1E6-3BDA-70F8D643AE85}"/>
              </a:ext>
            </a:extLst>
          </p:cNvPr>
          <p:cNvCxnSpPr>
            <a:cxnSpLocks/>
          </p:cNvCxnSpPr>
          <p:nvPr/>
        </p:nvCxnSpPr>
        <p:spPr>
          <a:xfrm flipV="1">
            <a:off x="4528087" y="2954501"/>
            <a:ext cx="4259800" cy="105863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8029240-FD4B-A74D-9B19-2B76E9C71D9F}"/>
              </a:ext>
            </a:extLst>
          </p:cNvPr>
          <p:cNvCxnSpPr>
            <a:cxnSpLocks/>
          </p:cNvCxnSpPr>
          <p:nvPr/>
        </p:nvCxnSpPr>
        <p:spPr>
          <a:xfrm flipV="1">
            <a:off x="4972901" y="4878045"/>
            <a:ext cx="4155488" cy="1808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06F9E2-809A-949F-E495-8AF314C2AF68}"/>
              </a:ext>
            </a:extLst>
          </p:cNvPr>
          <p:cNvSpPr txBox="1"/>
          <p:nvPr/>
        </p:nvSpPr>
        <p:spPr>
          <a:xfrm>
            <a:off x="2966899" y="5683096"/>
            <a:ext cx="7259401" cy="523220"/>
          </a:xfrm>
          <a:prstGeom prst="rect">
            <a:avLst/>
          </a:prstGeom>
          <a:noFill/>
        </p:spPr>
        <p:txBody>
          <a:bodyPr wrap="square" rtlCol="0">
            <a:spAutoFit/>
          </a:bodyPr>
          <a:lstStyle/>
          <a:p>
            <a:r>
              <a:rPr lang="en-US" sz="2800" b="1">
                <a:solidFill>
                  <a:srgbClr val="002060"/>
                </a:solidFill>
              </a:rPr>
              <a:t>Biểu thức nào có giá trị lớn nhất?</a:t>
            </a:r>
          </a:p>
        </p:txBody>
      </p:sp>
      <p:sp>
        <p:nvSpPr>
          <p:cNvPr id="13" name="TextBox 12">
            <a:extLst>
              <a:ext uri="{FF2B5EF4-FFF2-40B4-BE49-F238E27FC236}">
                <a16:creationId xmlns:a16="http://schemas.microsoft.com/office/drawing/2014/main" id="{A38B17EF-FC06-FA67-1F5A-F9B45253414E}"/>
              </a:ext>
            </a:extLst>
          </p:cNvPr>
          <p:cNvSpPr txBox="1"/>
          <p:nvPr/>
        </p:nvSpPr>
        <p:spPr>
          <a:xfrm>
            <a:off x="2998912" y="5639108"/>
            <a:ext cx="7631795" cy="523220"/>
          </a:xfrm>
          <a:prstGeom prst="rect">
            <a:avLst/>
          </a:prstGeom>
          <a:noFill/>
        </p:spPr>
        <p:txBody>
          <a:bodyPr wrap="square" rtlCol="0">
            <a:spAutoFit/>
          </a:bodyPr>
          <a:lstStyle/>
          <a:p>
            <a:r>
              <a:rPr lang="en-US" sz="2800" b="1">
                <a:solidFill>
                  <a:srgbClr val="002060"/>
                </a:solidFill>
              </a:rPr>
              <a:t>Biểu thức 16+( 40 -16) có giá trị lớn nhất</a:t>
            </a:r>
          </a:p>
        </p:txBody>
      </p:sp>
      <p:sp>
        <p:nvSpPr>
          <p:cNvPr id="14" name="TextBox 13">
            <a:extLst>
              <a:ext uri="{FF2B5EF4-FFF2-40B4-BE49-F238E27FC236}">
                <a16:creationId xmlns:a16="http://schemas.microsoft.com/office/drawing/2014/main" id="{ADD31047-7253-C468-DADE-B79B77836B34}"/>
              </a:ext>
            </a:extLst>
          </p:cNvPr>
          <p:cNvSpPr txBox="1"/>
          <p:nvPr/>
        </p:nvSpPr>
        <p:spPr>
          <a:xfrm>
            <a:off x="3017154" y="6061283"/>
            <a:ext cx="5011513" cy="523220"/>
          </a:xfrm>
          <a:prstGeom prst="rect">
            <a:avLst/>
          </a:prstGeom>
          <a:noFill/>
        </p:spPr>
        <p:txBody>
          <a:bodyPr wrap="square" rtlCol="0">
            <a:spAutoFit/>
          </a:bodyPr>
          <a:lstStyle/>
          <a:p>
            <a:r>
              <a:rPr lang="en-US" sz="2800" b="1">
                <a:solidFill>
                  <a:srgbClr val="002060"/>
                </a:solidFill>
              </a:rPr>
              <a:t>Biểu thức nào có giá trị bé nhất?</a:t>
            </a:r>
          </a:p>
        </p:txBody>
      </p:sp>
      <p:sp>
        <p:nvSpPr>
          <p:cNvPr id="15" name="TextBox 14">
            <a:extLst>
              <a:ext uri="{FF2B5EF4-FFF2-40B4-BE49-F238E27FC236}">
                <a16:creationId xmlns:a16="http://schemas.microsoft.com/office/drawing/2014/main" id="{A73AB852-4E07-325E-542A-1659AFDCB249}"/>
              </a:ext>
            </a:extLst>
          </p:cNvPr>
          <p:cNvSpPr txBox="1"/>
          <p:nvPr/>
        </p:nvSpPr>
        <p:spPr>
          <a:xfrm>
            <a:off x="3082662" y="6061283"/>
            <a:ext cx="6111234" cy="523220"/>
          </a:xfrm>
          <a:prstGeom prst="rect">
            <a:avLst/>
          </a:prstGeom>
          <a:noFill/>
        </p:spPr>
        <p:txBody>
          <a:bodyPr wrap="square" rtlCol="0">
            <a:spAutoFit/>
          </a:bodyPr>
          <a:lstStyle/>
          <a:p>
            <a:r>
              <a:rPr lang="en-US" sz="2800" b="1">
                <a:solidFill>
                  <a:srgbClr val="002060"/>
                </a:solidFill>
              </a:rPr>
              <a:t>Biểu thức 32 - ( 25 +4) có giá trị bé nhất</a:t>
            </a:r>
          </a:p>
        </p:txBody>
      </p:sp>
    </p:spTree>
    <p:extLst>
      <p:ext uri="{BB962C8B-B14F-4D97-AF65-F5344CB8AC3E}">
        <p14:creationId xmlns:p14="http://schemas.microsoft.com/office/powerpoint/2010/main" val="374797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xit" presetSubtype="0" fill="hold" grpId="1" nodeType="clickEffect">
                                  <p:stCondLst>
                                    <p:cond delay="0"/>
                                  </p:stCondLst>
                                  <p:childTnLst>
                                    <p:anim calcmode="lin" valueType="num">
                                      <p:cBhvr>
                                        <p:cTn id="41" dur="1000"/>
                                        <p:tgtEl>
                                          <p:spTgt spid="12"/>
                                        </p:tgtEl>
                                        <p:attrNameLst>
                                          <p:attrName>ppt_w</p:attrName>
                                        </p:attrNameLst>
                                      </p:cBhvr>
                                      <p:tavLst>
                                        <p:tav tm="0">
                                          <p:val>
                                            <p:strVal val="ppt_w"/>
                                          </p:val>
                                        </p:tav>
                                        <p:tav tm="100000">
                                          <p:val>
                                            <p:fltVal val="0"/>
                                          </p:val>
                                        </p:tav>
                                      </p:tavLst>
                                    </p:anim>
                                    <p:anim calcmode="lin" valueType="num">
                                      <p:cBhvr>
                                        <p:cTn id="42" dur="1000"/>
                                        <p:tgtEl>
                                          <p:spTgt spid="12"/>
                                        </p:tgtEl>
                                        <p:attrNameLst>
                                          <p:attrName>ppt_h</p:attrName>
                                        </p:attrNameLst>
                                      </p:cBhvr>
                                      <p:tavLst>
                                        <p:tav tm="0">
                                          <p:val>
                                            <p:strVal val="ppt_h"/>
                                          </p:val>
                                        </p:tav>
                                        <p:tav tm="100000">
                                          <p:val>
                                            <p:fltVal val="0"/>
                                          </p:val>
                                        </p:tav>
                                      </p:tavLst>
                                    </p:anim>
                                    <p:anim calcmode="lin" valueType="num">
                                      <p:cBhvr>
                                        <p:cTn id="43" dur="1000"/>
                                        <p:tgtEl>
                                          <p:spTgt spid="12"/>
                                        </p:tgtEl>
                                        <p:attrNameLst>
                                          <p:attrName>style.rotation</p:attrName>
                                        </p:attrNameLst>
                                      </p:cBhvr>
                                      <p:tavLst>
                                        <p:tav tm="0">
                                          <p:val>
                                            <p:fltVal val="0"/>
                                          </p:val>
                                        </p:tav>
                                        <p:tav tm="100000">
                                          <p:val>
                                            <p:fltVal val="90"/>
                                          </p:val>
                                        </p:tav>
                                      </p:tavLst>
                                    </p:anim>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1" nodeType="clickEffect">
                                  <p:stCondLst>
                                    <p:cond delay="0"/>
                                  </p:stCondLst>
                                  <p:childTnLst>
                                    <p:anim calcmode="lin" valueType="num">
                                      <p:cBhvr>
                                        <p:cTn id="62" dur="1000"/>
                                        <p:tgtEl>
                                          <p:spTgt spid="14"/>
                                        </p:tgtEl>
                                        <p:attrNameLst>
                                          <p:attrName>ppt_w</p:attrName>
                                        </p:attrNameLst>
                                      </p:cBhvr>
                                      <p:tavLst>
                                        <p:tav tm="0">
                                          <p:val>
                                            <p:strVal val="ppt_w"/>
                                          </p:val>
                                        </p:tav>
                                        <p:tav tm="100000">
                                          <p:val>
                                            <p:fltVal val="0"/>
                                          </p:val>
                                        </p:tav>
                                      </p:tavLst>
                                    </p:anim>
                                    <p:anim calcmode="lin" valueType="num">
                                      <p:cBhvr>
                                        <p:cTn id="63" dur="1000"/>
                                        <p:tgtEl>
                                          <p:spTgt spid="14"/>
                                        </p:tgtEl>
                                        <p:attrNameLst>
                                          <p:attrName>ppt_h</p:attrName>
                                        </p:attrNameLst>
                                      </p:cBhvr>
                                      <p:tavLst>
                                        <p:tav tm="0">
                                          <p:val>
                                            <p:strVal val="ppt_h"/>
                                          </p:val>
                                        </p:tav>
                                        <p:tav tm="100000">
                                          <p:val>
                                            <p:fltVal val="0"/>
                                          </p:val>
                                        </p:tav>
                                      </p:tavLst>
                                    </p:anim>
                                    <p:anim calcmode="lin" valueType="num">
                                      <p:cBhvr>
                                        <p:cTn id="64" dur="1000"/>
                                        <p:tgtEl>
                                          <p:spTgt spid="14"/>
                                        </p:tgtEl>
                                        <p:attrNameLst>
                                          <p:attrName>style.rotation</p:attrName>
                                        </p:attrNameLst>
                                      </p:cBhvr>
                                      <p:tavLst>
                                        <p:tav tm="0">
                                          <p:val>
                                            <p:fltVal val="0"/>
                                          </p:val>
                                        </p:tav>
                                        <p:tav tm="100000">
                                          <p:val>
                                            <p:fltVal val="90"/>
                                          </p:val>
                                        </p:tav>
                                      </p:tavLst>
                                    </p:anim>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55055-BB18-158F-E595-EE01EC4A8D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4A20586-33F7-289B-869F-F74F471020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9525CCA-B82C-32D4-90E4-3183F1722E06}"/>
              </a:ext>
            </a:extLst>
          </p:cNvPr>
          <p:cNvPicPr>
            <a:picLocks noChangeAspect="1"/>
          </p:cNvPicPr>
          <p:nvPr/>
        </p:nvPicPr>
        <p:blipFill>
          <a:blip r:embed="rId2"/>
          <a:srcRect b="30476"/>
          <a:stretch>
            <a:fillRect/>
          </a:stretch>
        </p:blipFill>
        <p:spPr>
          <a:xfrm>
            <a:off x="0" y="0"/>
            <a:ext cx="12290601" cy="6858000"/>
          </a:xfrm>
          <a:prstGeom prst="rect">
            <a:avLst/>
          </a:prstGeom>
        </p:spPr>
      </p:pic>
      <p:pic>
        <p:nvPicPr>
          <p:cNvPr id="5" name="ngdung">
            <a:extLst>
              <a:ext uri="{FF2B5EF4-FFF2-40B4-BE49-F238E27FC236}">
                <a16:creationId xmlns:a16="http://schemas.microsoft.com/office/drawing/2014/main" id="{737D781B-6C61-7686-D46E-6515CC656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510" y="3432271"/>
            <a:ext cx="4318979" cy="2949862"/>
          </a:xfrm>
          <a:prstGeom prst="rect">
            <a:avLst/>
          </a:prstGeom>
        </p:spPr>
      </p:pic>
      <p:sp>
        <p:nvSpPr>
          <p:cNvPr id="6" name="TextBox 5">
            <a:extLst>
              <a:ext uri="{FF2B5EF4-FFF2-40B4-BE49-F238E27FC236}">
                <a16:creationId xmlns:a16="http://schemas.microsoft.com/office/drawing/2014/main" id="{3927D238-AB64-1DF8-3A74-9362E11F6756}"/>
              </a:ext>
            </a:extLst>
          </p:cNvPr>
          <p:cNvSpPr txBox="1"/>
          <p:nvPr/>
        </p:nvSpPr>
        <p:spPr>
          <a:xfrm>
            <a:off x="511082" y="131729"/>
            <a:ext cx="11480893" cy="923330"/>
          </a:xfrm>
          <a:prstGeom prst="rect">
            <a:avLst/>
          </a:prstGeom>
          <a:noFill/>
        </p:spPr>
        <p:txBody>
          <a:bodyPr wrap="square" rtlCol="0">
            <a:spAutoFit/>
          </a:bodyPr>
          <a:lstStyle/>
          <a:p>
            <a:pPr algn="ctr"/>
            <a:r>
              <a:rPr lang="en-US" sz="5400" b="1" dirty="0">
                <a:solidFill>
                  <a:srgbClr val="FF0000"/>
                </a:solidFill>
                <a:latin typeface="BudHand" pitchFamily="2" charset="0"/>
              </a:rPr>
              <a:t>VƯỢT CHƯỚNG NGẠI VẬT</a:t>
            </a:r>
          </a:p>
        </p:txBody>
      </p:sp>
    </p:spTree>
    <p:extLst>
      <p:ext uri="{BB962C8B-B14F-4D97-AF65-F5344CB8AC3E}">
        <p14:creationId xmlns:p14="http://schemas.microsoft.com/office/powerpoint/2010/main" val="239082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1E887-72FA-64B6-A27C-0B89C8B1A6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A111A3-99E2-6B6F-A467-8AD89C7040D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C6A150-93A9-3C2A-8F69-0C3BC830B22F}"/>
              </a:ext>
            </a:extLst>
          </p:cNvPr>
          <p:cNvPicPr>
            <a:picLocks noChangeAspect="1"/>
          </p:cNvPicPr>
          <p:nvPr/>
        </p:nvPicPr>
        <p:blipFill>
          <a:blip r:embed="rId2"/>
          <a:stretch>
            <a:fillRect/>
          </a:stretch>
        </p:blipFill>
        <p:spPr>
          <a:xfrm>
            <a:off x="7399" y="180975"/>
            <a:ext cx="12184601" cy="6858000"/>
          </a:xfrm>
          <a:prstGeom prst="rect">
            <a:avLst/>
          </a:prstGeom>
        </p:spPr>
      </p:pic>
    </p:spTree>
    <p:extLst>
      <p:ext uri="{BB962C8B-B14F-4D97-AF65-F5344CB8AC3E}">
        <p14:creationId xmlns:p14="http://schemas.microsoft.com/office/powerpoint/2010/main" val="3135453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3B5CDD-5C61-7BD3-367B-F97A360DDEAC}"/>
              </a:ext>
            </a:extLst>
          </p:cNvPr>
          <p:cNvSpPr txBox="1"/>
          <p:nvPr/>
        </p:nvSpPr>
        <p:spPr>
          <a:xfrm>
            <a:off x="3263347" y="3798167"/>
            <a:ext cx="7924800" cy="2293848"/>
          </a:xfrm>
          <a:prstGeom prst="rect">
            <a:avLst/>
          </a:prstGeom>
          <a:scene3d>
            <a:camera prst="perspectiveFront" fov="5100000">
              <a:rot lat="0" lon="2100000" rev="0"/>
            </a:camera>
            <a:lightRig rig="flood" dir="t">
              <a:rot lat="0" lon="0" rev="13800000"/>
            </a:lightRig>
          </a:scene3d>
        </p:spPr>
        <p:txBody>
          <a:bodyPr vert="horz" lIns="91440" tIns="45720" rIns="91440" bIns="45720" rtlCol="0" anchor="b">
            <a:noAutofit/>
          </a:bodyPr>
          <a:lstStyle/>
          <a:p>
            <a:pPr algn="r">
              <a:lnSpc>
                <a:spcPct val="90000"/>
              </a:lnSpc>
              <a:spcBef>
                <a:spcPct val="0"/>
              </a:spcBef>
              <a:spcAft>
                <a:spcPts val="600"/>
              </a:spcAft>
            </a:pPr>
            <a:r>
              <a:rPr lang="en-US" sz="8800">
                <a:solidFill>
                  <a:srgbClr val="00B050"/>
                </a:solidFill>
                <a:latin typeface="Sigmar One" panose="00000500000000000000" pitchFamily="2" charset="0"/>
                <a:ea typeface="+mj-ea"/>
                <a:cs typeface="+mj-cs"/>
              </a:rPr>
              <a:t>HẸN GẶP LẠI CÁC EM </a:t>
            </a:r>
          </a:p>
        </p:txBody>
      </p:sp>
    </p:spTree>
    <p:extLst>
      <p:ext uri="{BB962C8B-B14F-4D97-AF65-F5344CB8AC3E}">
        <p14:creationId xmlns:p14="http://schemas.microsoft.com/office/powerpoint/2010/main" val="2929719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000" b="-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05E4FB-B900-0245-3C31-19F3F36EC4CB}"/>
              </a:ext>
            </a:extLst>
          </p:cNvPr>
          <p:cNvSpPr txBox="1"/>
          <p:nvPr/>
        </p:nvSpPr>
        <p:spPr>
          <a:xfrm>
            <a:off x="2379308" y="972235"/>
            <a:ext cx="8153400" cy="1200329"/>
          </a:xfrm>
          <a:prstGeom prst="rect">
            <a:avLst/>
          </a:prstGeom>
          <a:noFill/>
        </p:spPr>
        <p:txBody>
          <a:bodyPr wrap="square">
            <a:spAutoFit/>
          </a:bodyPr>
          <a:lstStyle/>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Thứ …ngày …tháng …năm 2022</a:t>
            </a:r>
          </a:p>
          <a:p>
            <a:pPr algn="ctr"/>
            <a:r>
              <a:rPr lang="en-US" sz="3600" b="1">
                <a:solidFill>
                  <a:schemeClr val="accent6">
                    <a:lumMod val="75000"/>
                  </a:schemeClr>
                </a:solidFill>
                <a:latin typeface="Nunito Black" pitchFamily="2" charset="0"/>
                <a:ea typeface="Tahoma" panose="020B0604030504040204" pitchFamily="34" charset="0"/>
                <a:cs typeface="Tahoma" panose="020B0604030504040204" pitchFamily="34" charset="0"/>
              </a:rPr>
              <a:t>Toán</a:t>
            </a:r>
          </a:p>
        </p:txBody>
      </p:sp>
      <p:sp>
        <p:nvSpPr>
          <p:cNvPr id="5" name="Rectangle: Rounded Corners 4">
            <a:extLst>
              <a:ext uri="{FF2B5EF4-FFF2-40B4-BE49-F238E27FC236}">
                <a16:creationId xmlns:a16="http://schemas.microsoft.com/office/drawing/2014/main" id="{BBCFAA4A-FCE8-9C86-7773-5134CAF27C5B}"/>
              </a:ext>
            </a:extLst>
          </p:cNvPr>
          <p:cNvSpPr/>
          <p:nvPr/>
        </p:nvSpPr>
        <p:spPr>
          <a:xfrm>
            <a:off x="3375204" y="2172564"/>
            <a:ext cx="7753277" cy="1498959"/>
          </a:xfrm>
          <a:prstGeom prst="roundRect">
            <a:avLst/>
          </a:prstGeom>
          <a:solidFill>
            <a:schemeClr val="accent4">
              <a:lumMod val="60000"/>
              <a:lumOff val="40000"/>
            </a:schemeClr>
          </a:solidFill>
          <a:ln w="38100">
            <a:solidFill>
              <a:srgbClr val="C00000"/>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Nunito Black" pitchFamily="2" charset="0"/>
              </a:rPr>
              <a:t>BIỂU THỨC SỐ</a:t>
            </a:r>
          </a:p>
          <a:p>
            <a:pPr algn="ctr"/>
            <a:r>
              <a:rPr lang="en-US" sz="3600">
                <a:solidFill>
                  <a:srgbClr val="C00000"/>
                </a:solidFill>
                <a:latin typeface="Nunito Black" pitchFamily="2" charset="0"/>
              </a:rPr>
              <a:t>TÍNH GIÁ TRỊ BIỂU THỨC SỐ</a:t>
            </a:r>
          </a:p>
        </p:txBody>
      </p:sp>
      <p:pic>
        <p:nvPicPr>
          <p:cNvPr id="6" name="Picture 5">
            <a:extLst>
              <a:ext uri="{FF2B5EF4-FFF2-40B4-BE49-F238E27FC236}">
                <a16:creationId xmlns:a16="http://schemas.microsoft.com/office/drawing/2014/main" id="{29CFC0CA-A2A4-003C-5012-FCE4DEC6E4C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879" b="96364" l="4858" r="92713">
                        <a14:foregroundMark x1="76923" y1="12727" x2="89879" y2="43636"/>
                        <a14:foregroundMark x1="93522" y1="17576" x2="91093" y2="30909"/>
                        <a14:foregroundMark x1="65182" y1="10909" x2="79757" y2="7879"/>
                        <a14:foregroundMark x1="6478" y1="24848" x2="6478" y2="87273"/>
                        <a14:foregroundMark x1="8907" y1="79394" x2="6073" y2="91515"/>
                        <a14:foregroundMark x1="4858" y1="96364" x2="4858" y2="96364"/>
                        <a14:foregroundMark x1="33603" y1="49091" x2="77328" y2="40606"/>
                        <a14:foregroundMark x1="42510" y1="58788" x2="82186" y2="50303"/>
                        <a14:foregroundMark x1="82186" y1="50303" x2="82591" y2="50303"/>
                        <a14:backgroundMark x1="74494" y1="90909" x2="76923" y2="94545"/>
                      </a14:backgroundRemoval>
                    </a14:imgEffect>
                  </a14:imgLayer>
                </a14:imgProps>
              </a:ext>
            </a:extLst>
          </a:blip>
          <a:stretch>
            <a:fillRect/>
          </a:stretch>
        </p:blipFill>
        <p:spPr>
          <a:xfrm>
            <a:off x="1445259" y="2030519"/>
            <a:ext cx="2353003" cy="157184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688324C0-7EB7-BF5D-07E2-3B63FE1A7404}"/>
              </a:ext>
            </a:extLst>
          </p:cNvPr>
          <p:cNvSpPr txBox="1"/>
          <p:nvPr/>
        </p:nvSpPr>
        <p:spPr>
          <a:xfrm>
            <a:off x="8667748" y="3886632"/>
            <a:ext cx="2552701" cy="707886"/>
          </a:xfrm>
          <a:prstGeom prst="rect">
            <a:avLst/>
          </a:prstGeom>
          <a:noFill/>
        </p:spPr>
        <p:txBody>
          <a:bodyPr wrap="square" rtlCol="0">
            <a:spAutoFit/>
          </a:bodyPr>
          <a:lstStyle/>
          <a:p>
            <a:r>
              <a:rPr lang="en-US" sz="4000" b="1">
                <a:solidFill>
                  <a:srgbClr val="C00000"/>
                </a:solidFill>
                <a:latin typeface="Great Vibes" pitchFamily="2" charset="0"/>
              </a:rPr>
              <a:t>( Tiết 4)</a:t>
            </a:r>
          </a:p>
        </p:txBody>
      </p:sp>
    </p:spTree>
    <p:extLst>
      <p:ext uri="{BB962C8B-B14F-4D97-AF65-F5344CB8AC3E}">
        <p14:creationId xmlns:p14="http://schemas.microsoft.com/office/powerpoint/2010/main" val="88953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CFC06-7E7F-027A-A38B-6063C4CD9B41}"/>
              </a:ext>
            </a:extLst>
          </p:cNvPr>
          <p:cNvPicPr>
            <a:picLocks noChangeAspect="1"/>
          </p:cNvPicPr>
          <p:nvPr/>
        </p:nvPicPr>
        <p:blipFill>
          <a:blip r:embed="rId3"/>
          <a:stretch>
            <a:fillRect/>
          </a:stretch>
        </p:blipFill>
        <p:spPr>
          <a:xfrm>
            <a:off x="142670" y="53902"/>
            <a:ext cx="2495756" cy="954108"/>
          </a:xfrm>
          <a:prstGeom prst="rect">
            <a:avLst/>
          </a:prstGeom>
        </p:spPr>
      </p:pic>
      <p:sp>
        <p:nvSpPr>
          <p:cNvPr id="5" name="Oval 4">
            <a:extLst>
              <a:ext uri="{FF2B5EF4-FFF2-40B4-BE49-F238E27FC236}">
                <a16:creationId xmlns:a16="http://schemas.microsoft.com/office/drawing/2014/main" id="{67EF1972-49AF-2D1A-162D-7E840C96798C}"/>
              </a:ext>
            </a:extLst>
          </p:cNvPr>
          <p:cNvSpPr/>
          <p:nvPr/>
        </p:nvSpPr>
        <p:spPr>
          <a:xfrm>
            <a:off x="2638426" y="254902"/>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6B0956D7-5174-584A-579A-DB061D039F7B}"/>
              </a:ext>
            </a:extLst>
          </p:cNvPr>
          <p:cNvSpPr txBox="1"/>
          <p:nvPr/>
        </p:nvSpPr>
        <p:spPr>
          <a:xfrm>
            <a:off x="3086933" y="251105"/>
            <a:ext cx="11239129" cy="954107"/>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nào có giá trị lớn nhất? Biểu thức </a:t>
            </a:r>
          </a:p>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 nào có giá trị bé  nhất?</a:t>
            </a:r>
          </a:p>
        </p:txBody>
      </p:sp>
      <p:sp>
        <p:nvSpPr>
          <p:cNvPr id="7" name="Rectangle 6">
            <a:extLst>
              <a:ext uri="{FF2B5EF4-FFF2-40B4-BE49-F238E27FC236}">
                <a16:creationId xmlns:a16="http://schemas.microsoft.com/office/drawing/2014/main" id="{508DB6AD-CAB6-70BC-D264-D7F5556DDB98}"/>
              </a:ext>
            </a:extLst>
          </p:cNvPr>
          <p:cNvSpPr/>
          <p:nvPr/>
        </p:nvSpPr>
        <p:spPr>
          <a:xfrm>
            <a:off x="644778" y="1509558"/>
            <a:ext cx="1836273"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5 x ( 6 – 2)</a:t>
            </a:r>
          </a:p>
        </p:txBody>
      </p:sp>
      <p:sp>
        <p:nvSpPr>
          <p:cNvPr id="8" name="TextBox 7">
            <a:extLst>
              <a:ext uri="{FF2B5EF4-FFF2-40B4-BE49-F238E27FC236}">
                <a16:creationId xmlns:a16="http://schemas.microsoft.com/office/drawing/2014/main" id="{7DDC7CEE-1772-C5CC-4200-5B52FAC1D3C9}"/>
              </a:ext>
            </a:extLst>
          </p:cNvPr>
          <p:cNvSpPr txBox="1"/>
          <p:nvPr/>
        </p:nvSpPr>
        <p:spPr>
          <a:xfrm>
            <a:off x="905085" y="2035797"/>
            <a:ext cx="1296140" cy="523220"/>
          </a:xfrm>
          <a:prstGeom prst="rect">
            <a:avLst/>
          </a:prstGeom>
          <a:noFill/>
        </p:spPr>
        <p:txBody>
          <a:bodyPr wrap="square" rtlCol="0">
            <a:spAutoFit/>
          </a:bodyPr>
          <a:lstStyle/>
          <a:p>
            <a:r>
              <a:rPr lang="en-US" sz="2800"/>
              <a:t>    </a:t>
            </a:r>
            <a:r>
              <a:rPr lang="en-US" sz="2800">
                <a:solidFill>
                  <a:srgbClr val="FF00FF"/>
                </a:solidFill>
              </a:rPr>
              <a:t>A</a:t>
            </a:r>
          </a:p>
        </p:txBody>
      </p:sp>
      <p:sp>
        <p:nvSpPr>
          <p:cNvPr id="9" name="Rectangle 8">
            <a:extLst>
              <a:ext uri="{FF2B5EF4-FFF2-40B4-BE49-F238E27FC236}">
                <a16:creationId xmlns:a16="http://schemas.microsoft.com/office/drawing/2014/main" id="{CDAA2563-C089-C88E-A74F-19F8078ECDE8}"/>
              </a:ext>
            </a:extLst>
          </p:cNvPr>
          <p:cNvSpPr/>
          <p:nvPr/>
        </p:nvSpPr>
        <p:spPr>
          <a:xfrm>
            <a:off x="3339173" y="1572275"/>
            <a:ext cx="1836272"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5 x  6 – 2</a:t>
            </a:r>
          </a:p>
        </p:txBody>
      </p:sp>
      <p:sp>
        <p:nvSpPr>
          <p:cNvPr id="10" name="TextBox 9">
            <a:extLst>
              <a:ext uri="{FF2B5EF4-FFF2-40B4-BE49-F238E27FC236}">
                <a16:creationId xmlns:a16="http://schemas.microsoft.com/office/drawing/2014/main" id="{5932BF29-464C-5AFE-2EA2-8EE1D7982B77}"/>
              </a:ext>
            </a:extLst>
          </p:cNvPr>
          <p:cNvSpPr txBox="1"/>
          <p:nvPr/>
        </p:nvSpPr>
        <p:spPr>
          <a:xfrm>
            <a:off x="3653194" y="2108330"/>
            <a:ext cx="1296140" cy="523220"/>
          </a:xfrm>
          <a:prstGeom prst="rect">
            <a:avLst/>
          </a:prstGeom>
          <a:noFill/>
        </p:spPr>
        <p:txBody>
          <a:bodyPr wrap="square" rtlCol="0">
            <a:spAutoFit/>
          </a:bodyPr>
          <a:lstStyle/>
          <a:p>
            <a:r>
              <a:rPr lang="en-US" sz="2800"/>
              <a:t>    </a:t>
            </a:r>
            <a:r>
              <a:rPr lang="en-US" sz="2800">
                <a:solidFill>
                  <a:srgbClr val="FF00FF"/>
                </a:solidFill>
              </a:rPr>
              <a:t>B</a:t>
            </a:r>
          </a:p>
        </p:txBody>
      </p:sp>
      <p:sp>
        <p:nvSpPr>
          <p:cNvPr id="11" name="Rectangle 10">
            <a:extLst>
              <a:ext uri="{FF2B5EF4-FFF2-40B4-BE49-F238E27FC236}">
                <a16:creationId xmlns:a16="http://schemas.microsoft.com/office/drawing/2014/main" id="{638EBF39-3851-D830-0D64-ED62BE4B3A0F}"/>
              </a:ext>
            </a:extLst>
          </p:cNvPr>
          <p:cNvSpPr/>
          <p:nvPr/>
        </p:nvSpPr>
        <p:spPr>
          <a:xfrm>
            <a:off x="5727993" y="1604008"/>
            <a:ext cx="2037333"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(16 +  24) : 4</a:t>
            </a:r>
          </a:p>
        </p:txBody>
      </p:sp>
      <p:sp>
        <p:nvSpPr>
          <p:cNvPr id="12" name="Rectangle 11">
            <a:extLst>
              <a:ext uri="{FF2B5EF4-FFF2-40B4-BE49-F238E27FC236}">
                <a16:creationId xmlns:a16="http://schemas.microsoft.com/office/drawing/2014/main" id="{8D9E0CB5-2DAA-C6DE-DFD4-39573A1072F0}"/>
              </a:ext>
            </a:extLst>
          </p:cNvPr>
          <p:cNvSpPr/>
          <p:nvPr/>
        </p:nvSpPr>
        <p:spPr>
          <a:xfrm>
            <a:off x="8543985" y="1652311"/>
            <a:ext cx="1922787" cy="523220"/>
          </a:xfrm>
          <a:prstGeom prst="rect">
            <a:avLst/>
          </a:prstGeom>
          <a:solidFill>
            <a:schemeClr val="accent5">
              <a:lumMod val="40000"/>
              <a:lumOff val="6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rPr>
              <a:t>16  + 24 : 4</a:t>
            </a:r>
          </a:p>
        </p:txBody>
      </p:sp>
      <p:sp>
        <p:nvSpPr>
          <p:cNvPr id="13" name="TextBox 12">
            <a:extLst>
              <a:ext uri="{FF2B5EF4-FFF2-40B4-BE49-F238E27FC236}">
                <a16:creationId xmlns:a16="http://schemas.microsoft.com/office/drawing/2014/main" id="{E9C2CE0F-7EAF-D97D-AA98-7EC1F704C171}"/>
              </a:ext>
            </a:extLst>
          </p:cNvPr>
          <p:cNvSpPr txBox="1"/>
          <p:nvPr/>
        </p:nvSpPr>
        <p:spPr>
          <a:xfrm>
            <a:off x="6210446" y="2120722"/>
            <a:ext cx="1296140" cy="523220"/>
          </a:xfrm>
          <a:prstGeom prst="rect">
            <a:avLst/>
          </a:prstGeom>
          <a:noFill/>
        </p:spPr>
        <p:txBody>
          <a:bodyPr wrap="square" rtlCol="0">
            <a:spAutoFit/>
          </a:bodyPr>
          <a:lstStyle/>
          <a:p>
            <a:r>
              <a:rPr lang="en-US" sz="2800"/>
              <a:t>    </a:t>
            </a:r>
            <a:r>
              <a:rPr lang="en-US" sz="2800">
                <a:solidFill>
                  <a:srgbClr val="FF00FF"/>
                </a:solidFill>
              </a:rPr>
              <a:t>C</a:t>
            </a:r>
          </a:p>
        </p:txBody>
      </p:sp>
      <p:sp>
        <p:nvSpPr>
          <p:cNvPr id="14" name="TextBox 13">
            <a:extLst>
              <a:ext uri="{FF2B5EF4-FFF2-40B4-BE49-F238E27FC236}">
                <a16:creationId xmlns:a16="http://schemas.microsoft.com/office/drawing/2014/main" id="{CF203F12-ABDB-2A8E-0A63-B481F89DE344}"/>
              </a:ext>
            </a:extLst>
          </p:cNvPr>
          <p:cNvSpPr txBox="1"/>
          <p:nvPr/>
        </p:nvSpPr>
        <p:spPr>
          <a:xfrm>
            <a:off x="8990659" y="2160164"/>
            <a:ext cx="1296140" cy="523220"/>
          </a:xfrm>
          <a:prstGeom prst="rect">
            <a:avLst/>
          </a:prstGeom>
          <a:noFill/>
        </p:spPr>
        <p:txBody>
          <a:bodyPr wrap="square" rtlCol="0">
            <a:spAutoFit/>
          </a:bodyPr>
          <a:lstStyle/>
          <a:p>
            <a:r>
              <a:rPr lang="en-US" sz="2800"/>
              <a:t>    </a:t>
            </a:r>
            <a:r>
              <a:rPr lang="en-US" sz="2800">
                <a:solidFill>
                  <a:srgbClr val="FF00FF"/>
                </a:solidFill>
              </a:rPr>
              <a:t>D</a:t>
            </a:r>
          </a:p>
        </p:txBody>
      </p:sp>
      <p:sp>
        <p:nvSpPr>
          <p:cNvPr id="15" name="TextBox 14">
            <a:extLst>
              <a:ext uri="{FF2B5EF4-FFF2-40B4-BE49-F238E27FC236}">
                <a16:creationId xmlns:a16="http://schemas.microsoft.com/office/drawing/2014/main" id="{D13B7B61-35C4-0894-B947-374AFBA0F8DD}"/>
              </a:ext>
            </a:extLst>
          </p:cNvPr>
          <p:cNvSpPr txBox="1"/>
          <p:nvPr/>
        </p:nvSpPr>
        <p:spPr>
          <a:xfrm>
            <a:off x="485776" y="2593940"/>
            <a:ext cx="10647284" cy="954107"/>
          </a:xfrm>
          <a:prstGeom prst="rect">
            <a:avLst/>
          </a:prstGeom>
          <a:noFill/>
        </p:spPr>
        <p:txBody>
          <a:bodyPr wrap="square" rtlCol="0">
            <a:spAutoFit/>
          </a:bodyPr>
          <a:lstStyle/>
          <a:p>
            <a:r>
              <a:rPr lang="en-US" sz="2800" b="1">
                <a:solidFill>
                  <a:srgbClr val="7030A0"/>
                </a:solidFill>
              </a:rPr>
              <a:t>Em hãy tính giá trị của mỗi biểu thức để xác định được biểu thức nào có giá trị lớn nhất, biểu thức nào có giá trị bé nhất?</a:t>
            </a:r>
          </a:p>
        </p:txBody>
      </p:sp>
      <p:sp>
        <p:nvSpPr>
          <p:cNvPr id="17" name="TextBox 16">
            <a:extLst>
              <a:ext uri="{FF2B5EF4-FFF2-40B4-BE49-F238E27FC236}">
                <a16:creationId xmlns:a16="http://schemas.microsoft.com/office/drawing/2014/main" id="{E979FE8C-3E3D-7E9B-729F-D36B7911D439}"/>
              </a:ext>
            </a:extLst>
          </p:cNvPr>
          <p:cNvSpPr txBox="1"/>
          <p:nvPr/>
        </p:nvSpPr>
        <p:spPr>
          <a:xfrm>
            <a:off x="1647824" y="3774634"/>
            <a:ext cx="9395330" cy="2646878"/>
          </a:xfrm>
          <a:prstGeom prst="rect">
            <a:avLst/>
          </a:prstGeom>
          <a:noFill/>
        </p:spPr>
        <p:txBody>
          <a:bodyPr wrap="square">
            <a:spAutoFit/>
          </a:bodyPr>
          <a:lstStyle/>
          <a:p>
            <a:pPr algn="l"/>
            <a:r>
              <a:rPr lang="vi-VN" sz="2800" b="0" i="0">
                <a:solidFill>
                  <a:srgbClr val="002060"/>
                </a:solidFill>
                <a:effectLst/>
                <a:latin typeface="Nunito Black" pitchFamily="2" charset="0"/>
              </a:rPr>
              <a:t>Bước 1: Thực hiện tính giá trị biểu thức: Nếu trong biểu thức có dấu ngoặc thì ta thực hiện các phép tính ở trong ngoặc trước.</a:t>
            </a:r>
          </a:p>
          <a:p>
            <a:pPr algn="l"/>
            <a:r>
              <a:rPr lang="vi-VN" sz="2800" b="0" i="0">
                <a:solidFill>
                  <a:srgbClr val="002060"/>
                </a:solidFill>
                <a:effectLst/>
                <a:latin typeface="Nunito Black" pitchFamily="2" charset="0"/>
              </a:rPr>
              <a:t>Bước 2: So sánh kết quả rồi kết luận.</a:t>
            </a:r>
          </a:p>
          <a:p>
            <a:br>
              <a:rPr lang="vi-VN" b="0" i="0">
                <a:solidFill>
                  <a:srgbClr val="000000"/>
                </a:solidFill>
                <a:effectLst/>
                <a:latin typeface="OpenSans"/>
              </a:rPr>
            </a:br>
            <a:br>
              <a:rPr lang="vi-VN" b="0" i="0">
                <a:solidFill>
                  <a:srgbClr val="000000"/>
                </a:solidFill>
                <a:effectLst/>
                <a:latin typeface="OpenSans"/>
              </a:rPr>
            </a:br>
            <a:endParaRPr lang="en-US"/>
          </a:p>
        </p:txBody>
      </p:sp>
    </p:spTree>
    <p:extLst>
      <p:ext uri="{BB962C8B-B14F-4D97-AF65-F5344CB8AC3E}">
        <p14:creationId xmlns:p14="http://schemas.microsoft.com/office/powerpoint/2010/main" val="248041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grpId="1" nodeType="clickEffect">
                                  <p:stCondLst>
                                    <p:cond delay="0"/>
                                  </p:stCondLst>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10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22" dur="1000" fill="hold"/>
                                        <p:tgtEl>
                                          <p:spTgt spid="17">
                                            <p:txEl>
                                              <p:pRg st="0" end="0"/>
                                            </p:txEl>
                                          </p:spTgt>
                                        </p:tgtEl>
                                        <p:attrNameLst>
                                          <p:attrName>style.rotation</p:attrName>
                                        </p:attrNameLst>
                                      </p:cBhvr>
                                      <p:tavLst>
                                        <p:tav tm="0">
                                          <p:val>
                                            <p:fltVal val="90"/>
                                          </p:val>
                                        </p:tav>
                                        <p:tav tm="100000">
                                          <p:val>
                                            <p:fltVal val="0"/>
                                          </p:val>
                                        </p:tav>
                                      </p:tavLst>
                                    </p:anim>
                                    <p:animEffect transition="in" filter="fade">
                                      <p:cBhvr>
                                        <p:cTn id="23" dur="10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7">
                                            <p:txEl>
                                              <p:pRg st="1" end="1"/>
                                            </p:txEl>
                                          </p:spTgt>
                                        </p:tgtEl>
                                        <p:attrNameLst>
                                          <p:attrName>style.visibility</p:attrName>
                                        </p:attrNameLst>
                                      </p:cBhvr>
                                      <p:to>
                                        <p:strVal val="visible"/>
                                      </p:to>
                                    </p:set>
                                    <p:anim calcmode="lin" valueType="num">
                                      <p:cBhvr>
                                        <p:cTn id="28" dur="10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9" dur="1000" fill="hold"/>
                                        <p:tgtEl>
                                          <p:spTgt spid="17">
                                            <p:txEl>
                                              <p:pRg st="1" end="1"/>
                                            </p:txEl>
                                          </p:spTgt>
                                        </p:tgtEl>
                                        <p:attrNameLst>
                                          <p:attrName>ppt_h</p:attrName>
                                        </p:attrNameLst>
                                      </p:cBhvr>
                                      <p:tavLst>
                                        <p:tav tm="0">
                                          <p:val>
                                            <p:fltVal val="0"/>
                                          </p:val>
                                        </p:tav>
                                        <p:tav tm="100000">
                                          <p:val>
                                            <p:strVal val="#ppt_h"/>
                                          </p:val>
                                        </p:tav>
                                      </p:tavLst>
                                    </p:anim>
                                    <p:anim calcmode="lin" valueType="num">
                                      <p:cBhvr>
                                        <p:cTn id="30" dur="1000" fill="hold"/>
                                        <p:tgtEl>
                                          <p:spTgt spid="17">
                                            <p:txEl>
                                              <p:pRg st="1" end="1"/>
                                            </p:txEl>
                                          </p:spTgt>
                                        </p:tgtEl>
                                        <p:attrNameLst>
                                          <p:attrName>style.rotation</p:attrName>
                                        </p:attrNameLst>
                                      </p:cBhvr>
                                      <p:tavLst>
                                        <p:tav tm="0">
                                          <p:val>
                                            <p:fltVal val="90"/>
                                          </p:val>
                                        </p:tav>
                                        <p:tav tm="100000">
                                          <p:val>
                                            <p:fltVal val="0"/>
                                          </p:val>
                                        </p:tav>
                                      </p:tavLst>
                                    </p:anim>
                                    <p:animEffect transition="in" filter="fade">
                                      <p:cBhvr>
                                        <p:cTn id="31" dur="1000"/>
                                        <p:tgtEl>
                                          <p:spTgt spid="1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0" nodeType="clickEffect">
                                  <p:stCondLst>
                                    <p:cond delay="0"/>
                                  </p:stCondLst>
                                  <p:childTnLst>
                                    <p:anim calcmode="lin" valueType="num">
                                      <p:cBhvr>
                                        <p:cTn id="35" dur="1000"/>
                                        <p:tgtEl>
                                          <p:spTgt spid="17">
                                            <p:txEl>
                                              <p:pRg st="0" end="0"/>
                                            </p:txEl>
                                          </p:spTgt>
                                        </p:tgtEl>
                                        <p:attrNameLst>
                                          <p:attrName>ppt_w</p:attrName>
                                        </p:attrNameLst>
                                      </p:cBhvr>
                                      <p:tavLst>
                                        <p:tav tm="0">
                                          <p:val>
                                            <p:strVal val="ppt_w"/>
                                          </p:val>
                                        </p:tav>
                                        <p:tav tm="100000">
                                          <p:val>
                                            <p:fltVal val="0"/>
                                          </p:val>
                                        </p:tav>
                                      </p:tavLst>
                                    </p:anim>
                                    <p:anim calcmode="lin" valueType="num">
                                      <p:cBhvr>
                                        <p:cTn id="36" dur="1000"/>
                                        <p:tgtEl>
                                          <p:spTgt spid="17">
                                            <p:txEl>
                                              <p:pRg st="0" end="0"/>
                                            </p:txEl>
                                          </p:spTgt>
                                        </p:tgtEl>
                                        <p:attrNameLst>
                                          <p:attrName>ppt_h</p:attrName>
                                        </p:attrNameLst>
                                      </p:cBhvr>
                                      <p:tavLst>
                                        <p:tav tm="0">
                                          <p:val>
                                            <p:strVal val="ppt_h"/>
                                          </p:val>
                                        </p:tav>
                                        <p:tav tm="100000">
                                          <p:val>
                                            <p:fltVal val="0"/>
                                          </p:val>
                                        </p:tav>
                                      </p:tavLst>
                                    </p:anim>
                                    <p:anim calcmode="lin" valueType="num">
                                      <p:cBhvr>
                                        <p:cTn id="37" dur="1000"/>
                                        <p:tgtEl>
                                          <p:spTgt spid="17">
                                            <p:txEl>
                                              <p:pRg st="0" end="0"/>
                                            </p:txEl>
                                          </p:spTgt>
                                        </p:tgtEl>
                                        <p:attrNameLst>
                                          <p:attrName>style.rotation</p:attrName>
                                        </p:attrNameLst>
                                      </p:cBhvr>
                                      <p:tavLst>
                                        <p:tav tm="0">
                                          <p:val>
                                            <p:fltVal val="0"/>
                                          </p:val>
                                        </p:tav>
                                        <p:tav tm="100000">
                                          <p:val>
                                            <p:fltVal val="90"/>
                                          </p:val>
                                        </p:tav>
                                      </p:tavLst>
                                    </p:anim>
                                    <p:animEffect transition="out" filter="fade">
                                      <p:cBhvr>
                                        <p:cTn id="38" dur="1000"/>
                                        <p:tgtEl>
                                          <p:spTgt spid="17">
                                            <p:txEl>
                                              <p:pRg st="0" end="0"/>
                                            </p:txEl>
                                          </p:spTgt>
                                        </p:tgtEl>
                                      </p:cBhvr>
                                    </p:animEffect>
                                    <p:set>
                                      <p:cBhvr>
                                        <p:cTn id="39" dur="1" fill="hold">
                                          <p:stCondLst>
                                            <p:cond delay="999"/>
                                          </p:stCondLst>
                                        </p:cTn>
                                        <p:tgtEl>
                                          <p:spTgt spid="17">
                                            <p:txEl>
                                              <p:pRg st="0" end="0"/>
                                            </p:txEl>
                                          </p:spTgt>
                                        </p:tgtEl>
                                        <p:attrNameLst>
                                          <p:attrName>style.visibility</p:attrName>
                                        </p:attrNameLst>
                                      </p:cBhvr>
                                      <p:to>
                                        <p:strVal val="hidden"/>
                                      </p:to>
                                    </p:set>
                                  </p:childTnLst>
                                </p:cTn>
                              </p:par>
                              <p:par>
                                <p:cTn id="40" presetID="31" presetClass="exit" presetSubtype="0" fill="hold" grpId="0" nodeType="withEffect">
                                  <p:stCondLst>
                                    <p:cond delay="0"/>
                                  </p:stCondLst>
                                  <p:childTnLst>
                                    <p:anim calcmode="lin" valueType="num">
                                      <p:cBhvr>
                                        <p:cTn id="41" dur="1000"/>
                                        <p:tgtEl>
                                          <p:spTgt spid="17">
                                            <p:txEl>
                                              <p:pRg st="1" end="1"/>
                                            </p:txEl>
                                          </p:spTgt>
                                        </p:tgtEl>
                                        <p:attrNameLst>
                                          <p:attrName>ppt_w</p:attrName>
                                        </p:attrNameLst>
                                      </p:cBhvr>
                                      <p:tavLst>
                                        <p:tav tm="0">
                                          <p:val>
                                            <p:strVal val="ppt_w"/>
                                          </p:val>
                                        </p:tav>
                                        <p:tav tm="100000">
                                          <p:val>
                                            <p:fltVal val="0"/>
                                          </p:val>
                                        </p:tav>
                                      </p:tavLst>
                                    </p:anim>
                                    <p:anim calcmode="lin" valueType="num">
                                      <p:cBhvr>
                                        <p:cTn id="42" dur="1000"/>
                                        <p:tgtEl>
                                          <p:spTgt spid="17">
                                            <p:txEl>
                                              <p:pRg st="1" end="1"/>
                                            </p:txEl>
                                          </p:spTgt>
                                        </p:tgtEl>
                                        <p:attrNameLst>
                                          <p:attrName>ppt_h</p:attrName>
                                        </p:attrNameLst>
                                      </p:cBhvr>
                                      <p:tavLst>
                                        <p:tav tm="0">
                                          <p:val>
                                            <p:strVal val="ppt_h"/>
                                          </p:val>
                                        </p:tav>
                                        <p:tav tm="100000">
                                          <p:val>
                                            <p:fltVal val="0"/>
                                          </p:val>
                                        </p:tav>
                                      </p:tavLst>
                                    </p:anim>
                                    <p:anim calcmode="lin" valueType="num">
                                      <p:cBhvr>
                                        <p:cTn id="43" dur="1000"/>
                                        <p:tgtEl>
                                          <p:spTgt spid="17">
                                            <p:txEl>
                                              <p:pRg st="1" end="1"/>
                                            </p:txEl>
                                          </p:spTgt>
                                        </p:tgtEl>
                                        <p:attrNameLst>
                                          <p:attrName>style.rotation</p:attrName>
                                        </p:attrNameLst>
                                      </p:cBhvr>
                                      <p:tavLst>
                                        <p:tav tm="0">
                                          <p:val>
                                            <p:fltVal val="0"/>
                                          </p:val>
                                        </p:tav>
                                        <p:tav tm="100000">
                                          <p:val>
                                            <p:fltVal val="90"/>
                                          </p:val>
                                        </p:tav>
                                      </p:tavLst>
                                    </p:anim>
                                    <p:animEffect transition="out" filter="fade">
                                      <p:cBhvr>
                                        <p:cTn id="44" dur="1000"/>
                                        <p:tgtEl>
                                          <p:spTgt spid="17">
                                            <p:txEl>
                                              <p:pRg st="1" end="1"/>
                                            </p:txEl>
                                          </p:spTgt>
                                        </p:tgtEl>
                                      </p:cBhvr>
                                    </p:animEffect>
                                    <p:set>
                                      <p:cBhvr>
                                        <p:cTn id="45" dur="1" fill="hold">
                                          <p:stCondLst>
                                            <p:cond delay="999"/>
                                          </p:stCondLst>
                                        </p:cTn>
                                        <p:tgtEl>
                                          <p:spTgt spid="17">
                                            <p:txEl>
                                              <p:pRg st="1" end="1"/>
                                            </p:txEl>
                                          </p:spTgt>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17">
                                            <p:txEl>
                                              <p:pRg st="2" end="2"/>
                                            </p:txEl>
                                          </p:spTgt>
                                        </p:tgtEl>
                                        <p:attrNameLst>
                                          <p:attrName>ppt_w</p:attrName>
                                        </p:attrNameLst>
                                      </p:cBhvr>
                                      <p:tavLst>
                                        <p:tav tm="0">
                                          <p:val>
                                            <p:strVal val="ppt_w"/>
                                          </p:val>
                                        </p:tav>
                                        <p:tav tm="100000">
                                          <p:val>
                                            <p:fltVal val="0"/>
                                          </p:val>
                                        </p:tav>
                                      </p:tavLst>
                                    </p:anim>
                                    <p:anim calcmode="lin" valueType="num">
                                      <p:cBhvr>
                                        <p:cTn id="48" dur="1000"/>
                                        <p:tgtEl>
                                          <p:spTgt spid="17">
                                            <p:txEl>
                                              <p:pRg st="2" end="2"/>
                                            </p:txEl>
                                          </p:spTgt>
                                        </p:tgtEl>
                                        <p:attrNameLst>
                                          <p:attrName>ppt_h</p:attrName>
                                        </p:attrNameLst>
                                      </p:cBhvr>
                                      <p:tavLst>
                                        <p:tav tm="0">
                                          <p:val>
                                            <p:strVal val="ppt_h"/>
                                          </p:val>
                                        </p:tav>
                                        <p:tav tm="100000">
                                          <p:val>
                                            <p:fltVal val="0"/>
                                          </p:val>
                                        </p:tav>
                                      </p:tavLst>
                                    </p:anim>
                                    <p:anim calcmode="lin" valueType="num">
                                      <p:cBhvr>
                                        <p:cTn id="49" dur="1000"/>
                                        <p:tgtEl>
                                          <p:spTgt spid="17">
                                            <p:txEl>
                                              <p:pRg st="2" end="2"/>
                                            </p:txEl>
                                          </p:spTgt>
                                        </p:tgtEl>
                                        <p:attrNameLst>
                                          <p:attrName>style.rotation</p:attrName>
                                        </p:attrNameLst>
                                      </p:cBhvr>
                                      <p:tavLst>
                                        <p:tav tm="0">
                                          <p:val>
                                            <p:fltVal val="0"/>
                                          </p:val>
                                        </p:tav>
                                        <p:tav tm="100000">
                                          <p:val>
                                            <p:fltVal val="90"/>
                                          </p:val>
                                        </p:tav>
                                      </p:tavLst>
                                    </p:anim>
                                    <p:animEffect transition="out" filter="fade">
                                      <p:cBhvr>
                                        <p:cTn id="50" dur="1000"/>
                                        <p:tgtEl>
                                          <p:spTgt spid="17">
                                            <p:txEl>
                                              <p:pRg st="2" end="2"/>
                                            </p:txEl>
                                          </p:spTgt>
                                        </p:tgtEl>
                                      </p:cBhvr>
                                    </p:animEffect>
                                    <p:set>
                                      <p:cBhvr>
                                        <p:cTn id="51" dur="1" fill="hold">
                                          <p:stCondLst>
                                            <p:cond delay="999"/>
                                          </p:stCondLst>
                                        </p:cTn>
                                        <p:tgtEl>
                                          <p:spTgt spid="17">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7"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1391D-FA17-443B-5A41-F01C596A0346}"/>
              </a:ext>
            </a:extLst>
          </p:cNvPr>
          <p:cNvPicPr>
            <a:picLocks noChangeAspect="1"/>
          </p:cNvPicPr>
          <p:nvPr/>
        </p:nvPicPr>
        <p:blipFill>
          <a:blip r:embed="rId3"/>
          <a:stretch>
            <a:fillRect/>
          </a:stretch>
        </p:blipFill>
        <p:spPr>
          <a:xfrm>
            <a:off x="125953" y="118146"/>
            <a:ext cx="2644337" cy="1150321"/>
          </a:xfrm>
          <a:prstGeom prst="rect">
            <a:avLst/>
          </a:prstGeom>
        </p:spPr>
      </p:pic>
      <p:pic>
        <p:nvPicPr>
          <p:cNvPr id="5" name="Picture 4">
            <a:extLst>
              <a:ext uri="{FF2B5EF4-FFF2-40B4-BE49-F238E27FC236}">
                <a16:creationId xmlns:a16="http://schemas.microsoft.com/office/drawing/2014/main" id="{62FA4379-E54F-3D64-C9E2-20AE06200638}"/>
              </a:ext>
            </a:extLst>
          </p:cNvPr>
          <p:cNvPicPr>
            <a:picLocks noChangeAspect="1"/>
          </p:cNvPicPr>
          <p:nvPr/>
        </p:nvPicPr>
        <p:blipFill>
          <a:blip r:embed="rId4"/>
          <a:stretch>
            <a:fillRect/>
          </a:stretch>
        </p:blipFill>
        <p:spPr>
          <a:xfrm>
            <a:off x="199678" y="1260584"/>
            <a:ext cx="3934373" cy="1581371"/>
          </a:xfrm>
          <a:prstGeom prst="rect">
            <a:avLst/>
          </a:prstGeom>
        </p:spPr>
      </p:pic>
      <p:pic>
        <p:nvPicPr>
          <p:cNvPr id="6" name="Picture 5">
            <a:extLst>
              <a:ext uri="{FF2B5EF4-FFF2-40B4-BE49-F238E27FC236}">
                <a16:creationId xmlns:a16="http://schemas.microsoft.com/office/drawing/2014/main" id="{CEF01888-F9C8-4BAA-21A4-B36DB5D46533}"/>
              </a:ext>
            </a:extLst>
          </p:cNvPr>
          <p:cNvPicPr>
            <a:picLocks noChangeAspect="1"/>
          </p:cNvPicPr>
          <p:nvPr/>
        </p:nvPicPr>
        <p:blipFill>
          <a:blip r:embed="rId5"/>
          <a:stretch>
            <a:fillRect/>
          </a:stretch>
        </p:blipFill>
        <p:spPr>
          <a:xfrm>
            <a:off x="5105955" y="1310064"/>
            <a:ext cx="3391373" cy="1590897"/>
          </a:xfrm>
          <a:prstGeom prst="rect">
            <a:avLst/>
          </a:prstGeom>
        </p:spPr>
      </p:pic>
      <p:sp>
        <p:nvSpPr>
          <p:cNvPr id="7" name="Oval 6">
            <a:extLst>
              <a:ext uri="{FF2B5EF4-FFF2-40B4-BE49-F238E27FC236}">
                <a16:creationId xmlns:a16="http://schemas.microsoft.com/office/drawing/2014/main" id="{0DF3117B-7336-20BC-9681-441BFBA82F0A}"/>
              </a:ext>
            </a:extLst>
          </p:cNvPr>
          <p:cNvSpPr/>
          <p:nvPr/>
        </p:nvSpPr>
        <p:spPr>
          <a:xfrm>
            <a:off x="2387682" y="155497"/>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1</a:t>
            </a:r>
          </a:p>
        </p:txBody>
      </p:sp>
      <p:sp>
        <p:nvSpPr>
          <p:cNvPr id="8" name="TextBox 7">
            <a:extLst>
              <a:ext uri="{FF2B5EF4-FFF2-40B4-BE49-F238E27FC236}">
                <a16:creationId xmlns:a16="http://schemas.microsoft.com/office/drawing/2014/main" id="{971787A8-A33A-57B3-5237-8572FC19FFEC}"/>
              </a:ext>
            </a:extLst>
          </p:cNvPr>
          <p:cNvSpPr txBox="1"/>
          <p:nvPr/>
        </p:nvSpPr>
        <p:spPr>
          <a:xfrm>
            <a:off x="2877764" y="68116"/>
            <a:ext cx="11239129" cy="954107"/>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nào có giá trị lớn nhất? Biểu thức </a:t>
            </a:r>
          </a:p>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nào  có giá trị bé  nhất?</a:t>
            </a:r>
          </a:p>
        </p:txBody>
      </p:sp>
      <p:pic>
        <p:nvPicPr>
          <p:cNvPr id="9" name="Picture 8">
            <a:extLst>
              <a:ext uri="{FF2B5EF4-FFF2-40B4-BE49-F238E27FC236}">
                <a16:creationId xmlns:a16="http://schemas.microsoft.com/office/drawing/2014/main" id="{C1DFA748-2DB9-FDD5-A374-FF8A345D0EFA}"/>
              </a:ext>
            </a:extLst>
          </p:cNvPr>
          <p:cNvPicPr>
            <a:picLocks noChangeAspect="1"/>
          </p:cNvPicPr>
          <p:nvPr/>
        </p:nvPicPr>
        <p:blipFill>
          <a:blip r:embed="rId6"/>
          <a:stretch>
            <a:fillRect/>
          </a:stretch>
        </p:blipFill>
        <p:spPr>
          <a:xfrm>
            <a:off x="273402" y="2804054"/>
            <a:ext cx="3934374" cy="1486107"/>
          </a:xfrm>
          <a:prstGeom prst="rect">
            <a:avLst/>
          </a:prstGeom>
        </p:spPr>
      </p:pic>
      <p:pic>
        <p:nvPicPr>
          <p:cNvPr id="10" name="Picture 9">
            <a:extLst>
              <a:ext uri="{FF2B5EF4-FFF2-40B4-BE49-F238E27FC236}">
                <a16:creationId xmlns:a16="http://schemas.microsoft.com/office/drawing/2014/main" id="{8DF0CB6B-30F3-556F-FA61-311A4778A239}"/>
              </a:ext>
            </a:extLst>
          </p:cNvPr>
          <p:cNvPicPr>
            <a:picLocks noChangeAspect="1"/>
          </p:cNvPicPr>
          <p:nvPr/>
        </p:nvPicPr>
        <p:blipFill>
          <a:blip r:embed="rId7"/>
          <a:stretch>
            <a:fillRect/>
          </a:stretch>
        </p:blipFill>
        <p:spPr>
          <a:xfrm>
            <a:off x="5115732" y="2880561"/>
            <a:ext cx="3223491" cy="1476581"/>
          </a:xfrm>
          <a:prstGeom prst="rect">
            <a:avLst/>
          </a:prstGeom>
        </p:spPr>
      </p:pic>
      <p:sp>
        <p:nvSpPr>
          <p:cNvPr id="11" name="TextBox 10">
            <a:extLst>
              <a:ext uri="{FF2B5EF4-FFF2-40B4-BE49-F238E27FC236}">
                <a16:creationId xmlns:a16="http://schemas.microsoft.com/office/drawing/2014/main" id="{703D7DFB-4AB1-B118-79D9-D2F57F1A29F5}"/>
              </a:ext>
            </a:extLst>
          </p:cNvPr>
          <p:cNvSpPr txBox="1"/>
          <p:nvPr/>
        </p:nvSpPr>
        <p:spPr>
          <a:xfrm>
            <a:off x="2291656" y="4254874"/>
            <a:ext cx="9671744"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5 x 6- 2 có giá trị lớn nhất ( 28 )</a:t>
            </a:r>
          </a:p>
        </p:txBody>
      </p:sp>
      <p:sp>
        <p:nvSpPr>
          <p:cNvPr id="12" name="TextBox 11">
            <a:extLst>
              <a:ext uri="{FF2B5EF4-FFF2-40B4-BE49-F238E27FC236}">
                <a16:creationId xmlns:a16="http://schemas.microsoft.com/office/drawing/2014/main" id="{2F1BFABC-E934-2B58-40B7-6E140C241FEB}"/>
              </a:ext>
            </a:extLst>
          </p:cNvPr>
          <p:cNvSpPr txBox="1"/>
          <p:nvPr/>
        </p:nvSpPr>
        <p:spPr>
          <a:xfrm>
            <a:off x="2291656" y="4778094"/>
            <a:ext cx="8871644"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Biểu thức (16 + 24 ) : 4  có  giá trị bé  nhất (10)</a:t>
            </a:r>
          </a:p>
        </p:txBody>
      </p:sp>
    </p:spTree>
    <p:extLst>
      <p:ext uri="{BB962C8B-B14F-4D97-AF65-F5344CB8AC3E}">
        <p14:creationId xmlns:p14="http://schemas.microsoft.com/office/powerpoint/2010/main" val="204295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animEffect transition="in" filter="fade">
                                      <p:cBhvr>
                                        <p:cTn id="38" dur="1000"/>
                                        <p:tgtEl>
                                          <p:spTgt spid="12">
                                            <p:txEl>
                                              <p:pRg st="0" end="0"/>
                                            </p:txEl>
                                          </p:spTgt>
                                        </p:tgtEl>
                                      </p:cBhvr>
                                    </p:animEffect>
                                    <p:anim calcmode="lin" valueType="num">
                                      <p:cBhvr>
                                        <p:cTn id="3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05358E-6655-91F0-9E6A-E643921FDF1F}"/>
              </a:ext>
            </a:extLst>
          </p:cNvPr>
          <p:cNvPicPr>
            <a:picLocks noChangeAspect="1"/>
          </p:cNvPicPr>
          <p:nvPr/>
        </p:nvPicPr>
        <p:blipFill>
          <a:blip r:embed="rId3"/>
          <a:stretch>
            <a:fillRect/>
          </a:stretch>
        </p:blipFill>
        <p:spPr>
          <a:xfrm>
            <a:off x="168825" y="131426"/>
            <a:ext cx="2498176" cy="804645"/>
          </a:xfrm>
          <a:prstGeom prst="rect">
            <a:avLst/>
          </a:prstGeom>
        </p:spPr>
      </p:pic>
      <p:sp>
        <p:nvSpPr>
          <p:cNvPr id="5" name="Oval 4">
            <a:extLst>
              <a:ext uri="{FF2B5EF4-FFF2-40B4-BE49-F238E27FC236}">
                <a16:creationId xmlns:a16="http://schemas.microsoft.com/office/drawing/2014/main" id="{E58DD4E2-44BC-D36E-DD60-1EB2935B4882}"/>
              </a:ext>
            </a:extLst>
          </p:cNvPr>
          <p:cNvSpPr/>
          <p:nvPr/>
        </p:nvSpPr>
        <p:spPr>
          <a:xfrm>
            <a:off x="428928" y="993270"/>
            <a:ext cx="515182" cy="57371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2</a:t>
            </a:r>
          </a:p>
        </p:txBody>
      </p:sp>
      <p:sp>
        <p:nvSpPr>
          <p:cNvPr id="6" name="TextBox 5">
            <a:extLst>
              <a:ext uri="{FF2B5EF4-FFF2-40B4-BE49-F238E27FC236}">
                <a16:creationId xmlns:a16="http://schemas.microsoft.com/office/drawing/2014/main" id="{2D11DA28-E571-8706-97EF-16C76C9CBCE1}"/>
              </a:ext>
            </a:extLst>
          </p:cNvPr>
          <p:cNvSpPr txBox="1"/>
          <p:nvPr/>
        </p:nvSpPr>
        <p:spPr>
          <a:xfrm>
            <a:off x="970456" y="972483"/>
            <a:ext cx="10792616" cy="954107"/>
          </a:xfrm>
          <a:prstGeom prst="rect">
            <a:avLst/>
          </a:prstGeom>
          <a:noFill/>
        </p:spPr>
        <p:txBody>
          <a:bodyPr wrap="square" rtlCol="0">
            <a:spAutoFit/>
          </a:bodyPr>
          <a:lstStyle/>
          <a:p>
            <a:r>
              <a:rPr lang="en-US" sz="2800">
                <a:solidFill>
                  <a:srgbClr val="7030A0"/>
                </a:solidFill>
                <a:latin typeface="Tahoma" panose="020B0604030504040204" pitchFamily="34" charset="0"/>
                <a:ea typeface="Tahoma" panose="020B0604030504040204" pitchFamily="34" charset="0"/>
                <a:cs typeface="Tahoma" panose="020B0604030504040204" pitchFamily="34" charset="0"/>
              </a:rPr>
              <a:t>Mai có 4 hộp bút màu, Mai cho Mi 2 hộp. Hỏi Mai còn lại bao nhiêu chiếc bút màu? Biết rằng mỗi hộp có 10 chiếc bút màu.</a:t>
            </a:r>
          </a:p>
        </p:txBody>
      </p:sp>
      <p:pic>
        <p:nvPicPr>
          <p:cNvPr id="7" name="Picture 6">
            <a:extLst>
              <a:ext uri="{FF2B5EF4-FFF2-40B4-BE49-F238E27FC236}">
                <a16:creationId xmlns:a16="http://schemas.microsoft.com/office/drawing/2014/main" id="{6A226EA0-D190-8A89-F0BF-F89375E86499}"/>
              </a:ext>
            </a:extLst>
          </p:cNvPr>
          <p:cNvPicPr>
            <a:picLocks noChangeAspect="1"/>
          </p:cNvPicPr>
          <p:nvPr/>
        </p:nvPicPr>
        <p:blipFill>
          <a:blip r:embed="rId4"/>
          <a:stretch>
            <a:fillRect/>
          </a:stretch>
        </p:blipFill>
        <p:spPr>
          <a:xfrm>
            <a:off x="1417913" y="1986967"/>
            <a:ext cx="2763228" cy="342149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TextBox 7">
            <a:extLst>
              <a:ext uri="{FF2B5EF4-FFF2-40B4-BE49-F238E27FC236}">
                <a16:creationId xmlns:a16="http://schemas.microsoft.com/office/drawing/2014/main" id="{DAF1E6B8-8435-92B2-28FE-D9BE58049E1B}"/>
              </a:ext>
            </a:extLst>
          </p:cNvPr>
          <p:cNvSpPr txBox="1"/>
          <p:nvPr/>
        </p:nvSpPr>
        <p:spPr>
          <a:xfrm>
            <a:off x="4449515" y="2063167"/>
            <a:ext cx="7095423" cy="3046988"/>
          </a:xfrm>
          <a:prstGeom prst="rect">
            <a:avLst/>
          </a:prstGeom>
          <a:noFill/>
        </p:spPr>
        <p:txBody>
          <a:bodyPr wrap="square" rtlCol="0">
            <a:spAutoFit/>
          </a:bodyPr>
          <a:lstStyle/>
          <a:p>
            <a:r>
              <a:rPr lang="en-US"/>
              <a:t>                                  </a:t>
            </a:r>
            <a:r>
              <a:rPr lang="en-US" sz="3200" i="1">
                <a:solidFill>
                  <a:srgbClr val="002060"/>
                </a:solidFill>
                <a:latin typeface="Tahoma" panose="020B0604030504040204" pitchFamily="34" charset="0"/>
                <a:ea typeface="Tahoma" panose="020B0604030504040204" pitchFamily="34" charset="0"/>
                <a:cs typeface="Tahoma" panose="020B0604030504040204" pitchFamily="34" charset="0"/>
              </a:rPr>
              <a:t>Bài giải </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Mai còn lại số hộp bút là:</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4 – 2 = 2 ( hộp)</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Mai còn lại số bút chì màu là:</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10 x 2 = 20 ( chiếc bút)</a:t>
            </a:r>
          </a:p>
          <a:p>
            <a:r>
              <a:rPr lang="en-US" sz="3200">
                <a:solidFill>
                  <a:srgbClr val="002060"/>
                </a:solidFill>
                <a:latin typeface="Tahoma" panose="020B0604030504040204" pitchFamily="34" charset="0"/>
                <a:ea typeface="Tahoma" panose="020B0604030504040204" pitchFamily="34" charset="0"/>
                <a:cs typeface="Tahoma" panose="020B0604030504040204" pitchFamily="34" charset="0"/>
              </a:rPr>
              <a:t>               Đáp số: 20 chiếc bút màu  </a:t>
            </a:r>
          </a:p>
        </p:txBody>
      </p:sp>
    </p:spTree>
    <p:extLst>
      <p:ext uri="{BB962C8B-B14F-4D97-AF65-F5344CB8AC3E}">
        <p14:creationId xmlns:p14="http://schemas.microsoft.com/office/powerpoint/2010/main" val="299338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9F13D0-85BC-0D81-ED9E-A9360E04B1CA}"/>
              </a:ext>
            </a:extLst>
          </p:cNvPr>
          <p:cNvPicPr>
            <a:picLocks noChangeAspect="1"/>
          </p:cNvPicPr>
          <p:nvPr/>
        </p:nvPicPr>
        <p:blipFill>
          <a:blip r:embed="rId3"/>
          <a:stretch>
            <a:fillRect/>
          </a:stretch>
        </p:blipFill>
        <p:spPr>
          <a:xfrm>
            <a:off x="121199" y="115889"/>
            <a:ext cx="2602951" cy="969961"/>
          </a:xfrm>
          <a:prstGeom prst="rect">
            <a:avLst/>
          </a:prstGeom>
        </p:spPr>
      </p:pic>
      <p:sp>
        <p:nvSpPr>
          <p:cNvPr id="8" name="TextBox 7">
            <a:extLst>
              <a:ext uri="{FF2B5EF4-FFF2-40B4-BE49-F238E27FC236}">
                <a16:creationId xmlns:a16="http://schemas.microsoft.com/office/drawing/2014/main" id="{073BE064-84E7-81EF-F8AA-57F33CD65B3B}"/>
              </a:ext>
            </a:extLst>
          </p:cNvPr>
          <p:cNvSpPr txBox="1"/>
          <p:nvPr/>
        </p:nvSpPr>
        <p:spPr>
          <a:xfrm>
            <a:off x="2981741" y="403373"/>
            <a:ext cx="8056232" cy="1785104"/>
          </a:xfrm>
          <a:prstGeom prst="rect">
            <a:avLst/>
          </a:prstGeom>
          <a:noFill/>
        </p:spPr>
        <p:txBody>
          <a:bodyPr wrap="square">
            <a:spAutoFit/>
          </a:bodyPr>
          <a:lstStyle/>
          <a:p>
            <a:pPr algn="l"/>
            <a:r>
              <a:rPr lang="vi-VN" sz="2800" b="0" i="0">
                <a:solidFill>
                  <a:schemeClr val="accent6">
                    <a:lumMod val="50000"/>
                  </a:schemeClr>
                </a:solidFill>
                <a:effectLst/>
                <a:latin typeface="Nunito Black" pitchFamily="2" charset="0"/>
              </a:rPr>
              <a:t>Bước 1: Tính số hộp bút màu còn lại của Mai.</a:t>
            </a:r>
          </a:p>
          <a:p>
            <a:pPr algn="l"/>
            <a:r>
              <a:rPr lang="vi-VN" sz="2800" b="0" i="0">
                <a:solidFill>
                  <a:schemeClr val="accent6">
                    <a:lumMod val="50000"/>
                  </a:schemeClr>
                </a:solidFill>
                <a:effectLst/>
                <a:latin typeface="Nunito Black" pitchFamily="2" charset="0"/>
              </a:rPr>
              <a:t>Bước 2: Tính số chiếc bút màu còn lại của Mai.</a:t>
            </a:r>
          </a:p>
          <a:p>
            <a:br>
              <a:rPr lang="vi-VN" b="0" i="0">
                <a:solidFill>
                  <a:srgbClr val="000000"/>
                </a:solidFill>
                <a:effectLst/>
                <a:latin typeface="OpenSans"/>
              </a:rPr>
            </a:br>
            <a:br>
              <a:rPr lang="vi-VN" b="0" i="0">
                <a:solidFill>
                  <a:srgbClr val="000000"/>
                </a:solidFill>
                <a:effectLst/>
                <a:latin typeface="OpenSans"/>
              </a:rPr>
            </a:br>
            <a:endParaRPr lang="en-US"/>
          </a:p>
        </p:txBody>
      </p:sp>
      <p:sp>
        <p:nvSpPr>
          <p:cNvPr id="10" name="TextBox 9">
            <a:extLst>
              <a:ext uri="{FF2B5EF4-FFF2-40B4-BE49-F238E27FC236}">
                <a16:creationId xmlns:a16="http://schemas.microsoft.com/office/drawing/2014/main" id="{1F8586A9-ACED-9FAE-0AC6-7D1D42CF5F83}"/>
              </a:ext>
            </a:extLst>
          </p:cNvPr>
          <p:cNvSpPr txBox="1"/>
          <p:nvPr/>
        </p:nvSpPr>
        <p:spPr>
          <a:xfrm>
            <a:off x="121199" y="1692771"/>
            <a:ext cx="3981451" cy="3077766"/>
          </a:xfrm>
          <a:prstGeom prst="rect">
            <a:avLst/>
          </a:prstGeom>
          <a:noFill/>
        </p:spPr>
        <p:txBody>
          <a:bodyPr wrap="square">
            <a:spAutoFit/>
          </a:bodyPr>
          <a:lstStyle/>
          <a:p>
            <a:pPr algn="l"/>
            <a:r>
              <a:rPr lang="en-US" sz="2800" b="1" i="0">
                <a:solidFill>
                  <a:srgbClr val="0070C0"/>
                </a:solidFill>
                <a:effectLst/>
                <a:latin typeface="Nunito Black" pitchFamily="2" charset="0"/>
              </a:rPr>
              <a:t>        Tóm tắt</a:t>
            </a:r>
            <a:endParaRPr lang="en-US" sz="2800" b="0" i="0">
              <a:solidFill>
                <a:srgbClr val="0070C0"/>
              </a:solidFill>
              <a:effectLst/>
              <a:latin typeface="Nunito Black" pitchFamily="2" charset="0"/>
            </a:endParaRPr>
          </a:p>
          <a:p>
            <a:pPr algn="l"/>
            <a:r>
              <a:rPr lang="en-US" sz="2800" b="0" i="0">
                <a:solidFill>
                  <a:srgbClr val="0070C0"/>
                </a:solidFill>
                <a:effectLst/>
                <a:latin typeface="Nunito Black" pitchFamily="2" charset="0"/>
              </a:rPr>
              <a:t>Có: 4 hộp bút màu</a:t>
            </a:r>
          </a:p>
          <a:p>
            <a:pPr algn="l"/>
            <a:r>
              <a:rPr lang="en-US" sz="2800" b="0" i="0">
                <a:solidFill>
                  <a:srgbClr val="0070C0"/>
                </a:solidFill>
                <a:effectLst/>
                <a:latin typeface="Nunito Black" pitchFamily="2" charset="0"/>
              </a:rPr>
              <a:t>Mỗi hộp: 10 bút màu</a:t>
            </a:r>
          </a:p>
          <a:p>
            <a:pPr algn="l"/>
            <a:r>
              <a:rPr lang="en-US" sz="2800" b="0" i="0">
                <a:solidFill>
                  <a:srgbClr val="0070C0"/>
                </a:solidFill>
                <a:effectLst/>
                <a:latin typeface="Nunito Black" pitchFamily="2" charset="0"/>
              </a:rPr>
              <a:t>Cho: 2 hộp</a:t>
            </a:r>
          </a:p>
          <a:p>
            <a:pPr algn="l"/>
            <a:r>
              <a:rPr lang="en-US" sz="2800" b="0" i="0">
                <a:solidFill>
                  <a:srgbClr val="0070C0"/>
                </a:solidFill>
                <a:effectLst/>
                <a:latin typeface="Nunito Black" pitchFamily="2" charset="0"/>
              </a:rPr>
              <a:t>Còn lại: .... bút màu?</a:t>
            </a:r>
          </a:p>
          <a:p>
            <a:br>
              <a:rPr lang="en-US" b="0" i="0">
                <a:solidFill>
                  <a:srgbClr val="000000"/>
                </a:solidFill>
                <a:effectLst/>
                <a:latin typeface="OpenSans"/>
              </a:rPr>
            </a:br>
            <a:br>
              <a:rPr lang="en-US" b="0" i="0">
                <a:solidFill>
                  <a:srgbClr val="000000"/>
                </a:solidFill>
                <a:effectLst/>
                <a:latin typeface="OpenSans"/>
              </a:rPr>
            </a:br>
            <a:endParaRPr lang="en-US"/>
          </a:p>
        </p:txBody>
      </p:sp>
      <p:sp>
        <p:nvSpPr>
          <p:cNvPr id="12" name="TextBox 11">
            <a:extLst>
              <a:ext uri="{FF2B5EF4-FFF2-40B4-BE49-F238E27FC236}">
                <a16:creationId xmlns:a16="http://schemas.microsoft.com/office/drawing/2014/main" id="{E4B67893-37D2-019C-0117-36C9C7D1C4B3}"/>
              </a:ext>
            </a:extLst>
          </p:cNvPr>
          <p:cNvSpPr txBox="1"/>
          <p:nvPr/>
        </p:nvSpPr>
        <p:spPr>
          <a:xfrm>
            <a:off x="3761055" y="1477327"/>
            <a:ext cx="7534509" cy="3508653"/>
          </a:xfrm>
          <a:prstGeom prst="rect">
            <a:avLst/>
          </a:prstGeom>
          <a:noFill/>
        </p:spPr>
        <p:txBody>
          <a:bodyPr wrap="square">
            <a:spAutoFit/>
          </a:bodyPr>
          <a:lstStyle/>
          <a:p>
            <a:pPr algn="ctr"/>
            <a:r>
              <a:rPr lang="en-US" sz="2800" b="1" i="0">
                <a:solidFill>
                  <a:srgbClr val="7030A0"/>
                </a:solidFill>
                <a:effectLst/>
                <a:latin typeface="Nunito Black" pitchFamily="2" charset="0"/>
              </a:rPr>
              <a:t>Bài giải</a:t>
            </a:r>
            <a:endParaRPr lang="en-US" sz="2800" b="0" i="0">
              <a:solidFill>
                <a:srgbClr val="7030A0"/>
              </a:solidFill>
              <a:effectLst/>
              <a:latin typeface="Nunito Black" pitchFamily="2" charset="0"/>
            </a:endParaRPr>
          </a:p>
          <a:p>
            <a:pPr algn="ctr"/>
            <a:r>
              <a:rPr lang="en-US" sz="2800" b="0" i="0">
                <a:solidFill>
                  <a:srgbClr val="7030A0"/>
                </a:solidFill>
                <a:effectLst/>
                <a:latin typeface="Nunito Black" pitchFamily="2" charset="0"/>
              </a:rPr>
              <a:t>Sau khi cho, Mai còn lại số hộp bút màu là</a:t>
            </a:r>
          </a:p>
          <a:p>
            <a:pPr algn="ctr"/>
            <a:r>
              <a:rPr lang="en-US" sz="2800" b="0" i="0">
                <a:solidFill>
                  <a:srgbClr val="7030A0"/>
                </a:solidFill>
                <a:effectLst/>
                <a:latin typeface="Nunito Black" pitchFamily="2" charset="0"/>
              </a:rPr>
              <a:t>4 – 2 = 2 (hộp)</a:t>
            </a:r>
          </a:p>
          <a:p>
            <a:pPr algn="ctr"/>
            <a:r>
              <a:rPr lang="en-US" sz="2800" b="0" i="0">
                <a:solidFill>
                  <a:srgbClr val="7030A0"/>
                </a:solidFill>
                <a:effectLst/>
                <a:latin typeface="Nunito Black" pitchFamily="2" charset="0"/>
              </a:rPr>
              <a:t>Mai còn lại số chiếc bút màu là</a:t>
            </a:r>
          </a:p>
          <a:p>
            <a:pPr algn="ctr"/>
            <a:r>
              <a:rPr lang="en-US" sz="2800" b="0" i="0">
                <a:solidFill>
                  <a:srgbClr val="7030A0"/>
                </a:solidFill>
                <a:effectLst/>
                <a:latin typeface="Nunito Black" pitchFamily="2" charset="0"/>
              </a:rPr>
              <a:t>10 x 2 = 20 (chiếc bút)</a:t>
            </a:r>
          </a:p>
          <a:p>
            <a:pPr algn="ctr"/>
            <a:r>
              <a:rPr lang="en-US" sz="2800" b="0" i="0">
                <a:solidFill>
                  <a:srgbClr val="7030A0"/>
                </a:solidFill>
                <a:effectLst/>
                <a:latin typeface="Nunito Black" pitchFamily="2" charset="0"/>
              </a:rPr>
              <a:t>Đáp số: 20 chiếc bút màu</a:t>
            </a:r>
          </a:p>
          <a:p>
            <a:br>
              <a:rPr lang="en-US" b="0" i="0">
                <a:solidFill>
                  <a:srgbClr val="000000"/>
                </a:solidFill>
                <a:effectLst/>
                <a:latin typeface="OpenSans"/>
              </a:rPr>
            </a:br>
            <a:br>
              <a:rPr lang="en-US" b="0" i="0">
                <a:solidFill>
                  <a:srgbClr val="000000"/>
                </a:solidFill>
                <a:effectLst/>
                <a:latin typeface="OpenSans"/>
              </a:rPr>
            </a:br>
            <a:endParaRPr lang="en-US"/>
          </a:p>
        </p:txBody>
      </p:sp>
      <p:sp>
        <p:nvSpPr>
          <p:cNvPr id="13" name="Oval 12">
            <a:extLst>
              <a:ext uri="{FF2B5EF4-FFF2-40B4-BE49-F238E27FC236}">
                <a16:creationId xmlns:a16="http://schemas.microsoft.com/office/drawing/2014/main" id="{CDDF6FBF-7AC8-BD07-B35C-125A0B7D211D}"/>
              </a:ext>
            </a:extLst>
          </p:cNvPr>
          <p:cNvSpPr/>
          <p:nvPr/>
        </p:nvSpPr>
        <p:spPr>
          <a:xfrm>
            <a:off x="2466559" y="444777"/>
            <a:ext cx="515182" cy="57371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2</a:t>
            </a:r>
          </a:p>
        </p:txBody>
      </p:sp>
      <p:pic>
        <p:nvPicPr>
          <p:cNvPr id="14" name="Picture 4" descr="Vector Trẻ em vui vẻ với số hình khối | Thư viện stock vector đẹp miễn phí">
            <a:extLst>
              <a:ext uri="{FF2B5EF4-FFF2-40B4-BE49-F238E27FC236}">
                <a16:creationId xmlns:a16="http://schemas.microsoft.com/office/drawing/2014/main" id="{D9E5BF25-239F-B895-2E98-C59545D70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964" y="4495800"/>
            <a:ext cx="3158197" cy="2286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03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grpId="0" nodeType="clickEffect">
                                  <p:stCondLst>
                                    <p:cond delay="0"/>
                                  </p:stCondLst>
                                  <p:childTnLst>
                                    <p:anim calcmode="lin" valueType="num">
                                      <p:cBhvr>
                                        <p:cTn id="20" dur="1000"/>
                                        <p:tgtEl>
                                          <p:spTgt spid="8">
                                            <p:txEl>
                                              <p:pRg st="0" end="0"/>
                                            </p:txEl>
                                          </p:spTgt>
                                        </p:tgtEl>
                                        <p:attrNameLst>
                                          <p:attrName>ppt_w</p:attrName>
                                        </p:attrNameLst>
                                      </p:cBhvr>
                                      <p:tavLst>
                                        <p:tav tm="0">
                                          <p:val>
                                            <p:strVal val="ppt_w"/>
                                          </p:val>
                                        </p:tav>
                                        <p:tav tm="100000">
                                          <p:val>
                                            <p:fltVal val="0"/>
                                          </p:val>
                                        </p:tav>
                                      </p:tavLst>
                                    </p:anim>
                                    <p:anim calcmode="lin" valueType="num">
                                      <p:cBhvr>
                                        <p:cTn id="21" dur="1000"/>
                                        <p:tgtEl>
                                          <p:spTgt spid="8">
                                            <p:txEl>
                                              <p:pRg st="0" end="0"/>
                                            </p:txEl>
                                          </p:spTgt>
                                        </p:tgtEl>
                                        <p:attrNameLst>
                                          <p:attrName>ppt_h</p:attrName>
                                        </p:attrNameLst>
                                      </p:cBhvr>
                                      <p:tavLst>
                                        <p:tav tm="0">
                                          <p:val>
                                            <p:strVal val="ppt_h"/>
                                          </p:val>
                                        </p:tav>
                                        <p:tav tm="100000">
                                          <p:val>
                                            <p:fltVal val="0"/>
                                          </p:val>
                                        </p:tav>
                                      </p:tavLst>
                                    </p:anim>
                                    <p:anim calcmode="lin" valueType="num">
                                      <p:cBhvr>
                                        <p:cTn id="22" dur="1000"/>
                                        <p:tgtEl>
                                          <p:spTgt spid="8">
                                            <p:txEl>
                                              <p:pRg st="0" end="0"/>
                                            </p:txEl>
                                          </p:spTgt>
                                        </p:tgtEl>
                                        <p:attrNameLst>
                                          <p:attrName>style.rotation</p:attrName>
                                        </p:attrNameLst>
                                      </p:cBhvr>
                                      <p:tavLst>
                                        <p:tav tm="0">
                                          <p:val>
                                            <p:fltVal val="0"/>
                                          </p:val>
                                        </p:tav>
                                        <p:tav tm="100000">
                                          <p:val>
                                            <p:fltVal val="90"/>
                                          </p:val>
                                        </p:tav>
                                      </p:tavLst>
                                    </p:anim>
                                    <p:animEffect transition="out" filter="fade">
                                      <p:cBhvr>
                                        <p:cTn id="23" dur="1000"/>
                                        <p:tgtEl>
                                          <p:spTgt spid="8">
                                            <p:txEl>
                                              <p:pRg st="0" end="0"/>
                                            </p:txEl>
                                          </p:spTgt>
                                        </p:tgtEl>
                                      </p:cBhvr>
                                    </p:animEffect>
                                    <p:set>
                                      <p:cBhvr>
                                        <p:cTn id="24" dur="1" fill="hold">
                                          <p:stCondLst>
                                            <p:cond delay="999"/>
                                          </p:stCondLst>
                                        </p:cTn>
                                        <p:tgtEl>
                                          <p:spTgt spid="8">
                                            <p:txEl>
                                              <p:pRg st="0" end="0"/>
                                            </p:txEl>
                                          </p:spTgt>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8">
                                            <p:txEl>
                                              <p:pRg st="1" end="1"/>
                                            </p:txEl>
                                          </p:spTgt>
                                        </p:tgtEl>
                                        <p:attrNameLst>
                                          <p:attrName>ppt_w</p:attrName>
                                        </p:attrNameLst>
                                      </p:cBhvr>
                                      <p:tavLst>
                                        <p:tav tm="0">
                                          <p:val>
                                            <p:strVal val="ppt_w"/>
                                          </p:val>
                                        </p:tav>
                                        <p:tav tm="100000">
                                          <p:val>
                                            <p:fltVal val="0"/>
                                          </p:val>
                                        </p:tav>
                                      </p:tavLst>
                                    </p:anim>
                                    <p:anim calcmode="lin" valueType="num">
                                      <p:cBhvr>
                                        <p:cTn id="27" dur="1000"/>
                                        <p:tgtEl>
                                          <p:spTgt spid="8">
                                            <p:txEl>
                                              <p:pRg st="1" end="1"/>
                                            </p:txEl>
                                          </p:spTgt>
                                        </p:tgtEl>
                                        <p:attrNameLst>
                                          <p:attrName>ppt_h</p:attrName>
                                        </p:attrNameLst>
                                      </p:cBhvr>
                                      <p:tavLst>
                                        <p:tav tm="0">
                                          <p:val>
                                            <p:strVal val="ppt_h"/>
                                          </p:val>
                                        </p:tav>
                                        <p:tav tm="100000">
                                          <p:val>
                                            <p:fltVal val="0"/>
                                          </p:val>
                                        </p:tav>
                                      </p:tavLst>
                                    </p:anim>
                                    <p:anim calcmode="lin" valueType="num">
                                      <p:cBhvr>
                                        <p:cTn id="28" dur="1000"/>
                                        <p:tgtEl>
                                          <p:spTgt spid="8">
                                            <p:txEl>
                                              <p:pRg st="1" end="1"/>
                                            </p:txEl>
                                          </p:spTgt>
                                        </p:tgtEl>
                                        <p:attrNameLst>
                                          <p:attrName>style.rotation</p:attrName>
                                        </p:attrNameLst>
                                      </p:cBhvr>
                                      <p:tavLst>
                                        <p:tav tm="0">
                                          <p:val>
                                            <p:fltVal val="0"/>
                                          </p:val>
                                        </p:tav>
                                        <p:tav tm="100000">
                                          <p:val>
                                            <p:fltVal val="90"/>
                                          </p:val>
                                        </p:tav>
                                      </p:tavLst>
                                    </p:anim>
                                    <p:animEffect transition="out" filter="fade">
                                      <p:cBhvr>
                                        <p:cTn id="29" dur="1000"/>
                                        <p:tgtEl>
                                          <p:spTgt spid="8">
                                            <p:txEl>
                                              <p:pRg st="1" end="1"/>
                                            </p:txEl>
                                          </p:spTgt>
                                        </p:tgtEl>
                                      </p:cBhvr>
                                    </p:animEffect>
                                    <p:set>
                                      <p:cBhvr>
                                        <p:cTn id="30" dur="1" fill="hold">
                                          <p:stCondLst>
                                            <p:cond delay="999"/>
                                          </p:stCondLst>
                                        </p:cTn>
                                        <p:tgtEl>
                                          <p:spTgt spid="8">
                                            <p:txEl>
                                              <p:pRg st="1" end="1"/>
                                            </p:txEl>
                                          </p:spTgt>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8">
                                            <p:txEl>
                                              <p:pRg st="2" end="2"/>
                                            </p:txEl>
                                          </p:spTgt>
                                        </p:tgtEl>
                                        <p:attrNameLst>
                                          <p:attrName>ppt_w</p:attrName>
                                        </p:attrNameLst>
                                      </p:cBhvr>
                                      <p:tavLst>
                                        <p:tav tm="0">
                                          <p:val>
                                            <p:strVal val="ppt_w"/>
                                          </p:val>
                                        </p:tav>
                                        <p:tav tm="100000">
                                          <p:val>
                                            <p:fltVal val="0"/>
                                          </p:val>
                                        </p:tav>
                                      </p:tavLst>
                                    </p:anim>
                                    <p:anim calcmode="lin" valueType="num">
                                      <p:cBhvr>
                                        <p:cTn id="33" dur="1000"/>
                                        <p:tgtEl>
                                          <p:spTgt spid="8">
                                            <p:txEl>
                                              <p:pRg st="2" end="2"/>
                                            </p:txEl>
                                          </p:spTgt>
                                        </p:tgtEl>
                                        <p:attrNameLst>
                                          <p:attrName>ppt_h</p:attrName>
                                        </p:attrNameLst>
                                      </p:cBhvr>
                                      <p:tavLst>
                                        <p:tav tm="0">
                                          <p:val>
                                            <p:strVal val="ppt_h"/>
                                          </p:val>
                                        </p:tav>
                                        <p:tav tm="100000">
                                          <p:val>
                                            <p:fltVal val="0"/>
                                          </p:val>
                                        </p:tav>
                                      </p:tavLst>
                                    </p:anim>
                                    <p:anim calcmode="lin" valueType="num">
                                      <p:cBhvr>
                                        <p:cTn id="34" dur="1000"/>
                                        <p:tgtEl>
                                          <p:spTgt spid="8">
                                            <p:txEl>
                                              <p:pRg st="2" end="2"/>
                                            </p:txEl>
                                          </p:spTgt>
                                        </p:tgtEl>
                                        <p:attrNameLst>
                                          <p:attrName>style.rotation</p:attrName>
                                        </p:attrNameLst>
                                      </p:cBhvr>
                                      <p:tavLst>
                                        <p:tav tm="0">
                                          <p:val>
                                            <p:fltVal val="0"/>
                                          </p:val>
                                        </p:tav>
                                        <p:tav tm="100000">
                                          <p:val>
                                            <p:fltVal val="90"/>
                                          </p:val>
                                        </p:tav>
                                      </p:tavLst>
                                    </p:anim>
                                    <p:animEffect transition="out" filter="fade">
                                      <p:cBhvr>
                                        <p:cTn id="35" dur="1000"/>
                                        <p:tgtEl>
                                          <p:spTgt spid="8">
                                            <p:txEl>
                                              <p:pRg st="2" end="2"/>
                                            </p:txEl>
                                          </p:spTgt>
                                        </p:tgtEl>
                                      </p:cBhvr>
                                    </p:animEffect>
                                    <p:set>
                                      <p:cBhvr>
                                        <p:cTn id="36" dur="1" fill="hold">
                                          <p:stCondLst>
                                            <p:cond delay="999"/>
                                          </p:stCondLst>
                                        </p:cTn>
                                        <p:tgtEl>
                                          <p:spTgt spid="8">
                                            <p:txEl>
                                              <p:pRg st="2" end="2"/>
                                            </p:txEl>
                                          </p:spTgt>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5371C-0A07-ACF8-190E-4271E8F0AFF1}"/>
              </a:ext>
            </a:extLst>
          </p:cNvPr>
          <p:cNvPicPr>
            <a:picLocks noChangeAspect="1"/>
          </p:cNvPicPr>
          <p:nvPr/>
        </p:nvPicPr>
        <p:blipFill>
          <a:blip r:embed="rId3"/>
          <a:stretch>
            <a:fillRect/>
          </a:stretch>
        </p:blipFill>
        <p:spPr>
          <a:xfrm>
            <a:off x="257177" y="148026"/>
            <a:ext cx="2047874" cy="844771"/>
          </a:xfrm>
          <a:prstGeom prst="rect">
            <a:avLst/>
          </a:prstGeom>
        </p:spPr>
      </p:pic>
      <p:sp>
        <p:nvSpPr>
          <p:cNvPr id="5" name="Oval 4">
            <a:extLst>
              <a:ext uri="{FF2B5EF4-FFF2-40B4-BE49-F238E27FC236}">
                <a16:creationId xmlns:a16="http://schemas.microsoft.com/office/drawing/2014/main" id="{75171988-4222-D76E-F897-848A22437C11}"/>
              </a:ext>
            </a:extLst>
          </p:cNvPr>
          <p:cNvSpPr/>
          <p:nvPr/>
        </p:nvSpPr>
        <p:spPr>
          <a:xfrm>
            <a:off x="2205456" y="165377"/>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E34ADC6E-DFB8-8EC6-66A9-86FD2E47AC6F}"/>
              </a:ext>
            </a:extLst>
          </p:cNvPr>
          <p:cNvSpPr txBox="1"/>
          <p:nvPr/>
        </p:nvSpPr>
        <p:spPr>
          <a:xfrm>
            <a:off x="2720638" y="165377"/>
            <a:ext cx="8115301"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a) Cả ba thùng có bao nhiêu lít nước mắm?</a:t>
            </a:r>
          </a:p>
        </p:txBody>
      </p:sp>
      <p:sp>
        <p:nvSpPr>
          <p:cNvPr id="8" name="Rectangle: Rounded Corners 7">
            <a:extLst>
              <a:ext uri="{FF2B5EF4-FFF2-40B4-BE49-F238E27FC236}">
                <a16:creationId xmlns:a16="http://schemas.microsoft.com/office/drawing/2014/main" id="{36FB9CD3-85CF-E2A0-089C-522D01CCE9E9}"/>
              </a:ext>
            </a:extLst>
          </p:cNvPr>
          <p:cNvSpPr/>
          <p:nvPr/>
        </p:nvSpPr>
        <p:spPr>
          <a:xfrm>
            <a:off x="1858091" y="1236385"/>
            <a:ext cx="2987594" cy="523220"/>
          </a:xfrm>
          <a:prstGeom prst="roundRect">
            <a:avLst/>
          </a:prstGeom>
          <a:solidFill>
            <a:srgbClr val="F89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64 + 55 + 45 = ?</a:t>
            </a:r>
          </a:p>
        </p:txBody>
      </p:sp>
      <p:pic>
        <p:nvPicPr>
          <p:cNvPr id="12" name="Picture 11">
            <a:extLst>
              <a:ext uri="{FF2B5EF4-FFF2-40B4-BE49-F238E27FC236}">
                <a16:creationId xmlns:a16="http://schemas.microsoft.com/office/drawing/2014/main" id="{D059B29C-C38E-987A-BBCB-253734465C98}"/>
              </a:ext>
            </a:extLst>
          </p:cNvPr>
          <p:cNvPicPr>
            <a:picLocks noChangeAspect="1"/>
          </p:cNvPicPr>
          <p:nvPr/>
        </p:nvPicPr>
        <p:blipFill>
          <a:blip r:embed="rId4"/>
          <a:stretch>
            <a:fillRect/>
          </a:stretch>
        </p:blipFill>
        <p:spPr>
          <a:xfrm>
            <a:off x="4845685" y="6068882"/>
            <a:ext cx="4715533" cy="581106"/>
          </a:xfrm>
          <a:prstGeom prst="rect">
            <a:avLst/>
          </a:prstGeom>
        </p:spPr>
      </p:pic>
      <p:pic>
        <p:nvPicPr>
          <p:cNvPr id="14" name="Picture 13">
            <a:extLst>
              <a:ext uri="{FF2B5EF4-FFF2-40B4-BE49-F238E27FC236}">
                <a16:creationId xmlns:a16="http://schemas.microsoft.com/office/drawing/2014/main" id="{BCF3A1DE-E839-E51A-CD18-5E96BB8DE14F}"/>
              </a:ext>
            </a:extLst>
          </p:cNvPr>
          <p:cNvPicPr>
            <a:picLocks noChangeAspect="1"/>
          </p:cNvPicPr>
          <p:nvPr/>
        </p:nvPicPr>
        <p:blipFill>
          <a:blip r:embed="rId5"/>
          <a:stretch>
            <a:fillRect/>
          </a:stretch>
        </p:blipFill>
        <p:spPr>
          <a:xfrm>
            <a:off x="942975" y="2455887"/>
            <a:ext cx="6332933" cy="2825040"/>
          </a:xfrm>
          <a:prstGeom prst="rect">
            <a:avLst/>
          </a:prstGeom>
        </p:spPr>
      </p:pic>
      <p:pic>
        <p:nvPicPr>
          <p:cNvPr id="15" name="Picture 14">
            <a:extLst>
              <a:ext uri="{FF2B5EF4-FFF2-40B4-BE49-F238E27FC236}">
                <a16:creationId xmlns:a16="http://schemas.microsoft.com/office/drawing/2014/main" id="{DD8D6F22-A91E-AC0B-9F8A-ADBF3C765D31}"/>
              </a:ext>
            </a:extLst>
          </p:cNvPr>
          <p:cNvPicPr>
            <a:picLocks noChangeAspect="1"/>
          </p:cNvPicPr>
          <p:nvPr/>
        </p:nvPicPr>
        <p:blipFill>
          <a:blip r:embed="rId6"/>
          <a:stretch>
            <a:fillRect/>
          </a:stretch>
        </p:blipFill>
        <p:spPr>
          <a:xfrm>
            <a:off x="6950869" y="789118"/>
            <a:ext cx="3655241" cy="129946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TextBox 17">
            <a:extLst>
              <a:ext uri="{FF2B5EF4-FFF2-40B4-BE49-F238E27FC236}">
                <a16:creationId xmlns:a16="http://schemas.microsoft.com/office/drawing/2014/main" id="{BF13F6A2-C9ED-FCA9-B2F7-9E01F0D328BB}"/>
              </a:ext>
            </a:extLst>
          </p:cNvPr>
          <p:cNvSpPr txBox="1"/>
          <p:nvPr/>
        </p:nvSpPr>
        <p:spPr>
          <a:xfrm>
            <a:off x="1135857" y="3868407"/>
            <a:ext cx="2338387" cy="646331"/>
          </a:xfrm>
          <a:prstGeom prst="rect">
            <a:avLst/>
          </a:prstGeom>
          <a:noFill/>
        </p:spPr>
        <p:txBody>
          <a:bodyPr wrap="square" rtlCol="0">
            <a:spAutoFit/>
          </a:bodyPr>
          <a:lstStyle/>
          <a:p>
            <a:r>
              <a:rPr lang="en-US" b="1"/>
              <a:t>(64+55)+45 = 119 +45</a:t>
            </a:r>
          </a:p>
          <a:p>
            <a:r>
              <a:rPr lang="en-US" b="1"/>
              <a:t>                     = 164</a:t>
            </a:r>
          </a:p>
        </p:txBody>
      </p:sp>
      <p:sp>
        <p:nvSpPr>
          <p:cNvPr id="19" name="TextBox 18">
            <a:extLst>
              <a:ext uri="{FF2B5EF4-FFF2-40B4-BE49-F238E27FC236}">
                <a16:creationId xmlns:a16="http://schemas.microsoft.com/office/drawing/2014/main" id="{C9018735-7257-DE94-B817-D763CB3C647D}"/>
              </a:ext>
            </a:extLst>
          </p:cNvPr>
          <p:cNvSpPr txBox="1"/>
          <p:nvPr/>
        </p:nvSpPr>
        <p:spPr>
          <a:xfrm>
            <a:off x="4612482" y="3818884"/>
            <a:ext cx="2338387" cy="646331"/>
          </a:xfrm>
          <a:prstGeom prst="rect">
            <a:avLst/>
          </a:prstGeom>
          <a:noFill/>
        </p:spPr>
        <p:txBody>
          <a:bodyPr wrap="square" rtlCol="0">
            <a:spAutoFit/>
          </a:bodyPr>
          <a:lstStyle/>
          <a:p>
            <a:r>
              <a:rPr lang="en-US" b="1"/>
              <a:t>64+(55+45) = 64 +100</a:t>
            </a:r>
          </a:p>
          <a:p>
            <a:r>
              <a:rPr lang="en-US" b="1"/>
              <a:t>                     = 164</a:t>
            </a:r>
          </a:p>
        </p:txBody>
      </p:sp>
      <p:sp>
        <p:nvSpPr>
          <p:cNvPr id="22" name="Speech Bubble: Rectangle with Corners Rounded 21">
            <a:extLst>
              <a:ext uri="{FF2B5EF4-FFF2-40B4-BE49-F238E27FC236}">
                <a16:creationId xmlns:a16="http://schemas.microsoft.com/office/drawing/2014/main" id="{9B55C399-3503-097A-9F2E-FEBBE8248313}"/>
              </a:ext>
            </a:extLst>
          </p:cNvPr>
          <p:cNvSpPr/>
          <p:nvPr/>
        </p:nvSpPr>
        <p:spPr>
          <a:xfrm>
            <a:off x="2406728" y="2077612"/>
            <a:ext cx="3324226" cy="1136736"/>
          </a:xfrm>
          <a:prstGeom prst="wedgeRoundRectCallout">
            <a:avLst>
              <a:gd name="adj1" fmla="val -963"/>
              <a:gd name="adj2" fmla="val 75907"/>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Nunito Black" pitchFamily="2" charset="0"/>
              </a:rPr>
              <a:t>Cả hai bạn tính đều đúng. Cách tính của Mai thuận tiện hơn.</a:t>
            </a:r>
          </a:p>
        </p:txBody>
      </p:sp>
      <p:sp>
        <p:nvSpPr>
          <p:cNvPr id="23" name="Rectangle: Rounded Corners 22">
            <a:extLst>
              <a:ext uri="{FF2B5EF4-FFF2-40B4-BE49-F238E27FC236}">
                <a16:creationId xmlns:a16="http://schemas.microsoft.com/office/drawing/2014/main" id="{388A6613-3B88-3FD4-4031-7FEAA15193BA}"/>
              </a:ext>
            </a:extLst>
          </p:cNvPr>
          <p:cNvSpPr/>
          <p:nvPr/>
        </p:nvSpPr>
        <p:spPr>
          <a:xfrm>
            <a:off x="3679035" y="5294704"/>
            <a:ext cx="7156904" cy="523220"/>
          </a:xfrm>
          <a:prstGeom prst="roundRect">
            <a:avLst/>
          </a:prstGeom>
          <a:solidFill>
            <a:srgbClr val="F89AB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Nhận xét:( 64 + 55) + 45 =64+( 55+45)</a:t>
            </a:r>
          </a:p>
        </p:txBody>
      </p:sp>
    </p:spTree>
    <p:extLst>
      <p:ext uri="{BB962C8B-B14F-4D97-AF65-F5344CB8AC3E}">
        <p14:creationId xmlns:p14="http://schemas.microsoft.com/office/powerpoint/2010/main" val="418707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p:cTn id="3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8">
                                            <p:txEl>
                                              <p:pRg st="0" end="0"/>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 calcmode="lin" valueType="num">
                                      <p:cBhvr>
                                        <p:cTn id="37"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38"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39" dur="500"/>
                                        <p:tgtEl>
                                          <p:spTgt spid="1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9">
                                            <p:txEl>
                                              <p:pRg st="0" end="0"/>
                                            </p:txEl>
                                          </p:spTgt>
                                        </p:tgtEl>
                                        <p:attrNameLst>
                                          <p:attrName>style.visibility</p:attrName>
                                        </p:attrNameLst>
                                      </p:cBhvr>
                                      <p:to>
                                        <p:strVal val="visible"/>
                                      </p:to>
                                    </p:set>
                                    <p:anim calcmode="lin" valueType="num">
                                      <p:cBhvr>
                                        <p:cTn id="44"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9">
                                            <p:txEl>
                                              <p:pRg st="0" end="0"/>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anim calcmode="lin" valueType="num">
                                      <p:cBhvr>
                                        <p:cTn id="49"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19">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3F1302-3063-236A-438E-81FD7A7D348C}"/>
              </a:ext>
            </a:extLst>
          </p:cNvPr>
          <p:cNvPicPr>
            <a:picLocks noChangeAspect="1"/>
          </p:cNvPicPr>
          <p:nvPr/>
        </p:nvPicPr>
        <p:blipFill>
          <a:blip r:embed="rId3"/>
          <a:stretch>
            <a:fillRect/>
          </a:stretch>
        </p:blipFill>
        <p:spPr>
          <a:xfrm>
            <a:off x="152856" y="110560"/>
            <a:ext cx="2774057" cy="1150321"/>
          </a:xfrm>
          <a:prstGeom prst="rect">
            <a:avLst/>
          </a:prstGeom>
        </p:spPr>
      </p:pic>
      <p:sp>
        <p:nvSpPr>
          <p:cNvPr id="5" name="Rectangle 4">
            <a:extLst>
              <a:ext uri="{FF2B5EF4-FFF2-40B4-BE49-F238E27FC236}">
                <a16:creationId xmlns:a16="http://schemas.microsoft.com/office/drawing/2014/main" id="{81E52056-C287-8223-B5CF-A06751553183}"/>
              </a:ext>
            </a:extLst>
          </p:cNvPr>
          <p:cNvSpPr/>
          <p:nvPr/>
        </p:nvSpPr>
        <p:spPr>
          <a:xfrm>
            <a:off x="1539884" y="1598738"/>
            <a:ext cx="8136775" cy="866896"/>
          </a:xfrm>
          <a:prstGeom prst="rect">
            <a:avLst/>
          </a:prstGeom>
          <a:solidFill>
            <a:srgbClr val="91F7F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accent1">
                      <a:lumMod val="40000"/>
                      <a:lumOff val="60000"/>
                    </a:schemeClr>
                  </a:solidFill>
                </a:ln>
                <a:solidFill>
                  <a:schemeClr val="tx1"/>
                </a:solidFill>
                <a:latin typeface="Tahoma" panose="020B0604030504040204" pitchFamily="34" charset="0"/>
                <a:ea typeface="Tahoma" panose="020B0604030504040204" pitchFamily="34" charset="0"/>
                <a:cs typeface="Tahoma" panose="020B0604030504040204" pitchFamily="34" charset="0"/>
              </a:rPr>
              <a:t>Nhận xét:  ( 64 + 55) + 64 + ( 55 + 45).</a:t>
            </a:r>
          </a:p>
        </p:txBody>
      </p:sp>
      <p:sp>
        <p:nvSpPr>
          <p:cNvPr id="6" name="Rectangle 5">
            <a:extLst>
              <a:ext uri="{FF2B5EF4-FFF2-40B4-BE49-F238E27FC236}">
                <a16:creationId xmlns:a16="http://schemas.microsoft.com/office/drawing/2014/main" id="{0863321A-0623-EE35-4FD7-E093BFFFE81A}"/>
              </a:ext>
            </a:extLst>
          </p:cNvPr>
          <p:cNvSpPr/>
          <p:nvPr/>
        </p:nvSpPr>
        <p:spPr>
          <a:xfrm>
            <a:off x="942347" y="2691447"/>
            <a:ext cx="10106138" cy="1913799"/>
          </a:xfrm>
          <a:prstGeom prst="rect">
            <a:avLst/>
          </a:prstGeom>
          <a:solidFill>
            <a:schemeClr val="accent4">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n>
                  <a:solidFill>
                    <a:schemeClr val="accent1">
                      <a:lumMod val="40000"/>
                      <a:lumOff val="60000"/>
                    </a:schemeClr>
                  </a:solidFill>
                </a:ln>
                <a:solidFill>
                  <a:schemeClr val="tx1"/>
                </a:solidFill>
                <a:latin typeface="Nunito Black" pitchFamily="2" charset="0"/>
                <a:ea typeface="Tahoma" panose="020B0604030504040204" pitchFamily="34" charset="0"/>
                <a:cs typeface="Tahoma" panose="020B0604030504040204" pitchFamily="34" charset="0"/>
              </a:rPr>
              <a:t>*” Muốn tính tổng của ba số hạng, ta có thể tính tổng hai số hạng đầu trước hoặc hai số hạng sau trước, rồi cộng tiếp số hạng còn lại “.</a:t>
            </a:r>
          </a:p>
        </p:txBody>
      </p:sp>
      <p:sp>
        <p:nvSpPr>
          <p:cNvPr id="7" name="Oval 6">
            <a:extLst>
              <a:ext uri="{FF2B5EF4-FFF2-40B4-BE49-F238E27FC236}">
                <a16:creationId xmlns:a16="http://schemas.microsoft.com/office/drawing/2014/main" id="{EB4D315C-847A-F5A1-6FE6-2B73DA54C036}"/>
              </a:ext>
            </a:extLst>
          </p:cNvPr>
          <p:cNvSpPr/>
          <p:nvPr/>
        </p:nvSpPr>
        <p:spPr>
          <a:xfrm>
            <a:off x="2827248" y="761166"/>
            <a:ext cx="515182" cy="499715"/>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Tree>
    <p:extLst>
      <p:ext uri="{BB962C8B-B14F-4D97-AF65-F5344CB8AC3E}">
        <p14:creationId xmlns:p14="http://schemas.microsoft.com/office/powerpoint/2010/main" val="406675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0A2EC-8D5F-9FD1-9DEE-D9C5C9683036}"/>
              </a:ext>
            </a:extLst>
          </p:cNvPr>
          <p:cNvPicPr>
            <a:picLocks noChangeAspect="1"/>
          </p:cNvPicPr>
          <p:nvPr/>
        </p:nvPicPr>
        <p:blipFill>
          <a:blip r:embed="rId3"/>
          <a:stretch>
            <a:fillRect/>
          </a:stretch>
        </p:blipFill>
        <p:spPr>
          <a:xfrm>
            <a:off x="176965" y="81344"/>
            <a:ext cx="2456508" cy="924495"/>
          </a:xfrm>
          <a:prstGeom prst="rect">
            <a:avLst/>
          </a:prstGeom>
        </p:spPr>
      </p:pic>
      <p:sp>
        <p:nvSpPr>
          <p:cNvPr id="5" name="Oval 4">
            <a:extLst>
              <a:ext uri="{FF2B5EF4-FFF2-40B4-BE49-F238E27FC236}">
                <a16:creationId xmlns:a16="http://schemas.microsoft.com/office/drawing/2014/main" id="{02DA40D8-71D8-43E6-1FA9-CBD655FF137C}"/>
              </a:ext>
            </a:extLst>
          </p:cNvPr>
          <p:cNvSpPr/>
          <p:nvPr/>
        </p:nvSpPr>
        <p:spPr>
          <a:xfrm>
            <a:off x="2633473" y="279023"/>
            <a:ext cx="581024" cy="65204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Nova" panose="020B0504020202020204" pitchFamily="34" charset="0"/>
                <a:ea typeface="Tahoma" panose="020B0604030504040204" pitchFamily="34" charset="0"/>
                <a:cs typeface="Tahoma" panose="020B0604030504040204" pitchFamily="34" charset="0"/>
              </a:rPr>
              <a:t>3</a:t>
            </a:r>
          </a:p>
        </p:txBody>
      </p:sp>
      <p:sp>
        <p:nvSpPr>
          <p:cNvPr id="6" name="TextBox 5">
            <a:extLst>
              <a:ext uri="{FF2B5EF4-FFF2-40B4-BE49-F238E27FC236}">
                <a16:creationId xmlns:a16="http://schemas.microsoft.com/office/drawing/2014/main" id="{59948371-B406-8D41-0564-2A6017CD76AA}"/>
              </a:ext>
            </a:extLst>
          </p:cNvPr>
          <p:cNvSpPr txBox="1"/>
          <p:nvPr/>
        </p:nvSpPr>
        <p:spPr>
          <a:xfrm>
            <a:off x="3211509" y="333270"/>
            <a:ext cx="5716729" cy="523220"/>
          </a:xfrm>
          <a:prstGeom prst="rect">
            <a:avLst/>
          </a:prstGeom>
          <a:noFill/>
        </p:spPr>
        <p:txBody>
          <a:bodyPr wrap="square" rtlCol="0">
            <a:spAutoFit/>
          </a:bodyPr>
          <a:lstStyle/>
          <a:p>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b)Tính giá trị của biểu thức ?</a:t>
            </a:r>
          </a:p>
        </p:txBody>
      </p:sp>
      <p:sp>
        <p:nvSpPr>
          <p:cNvPr id="9" name="Rectangle: Rounded Corners 8">
            <a:extLst>
              <a:ext uri="{FF2B5EF4-FFF2-40B4-BE49-F238E27FC236}">
                <a16:creationId xmlns:a16="http://schemas.microsoft.com/office/drawing/2014/main" id="{306A024C-958C-A602-F5C9-DB1A78BCCD92}"/>
              </a:ext>
            </a:extLst>
          </p:cNvPr>
          <p:cNvSpPr/>
          <p:nvPr/>
        </p:nvSpPr>
        <p:spPr>
          <a:xfrm>
            <a:off x="176965" y="2929920"/>
            <a:ext cx="5628443" cy="1525930"/>
          </a:xfrm>
          <a:prstGeom prst="roundRect">
            <a:avLst/>
          </a:prstGeom>
          <a:solidFill>
            <a:srgbClr val="FCD4E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buAutoNum type="arabicPlain" startAt="123"/>
            </a:pPr>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+ 80 + 20 = 123 +( 80 + 20)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123 + 100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223</a:t>
            </a:r>
          </a:p>
        </p:txBody>
      </p:sp>
      <p:sp>
        <p:nvSpPr>
          <p:cNvPr id="10" name="Rectangle: Rounded Corners 9">
            <a:extLst>
              <a:ext uri="{FF2B5EF4-FFF2-40B4-BE49-F238E27FC236}">
                <a16:creationId xmlns:a16="http://schemas.microsoft.com/office/drawing/2014/main" id="{AB628F08-23E8-221D-4E6A-4345993E22BD}"/>
              </a:ext>
            </a:extLst>
          </p:cNvPr>
          <p:cNvSpPr/>
          <p:nvPr/>
        </p:nvSpPr>
        <p:spPr>
          <a:xfrm>
            <a:off x="6096000" y="2929920"/>
            <a:ext cx="5807476" cy="1525930"/>
          </a:xfrm>
          <a:prstGeom prst="roundRect">
            <a:avLst/>
          </a:prstGeom>
          <a:solidFill>
            <a:srgbClr val="FCD4E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207 + 64 + 36 = 207 +( 64 + 36)</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207 + 100</a:t>
            </a:r>
          </a:p>
          <a:p>
            <a:r>
              <a:rPr lang="en-US" sz="2800">
                <a:solidFill>
                  <a:schemeClr val="tx1"/>
                </a:solidFill>
                <a:latin typeface="Tahoma" panose="020B0604030504040204" pitchFamily="34" charset="0"/>
                <a:ea typeface="Tahoma" panose="020B0604030504040204" pitchFamily="34" charset="0"/>
                <a:cs typeface="Tahoma" panose="020B0604030504040204" pitchFamily="34" charset="0"/>
              </a:rPr>
              <a:t>                     = 307</a:t>
            </a:r>
          </a:p>
        </p:txBody>
      </p:sp>
      <p:sp>
        <p:nvSpPr>
          <p:cNvPr id="12" name="TextBox 11">
            <a:extLst>
              <a:ext uri="{FF2B5EF4-FFF2-40B4-BE49-F238E27FC236}">
                <a16:creationId xmlns:a16="http://schemas.microsoft.com/office/drawing/2014/main" id="{CB2EDD96-395B-5ACE-6094-7EA8915C7297}"/>
              </a:ext>
            </a:extLst>
          </p:cNvPr>
          <p:cNvSpPr txBox="1"/>
          <p:nvPr/>
        </p:nvSpPr>
        <p:spPr>
          <a:xfrm>
            <a:off x="542398" y="1920895"/>
            <a:ext cx="10860273" cy="1508105"/>
          </a:xfrm>
          <a:prstGeom prst="rect">
            <a:avLst/>
          </a:prstGeom>
          <a:noFill/>
        </p:spPr>
        <p:txBody>
          <a:bodyPr wrap="square">
            <a:spAutoFit/>
          </a:bodyPr>
          <a:lstStyle/>
          <a:p>
            <a:r>
              <a:rPr lang="vi-VN" sz="2800" b="0" i="0">
                <a:solidFill>
                  <a:srgbClr val="000000"/>
                </a:solidFill>
                <a:effectLst/>
                <a:latin typeface="Nunito Black" pitchFamily="2" charset="0"/>
              </a:rPr>
              <a:t>Nhóm các số có tổng là số tròn trăm rồi th</a:t>
            </a:r>
            <a:r>
              <a:rPr lang="en-US" sz="2800">
                <a:solidFill>
                  <a:srgbClr val="000000"/>
                </a:solidFill>
                <a:latin typeface="Nunito Black" pitchFamily="2" charset="0"/>
              </a:rPr>
              <a:t>ực</a:t>
            </a:r>
            <a:r>
              <a:rPr lang="vi-VN" sz="2800" b="0" i="0">
                <a:solidFill>
                  <a:srgbClr val="000000"/>
                </a:solidFill>
                <a:effectLst/>
                <a:latin typeface="Nunito Black" pitchFamily="2" charset="0"/>
              </a:rPr>
              <a:t> hiện tính trong ngoặc trước, ngoài ngoặc sau.</a:t>
            </a:r>
            <a:br>
              <a:rPr lang="vi-VN" sz="2800" b="0" i="0">
                <a:solidFill>
                  <a:srgbClr val="000000"/>
                </a:solidFill>
                <a:effectLst/>
                <a:latin typeface="Nunito Black" pitchFamily="2" charset="0"/>
              </a:rPr>
            </a:br>
            <a:br>
              <a:rPr lang="vi-VN" b="0" i="0">
                <a:solidFill>
                  <a:srgbClr val="000000"/>
                </a:solidFill>
                <a:effectLst/>
                <a:latin typeface="OpenSans"/>
              </a:rPr>
            </a:br>
            <a:endParaRPr lang="en-US"/>
          </a:p>
        </p:txBody>
      </p:sp>
      <p:sp>
        <p:nvSpPr>
          <p:cNvPr id="13" name="Flowchart: Alternate Process 12">
            <a:extLst>
              <a:ext uri="{FF2B5EF4-FFF2-40B4-BE49-F238E27FC236}">
                <a16:creationId xmlns:a16="http://schemas.microsoft.com/office/drawing/2014/main" id="{4CADC140-0835-5987-5BD2-9475E197545E}"/>
              </a:ext>
            </a:extLst>
          </p:cNvPr>
          <p:cNvSpPr/>
          <p:nvPr/>
        </p:nvSpPr>
        <p:spPr>
          <a:xfrm>
            <a:off x="1255822" y="1199996"/>
            <a:ext cx="2755301" cy="571550"/>
          </a:xfrm>
          <a:prstGeom prst="flowChartAlternateProcess">
            <a:avLst/>
          </a:prstGeom>
          <a:solidFill>
            <a:srgbClr val="F89A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itchFamily="2" charset="0"/>
              </a:rPr>
              <a:t>123 + 80 +20</a:t>
            </a:r>
          </a:p>
        </p:txBody>
      </p:sp>
      <p:sp>
        <p:nvSpPr>
          <p:cNvPr id="14" name="Flowchart: Alternate Process 13">
            <a:extLst>
              <a:ext uri="{FF2B5EF4-FFF2-40B4-BE49-F238E27FC236}">
                <a16:creationId xmlns:a16="http://schemas.microsoft.com/office/drawing/2014/main" id="{92E80292-C27E-D8F4-95AB-946402D14E1D}"/>
              </a:ext>
            </a:extLst>
          </p:cNvPr>
          <p:cNvSpPr/>
          <p:nvPr/>
        </p:nvSpPr>
        <p:spPr>
          <a:xfrm>
            <a:off x="6803228" y="1194341"/>
            <a:ext cx="2755301" cy="571550"/>
          </a:xfrm>
          <a:prstGeom prst="flowChartAlternateProcess">
            <a:avLst/>
          </a:prstGeom>
          <a:solidFill>
            <a:srgbClr val="F89A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itchFamily="2" charset="0"/>
              </a:rPr>
              <a:t>207 + 64 +36</a:t>
            </a:r>
          </a:p>
        </p:txBody>
      </p:sp>
    </p:spTree>
    <p:extLst>
      <p:ext uri="{BB962C8B-B14F-4D97-AF65-F5344CB8AC3E}">
        <p14:creationId xmlns:p14="http://schemas.microsoft.com/office/powerpoint/2010/main" val="255898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2"/>
                                        </p:tgtEl>
                                        <p:attrNameLst>
                                          <p:attrName>ppt_w</p:attrName>
                                        </p:attrNameLst>
                                      </p:cBhvr>
                                      <p:tavLst>
                                        <p:tav tm="0">
                                          <p:val>
                                            <p:strVal val="ppt_w"/>
                                          </p:val>
                                        </p:tav>
                                        <p:tav tm="100000">
                                          <p:val>
                                            <p:fltVal val="0"/>
                                          </p:val>
                                        </p:tav>
                                      </p:tavLst>
                                    </p:anim>
                                    <p:anim calcmode="lin" valueType="num">
                                      <p:cBhvr>
                                        <p:cTn id="33" dur="500"/>
                                        <p:tgtEl>
                                          <p:spTgt spid="12"/>
                                        </p:tgtEl>
                                        <p:attrNameLst>
                                          <p:attrName>ppt_h</p:attrName>
                                        </p:attrNameLst>
                                      </p:cBhvr>
                                      <p:tavLst>
                                        <p:tav tm="0">
                                          <p:val>
                                            <p:strVal val="ppt_h"/>
                                          </p:val>
                                        </p:tav>
                                        <p:tav tm="100000">
                                          <p:val>
                                            <p:fltVal val="0"/>
                                          </p:val>
                                        </p:tav>
                                      </p:tavLst>
                                    </p:anim>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heel(1)">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heel(1)">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p:bldP spid="12" grpId="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6BC2-7D9E-9655-673F-6948A5BA468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BD1CE6-F2B1-F706-ADF0-D5EAACF39932}"/>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11F53A1C-B1D5-D4E1-7A0E-FAB0427C4C09}"/>
              </a:ext>
            </a:extLst>
          </p:cNvPr>
          <p:cNvGrpSpPr/>
          <p:nvPr/>
        </p:nvGrpSpPr>
        <p:grpSpPr>
          <a:xfrm>
            <a:off x="0" y="36071"/>
            <a:ext cx="24384000" cy="9861326"/>
            <a:chOff x="152400" y="158974"/>
            <a:chExt cx="24384000" cy="9861326"/>
          </a:xfrm>
        </p:grpSpPr>
        <p:grpSp>
          <p:nvGrpSpPr>
            <p:cNvPr id="5" name="CẤM BUÔN BÁN, CẤM REUP">
              <a:extLst>
                <a:ext uri="{FF2B5EF4-FFF2-40B4-BE49-F238E27FC236}">
                  <a16:creationId xmlns:a16="http://schemas.microsoft.com/office/drawing/2014/main" id="{2F209761-B7AE-1889-608F-4E406BD366F6}"/>
                </a:ext>
              </a:extLst>
            </p:cNvPr>
            <p:cNvGrpSpPr/>
            <p:nvPr/>
          </p:nvGrpSpPr>
          <p:grpSpPr>
            <a:xfrm>
              <a:off x="152400" y="158974"/>
              <a:ext cx="24384000" cy="6851394"/>
              <a:chOff x="-19812000" y="181103"/>
              <a:chExt cx="24384000" cy="6851394"/>
            </a:xfrm>
          </p:grpSpPr>
          <p:pic>
            <p:nvPicPr>
              <p:cNvPr id="7" name="Picture 6">
                <a:extLst>
                  <a:ext uri="{FF2B5EF4-FFF2-40B4-BE49-F238E27FC236}">
                    <a16:creationId xmlns:a16="http://schemas.microsoft.com/office/drawing/2014/main" id="{6771D029-60F6-C581-10F8-3D3DB2D59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8" name="Picture 7">
                <a:extLst>
                  <a:ext uri="{FF2B5EF4-FFF2-40B4-BE49-F238E27FC236}">
                    <a16:creationId xmlns:a16="http://schemas.microsoft.com/office/drawing/2014/main" id="{F53BFD9B-8188-44A6-C370-FEF1322C5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6" name="ĐC SHARE MIỄN PHÍ BỞI NK POWERSKILLS">
              <a:extLst>
                <a:ext uri="{FF2B5EF4-FFF2-40B4-BE49-F238E27FC236}">
                  <a16:creationId xmlns:a16="http://schemas.microsoft.com/office/drawing/2014/main" id="{A7206685-7FB9-B594-1F1B-DA76483C0803}"/>
                </a:ext>
              </a:extLst>
            </p:cNvPr>
            <p:cNvPicPr>
              <a:picLocks noChangeAspect="1"/>
            </p:cNvPicPr>
            <p:nvPr/>
          </p:nvPicPr>
          <p:blipFill>
            <a:blip r:embed="rId3"/>
            <a:stretch>
              <a:fillRect/>
            </a:stretch>
          </p:blipFill>
          <p:spPr>
            <a:xfrm>
              <a:off x="182857" y="8183884"/>
              <a:ext cx="12257011" cy="1836416"/>
            </a:xfrm>
            <a:prstGeom prst="rect">
              <a:avLst/>
            </a:prstGeom>
          </p:spPr>
        </p:pic>
      </p:grpSp>
      <p:pic>
        <p:nvPicPr>
          <p:cNvPr id="9" name="Vào http://fb.com/nkpowerskills tải game miễn phí">
            <a:extLst>
              <a:ext uri="{FF2B5EF4-FFF2-40B4-BE49-F238E27FC236}">
                <a16:creationId xmlns:a16="http://schemas.microsoft.com/office/drawing/2014/main" id="{12D45FC6-83F2-AFC2-5F8E-31D258672F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10" name="ĐC SHARE MIỄN PHÍ BỞI NK POWERSKILLS" descr="Download Software Development Services - Covent Garden PNG Image ...">
            <a:extLst>
              <a:ext uri="{FF2B5EF4-FFF2-40B4-BE49-F238E27FC236}">
                <a16:creationId xmlns:a16="http://schemas.microsoft.com/office/drawing/2014/main" id="{CF34D973-3895-EDB4-3035-C5CCA21F83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4891" y="2225994"/>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CẤM BUÔN BÁN, CẤM REUP">
            <a:extLst>
              <a:ext uri="{FF2B5EF4-FFF2-40B4-BE49-F238E27FC236}">
                <a16:creationId xmlns:a16="http://schemas.microsoft.com/office/drawing/2014/main" id="{54CC04B6-DF22-7226-6D03-10E1F15D355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603177" y="4752392"/>
            <a:ext cx="3524192" cy="1632647"/>
          </a:xfrm>
          <a:prstGeom prst="rect">
            <a:avLst/>
          </a:prstGeom>
        </p:spPr>
      </p:pic>
      <p:pic>
        <p:nvPicPr>
          <p:cNvPr id="12" name="Vào http://fb.com/nkpowerskills tải game miễn phí">
            <a:hlinkClick r:id="rId7" action="ppaction://hlinksldjump"/>
            <a:extLst>
              <a:ext uri="{FF2B5EF4-FFF2-40B4-BE49-F238E27FC236}">
                <a16:creationId xmlns:a16="http://schemas.microsoft.com/office/drawing/2014/main" id="{E82A2F49-8683-B877-D974-676C96E418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9712254" y="5037483"/>
            <a:ext cx="1025400" cy="1062464"/>
          </a:xfrm>
          <a:prstGeom prst="rect">
            <a:avLst/>
          </a:prstGeom>
        </p:spPr>
      </p:pic>
    </p:spTree>
    <p:extLst>
      <p:ext uri="{BB962C8B-B14F-4D97-AF65-F5344CB8AC3E}">
        <p14:creationId xmlns:p14="http://schemas.microsoft.com/office/powerpoint/2010/main" val="172733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par>
                          <p:cTn id="17" fill="hold">
                            <p:stCondLst>
                              <p:cond delay="500"/>
                            </p:stCondLst>
                            <p:childTnLst>
                              <p:par>
                                <p:cTn id="18" presetID="35" presetClass="path" presetSubtype="0" fill="hold" nodeType="afterEffect">
                                  <p:stCondLst>
                                    <p:cond delay="0"/>
                                  </p:stCondLst>
                                  <p:childTnLst>
                                    <p:animMotion origin="layout" path="M 0 -1.11111E-6 L -1 -1.11111E-6 " pathEditMode="relative" rAng="0" ptsTypes="AA">
                                      <p:cBhvr>
                                        <p:cTn id="19" dur="3000" fill="hold"/>
                                        <p:tgtEl>
                                          <p:spTgt spid="4"/>
                                        </p:tgtEl>
                                        <p:attrNameLst>
                                          <p:attrName>ppt_x</p:attrName>
                                          <p:attrName>ppt_y</p:attrName>
                                        </p:attrNameLst>
                                      </p:cBhvr>
                                      <p:rCtr x="-50000" y="0"/>
                                    </p:animMotion>
                                  </p:childTnLst>
                                </p:cTn>
                              </p:par>
                              <p:par>
                                <p:cTn id="20" presetID="35" presetClass="path" presetSubtype="0" fill="hold" nodeType="withEffect">
                                  <p:stCondLst>
                                    <p:cond delay="0"/>
                                  </p:stCondLst>
                                  <p:childTnLst>
                                    <p:animMotion origin="layout" path="M 0 -2.96296E-6 L -1 -2.96296E-6 " pathEditMode="relative" rAng="0" ptsTypes="AA">
                                      <p:cBhvr>
                                        <p:cTn id="21" dur="3000" fill="hold"/>
                                        <p:tgtEl>
                                          <p:spTgt spid="11"/>
                                        </p:tgtEl>
                                        <p:attrNameLst>
                                          <p:attrName>ppt_x</p:attrName>
                                          <p:attrName>ppt_y</p:attrName>
                                        </p:attrNameLst>
                                      </p:cBhvr>
                                      <p:rCtr x="-50000" y="0"/>
                                    </p:animMotion>
                                  </p:childTnLst>
                                </p:cTn>
                              </p:par>
                              <p:par>
                                <p:cTn id="22" presetID="35" presetClass="path" presetSubtype="0" fill="hold" nodeType="withEffect">
                                  <p:stCondLst>
                                    <p:cond delay="0"/>
                                  </p:stCondLst>
                                  <p:childTnLst>
                                    <p:animMotion origin="layout" path="M 0 -2.96296E-6 L -1 -2.96296E-6 " pathEditMode="relative" rAng="0" ptsTypes="AA">
                                      <p:cBhvr>
                                        <p:cTn id="23" dur="3000" fill="hold"/>
                                        <p:tgtEl>
                                          <p:spTgt spid="12"/>
                                        </p:tgtEl>
                                        <p:attrNameLst>
                                          <p:attrName>ppt_x</p:attrName>
                                          <p:attrName>ppt_y</p:attrName>
                                        </p:attrNameLst>
                                      </p:cBhvr>
                                      <p:rCtr x="-50000" y="0"/>
                                    </p:animMotion>
                                  </p:childTnLst>
                                </p:cTn>
                              </p:par>
                            </p:childTnLst>
                          </p:cTn>
                        </p:par>
                      </p:childTnLst>
                    </p:cTn>
                  </p:par>
                </p:childTnLst>
              </p:cTn>
              <p:nextCondLst>
                <p:cond evt="onClick" delay="0">
                  <p:tgtEl>
                    <p:spTgt spid="10"/>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FD31-84A9-22F2-2E3D-55EA88BBF9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1F2E7C6-B6E4-7476-84DD-B8735E67DD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ECD0091-9F53-F679-8B04-4311F679D19F}"/>
              </a:ext>
            </a:extLst>
          </p:cNvPr>
          <p:cNvPicPr>
            <a:picLocks noChangeAspect="1"/>
          </p:cNvPicPr>
          <p:nvPr/>
        </p:nvPicPr>
        <p:blipFill>
          <a:blip r:embed="rId2"/>
          <a:stretch>
            <a:fillRect/>
          </a:stretch>
        </p:blipFill>
        <p:spPr>
          <a:xfrm>
            <a:off x="0" y="0"/>
            <a:ext cx="12184601" cy="6858000"/>
          </a:xfrm>
          <a:prstGeom prst="rect">
            <a:avLst/>
          </a:prstGeom>
        </p:spPr>
      </p:pic>
    </p:spTree>
    <p:extLst>
      <p:ext uri="{BB962C8B-B14F-4D97-AF65-F5344CB8AC3E}">
        <p14:creationId xmlns:p14="http://schemas.microsoft.com/office/powerpoint/2010/main" val="2503776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93FEE-1C92-DDB7-F65B-C5669A44CA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6395A9-8D9F-AAE1-65F2-A93018331557}"/>
              </a:ext>
            </a:extLst>
          </p:cNvPr>
          <p:cNvSpPr>
            <a:spLocks noGrp="1"/>
          </p:cNvSpPr>
          <p:nvPr>
            <p:ph idx="1"/>
          </p:nvPr>
        </p:nvSpPr>
        <p:spPr/>
        <p:txBody>
          <a:bodyPr/>
          <a:lstStyle/>
          <a:p>
            <a:endParaRPr lang="en-US"/>
          </a:p>
        </p:txBody>
      </p:sp>
      <p:sp useBgFill="1">
        <p:nvSpPr>
          <p:cNvPr id="4" name="Rectangle 3">
            <a:extLst>
              <a:ext uri="{FF2B5EF4-FFF2-40B4-BE49-F238E27FC236}">
                <a16:creationId xmlns:a16="http://schemas.microsoft.com/office/drawing/2014/main" id="{F63A6550-E6F5-6C15-5874-A750C26B20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B6F2D3F6-118F-4FD6-7AB9-CAC1D91043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2598" y="482599"/>
            <a:ext cx="17320242" cy="9321801"/>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ight Triangle 5">
            <a:extLst>
              <a:ext uri="{FF2B5EF4-FFF2-40B4-BE49-F238E27FC236}">
                <a16:creationId xmlns:a16="http://schemas.microsoft.com/office/drawing/2014/main" id="{9A40C41A-3D1B-82A0-EDF6-D3C5184A79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2865080" y="5003800"/>
            <a:ext cx="4937760" cy="48006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11">
            <a:extLst>
              <a:ext uri="{FF2B5EF4-FFF2-40B4-BE49-F238E27FC236}">
                <a16:creationId xmlns:a16="http://schemas.microsoft.com/office/drawing/2014/main" id="{00873BCB-3B65-F090-5F61-4859FFB165D9}"/>
              </a:ext>
            </a:extLst>
          </p:cNvPr>
          <p:cNvPicPr>
            <a:picLocks noChangeAspect="1"/>
          </p:cNvPicPr>
          <p:nvPr/>
        </p:nvPicPr>
        <p:blipFill>
          <a:blip r:embed="rId2"/>
          <a:stretch>
            <a:fillRect/>
          </a:stretch>
        </p:blipFill>
        <p:spPr>
          <a:xfrm>
            <a:off x="581992" y="1197655"/>
            <a:ext cx="4695825" cy="5368738"/>
          </a:xfrm>
          <a:prstGeom prst="rect">
            <a:avLst/>
          </a:prstGeom>
        </p:spPr>
      </p:pic>
      <p:sp>
        <p:nvSpPr>
          <p:cNvPr id="8" name="TextBox 7">
            <a:extLst>
              <a:ext uri="{FF2B5EF4-FFF2-40B4-BE49-F238E27FC236}">
                <a16:creationId xmlns:a16="http://schemas.microsoft.com/office/drawing/2014/main" id="{5C5FE345-DD6B-FBEC-8333-054B8F460D06}"/>
              </a:ext>
            </a:extLst>
          </p:cNvPr>
          <p:cNvSpPr txBox="1"/>
          <p:nvPr/>
        </p:nvSpPr>
        <p:spPr>
          <a:xfrm>
            <a:off x="4957143" y="3429000"/>
            <a:ext cx="11295336" cy="2308324"/>
          </a:xfrm>
          <a:prstGeom prst="rect">
            <a:avLst/>
          </a:prstGeom>
          <a:noFill/>
        </p:spPr>
        <p:txBody>
          <a:bodyPr wrap="square" rtlCol="0">
            <a:spAutoFit/>
          </a:bodyPr>
          <a:lstStyle/>
          <a:p>
            <a:r>
              <a:rPr lang="en-US" sz="7200">
                <a:solidFill>
                  <a:srgbClr val="7030A0"/>
                </a:solidFill>
                <a:latin typeface="Sigmar One" panose="00000500000000000000" pitchFamily="2" charset="0"/>
              </a:rPr>
              <a:t>Hẹn gặp lại</a:t>
            </a:r>
          </a:p>
          <a:p>
            <a:r>
              <a:rPr lang="en-US" sz="7200">
                <a:solidFill>
                  <a:srgbClr val="7030A0"/>
                </a:solidFill>
                <a:latin typeface="Sigmar One" panose="00000500000000000000" pitchFamily="2" charset="0"/>
              </a:rPr>
              <a:t> các em!</a:t>
            </a:r>
          </a:p>
        </p:txBody>
      </p:sp>
    </p:spTree>
    <p:extLst>
      <p:ext uri="{BB962C8B-B14F-4D97-AF65-F5344CB8AC3E}">
        <p14:creationId xmlns:p14="http://schemas.microsoft.com/office/powerpoint/2010/main" val="1811470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E4C59-8429-A34B-66B5-7BF4F1ABB7A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330111-B8E5-D32C-597F-FA7C8300E6CE}"/>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9E9A045-1788-CCAC-106C-877888CCEFD4}"/>
              </a:ext>
            </a:extLst>
          </p:cNvPr>
          <p:cNvGrpSpPr/>
          <p:nvPr/>
        </p:nvGrpSpPr>
        <p:grpSpPr>
          <a:xfrm>
            <a:off x="0" y="32574"/>
            <a:ext cx="24384000" cy="6851394"/>
            <a:chOff x="-19812000" y="181103"/>
            <a:chExt cx="24384000" cy="6851394"/>
          </a:xfrm>
        </p:grpSpPr>
        <p:pic>
          <p:nvPicPr>
            <p:cNvPr id="5" name="Picture 4">
              <a:extLst>
                <a:ext uri="{FF2B5EF4-FFF2-40B4-BE49-F238E27FC236}">
                  <a16:creationId xmlns:a16="http://schemas.microsoft.com/office/drawing/2014/main" id="{FCC43E0E-7967-2632-9A4E-7A21734F57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E447FA84-3364-DD98-65CC-A8FC956C4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04B5ECC7-A27E-CBD5-D4C4-6F79FEA33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AA135CCC-DE7B-C3FA-A9C5-E7AD22174F1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90010" y="4884818"/>
            <a:ext cx="3524192" cy="1632647"/>
          </a:xfrm>
          <a:prstGeom prst="rect">
            <a:avLst/>
          </a:prstGeom>
        </p:spPr>
      </p:pic>
      <p:sp>
        <p:nvSpPr>
          <p:cNvPr id="9" name="Rectangle 8">
            <a:extLst>
              <a:ext uri="{FF2B5EF4-FFF2-40B4-BE49-F238E27FC236}">
                <a16:creationId xmlns:a16="http://schemas.microsoft.com/office/drawing/2014/main" id="{C6BA8093-3052-63AC-AB43-4ACFEB594F08}"/>
              </a:ext>
            </a:extLst>
          </p:cNvPr>
          <p:cNvSpPr/>
          <p:nvPr/>
        </p:nvSpPr>
        <p:spPr>
          <a:xfrm>
            <a:off x="7458075" y="4229101"/>
            <a:ext cx="3190349" cy="71437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127</a:t>
            </a:r>
            <a:endParaRPr lang="en-US" sz="3600" b="1" dirty="0">
              <a:solidFill>
                <a:srgbClr val="FFFF00"/>
              </a:solidFill>
              <a:latin typeface="A Charming Font Superexpanded" pitchFamily="2" charset="0"/>
            </a:endParaRPr>
          </a:p>
        </p:txBody>
      </p:sp>
      <p:sp>
        <p:nvSpPr>
          <p:cNvPr id="10" name="Rectangle 9">
            <a:extLst>
              <a:ext uri="{FF2B5EF4-FFF2-40B4-BE49-F238E27FC236}">
                <a16:creationId xmlns:a16="http://schemas.microsoft.com/office/drawing/2014/main" id="{20C66AD5-2EAB-A47A-A99A-52B9FD51E746}"/>
              </a:ext>
            </a:extLst>
          </p:cNvPr>
          <p:cNvSpPr/>
          <p:nvPr/>
        </p:nvSpPr>
        <p:spPr>
          <a:xfrm>
            <a:off x="741295" y="5507742"/>
            <a:ext cx="3002030" cy="60730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126</a:t>
            </a:r>
            <a:endParaRPr lang="en-US" sz="3600" b="1" dirty="0">
              <a:solidFill>
                <a:srgbClr val="FFFF00"/>
              </a:solidFill>
              <a:latin typeface="A Charming Font Superexpanded" pitchFamily="2" charset="0"/>
            </a:endParaRPr>
          </a:p>
        </p:txBody>
      </p:sp>
      <p:sp>
        <p:nvSpPr>
          <p:cNvPr id="11" name="Rectangle 10">
            <a:extLst>
              <a:ext uri="{FF2B5EF4-FFF2-40B4-BE49-F238E27FC236}">
                <a16:creationId xmlns:a16="http://schemas.microsoft.com/office/drawing/2014/main" id="{DA0B63B1-E853-3C7E-5490-7B248D859D9F}"/>
              </a:ext>
            </a:extLst>
          </p:cNvPr>
          <p:cNvSpPr/>
          <p:nvPr/>
        </p:nvSpPr>
        <p:spPr>
          <a:xfrm>
            <a:off x="7686676" y="5600701"/>
            <a:ext cx="2857500" cy="600074"/>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128</a:t>
            </a:r>
            <a:endParaRPr lang="en-US" sz="3600" b="1" dirty="0">
              <a:solidFill>
                <a:srgbClr val="FFFF00"/>
              </a:solidFill>
              <a:latin typeface="A Charming Font Superexpanded" pitchFamily="2" charset="0"/>
            </a:endParaRPr>
          </a:p>
        </p:txBody>
      </p:sp>
      <p:sp>
        <p:nvSpPr>
          <p:cNvPr id="12" name="Rectangle 11">
            <a:extLst>
              <a:ext uri="{FF2B5EF4-FFF2-40B4-BE49-F238E27FC236}">
                <a16:creationId xmlns:a16="http://schemas.microsoft.com/office/drawing/2014/main" id="{E8C5E248-1F07-E319-B371-7379985E63EF}"/>
              </a:ext>
            </a:extLst>
          </p:cNvPr>
          <p:cNvSpPr/>
          <p:nvPr/>
        </p:nvSpPr>
        <p:spPr>
          <a:xfrm>
            <a:off x="719073" y="4472912"/>
            <a:ext cx="2995677" cy="58486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125</a:t>
            </a:r>
            <a:endParaRPr lang="en-US" sz="3600" b="1" dirty="0">
              <a:solidFill>
                <a:srgbClr val="FFFF00"/>
              </a:solidFill>
              <a:latin typeface="A Charming Font Superexpanded" pitchFamily="2" charset="0"/>
            </a:endParaRPr>
          </a:p>
        </p:txBody>
      </p:sp>
      <p:pic>
        <p:nvPicPr>
          <p:cNvPr id="13" name="Picture 6" descr="Káº¿t quáº£ hÃ¬nh áº£nh cho right wrong tick icon">
            <a:extLst>
              <a:ext uri="{FF2B5EF4-FFF2-40B4-BE49-F238E27FC236}">
                <a16:creationId xmlns:a16="http://schemas.microsoft.com/office/drawing/2014/main" id="{EB293119-9F8B-CD18-A73C-D1EDE85AAE8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1E7CAEF2-61E5-DCBD-B5A7-51B4386675D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EFC02C4-E9AA-C118-000A-CFA7830D744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0E03EC7-020A-6A69-F4D4-6E6F94A21EC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B724671-873C-54D9-8CDF-50794A8435BD}"/>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0D78657-9698-23AD-3508-0476820B1675}"/>
              </a:ext>
            </a:extLst>
          </p:cNvPr>
          <p:cNvSpPr txBox="1"/>
          <p:nvPr/>
        </p:nvSpPr>
        <p:spPr>
          <a:xfrm>
            <a:off x="272071" y="88714"/>
            <a:ext cx="16399272" cy="1015663"/>
          </a:xfrm>
          <a:prstGeom prst="rect">
            <a:avLst/>
          </a:prstGeom>
          <a:noFill/>
        </p:spPr>
        <p:txBody>
          <a:bodyPr wrap="square" rtlCol="0">
            <a:spAutoFit/>
          </a:bodyPr>
          <a:lstStyle/>
          <a:p>
            <a:r>
              <a:rPr lang="en-US" sz="6000" b="1">
                <a:solidFill>
                  <a:srgbClr val="FF0000"/>
                </a:solidFill>
                <a:latin typeface="A Charming Font Expanded" pitchFamily="2" charset="0"/>
                <a:ea typeface="+mj-ea"/>
                <a:cs typeface="+mj-cs"/>
              </a:rPr>
              <a:t>Kết quả của phép tính: 381 : 3 = </a:t>
            </a:r>
            <a:endParaRPr lang="en-US" sz="6000" b="1" dirty="0">
              <a:solidFill>
                <a:srgbClr val="FF0000"/>
              </a:solidFill>
              <a:latin typeface="A Charming Font Expanded" pitchFamily="2" charset="0"/>
              <a:ea typeface="+mj-ea"/>
              <a:cs typeface="+mj-cs"/>
            </a:endParaRPr>
          </a:p>
        </p:txBody>
      </p:sp>
      <p:pic>
        <p:nvPicPr>
          <p:cNvPr id="19" name="CAUDI">
            <a:extLst>
              <a:ext uri="{FF2B5EF4-FFF2-40B4-BE49-F238E27FC236}">
                <a16:creationId xmlns:a16="http://schemas.microsoft.com/office/drawing/2014/main" id="{485DC589-C49C-4324-EFE8-72ACBC3FD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215874" y="3590124"/>
            <a:ext cx="4004306" cy="3163824"/>
          </a:xfrm>
          <a:prstGeom prst="rect">
            <a:avLst/>
          </a:prstGeom>
        </p:spPr>
      </p:pic>
      <p:pic>
        <p:nvPicPr>
          <p:cNvPr id="20" name="c2 2">
            <a:hlinkClick r:id="rId11" action="ppaction://hlinksldjump"/>
            <a:extLst>
              <a:ext uri="{FF2B5EF4-FFF2-40B4-BE49-F238E27FC236}">
                <a16:creationId xmlns:a16="http://schemas.microsoft.com/office/drawing/2014/main" id="{C7009487-3071-6D5F-592C-361A49BC0C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86541" y="4683009"/>
            <a:ext cx="1286109" cy="1383464"/>
          </a:xfrm>
          <a:prstGeom prst="rect">
            <a:avLst/>
          </a:prstGeom>
        </p:spPr>
      </p:pic>
    </p:spTree>
    <p:extLst>
      <p:ext uri="{BB962C8B-B14F-4D97-AF65-F5344CB8AC3E}">
        <p14:creationId xmlns:p14="http://schemas.microsoft.com/office/powerpoint/2010/main" val="28086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0"/>
                            </p:stCondLst>
                            <p:childTnLst>
                              <p:par>
                                <p:cTn id="26" presetID="1" presetClass="entr" presetSubtype="0" fill="hold" nodeType="afterEffect">
                                  <p:stCondLst>
                                    <p:cond delay="15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1500"/>
                            </p:stCondLst>
                            <p:childTnLst>
                              <p:par>
                                <p:cTn id="29" presetID="10" presetClass="exit" presetSubtype="0" fill="hold" nodeType="afterEffect">
                                  <p:stCondLst>
                                    <p:cond delay="90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 presetClass="entr" presetSubtype="0" fill="hold" nodeType="afterEffect">
                                  <p:stCondLst>
                                    <p:cond delay="150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1500"/>
                            </p:stCondLst>
                            <p:childTnLst>
                              <p:par>
                                <p:cTn id="41" presetID="10" presetClass="exit" presetSubtype="0" fill="hold" nodeType="afterEffect">
                                  <p:stCondLst>
                                    <p:cond delay="110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Am-thanh-tra-loi-sai-www_nhacchuongvui_com.wav"/>
                                        </p:tgtEl>
                                      </p:cMediaNode>
                                    </p:audio>
                                  </p:subTnLst>
                                </p:cTn>
                              </p:par>
                            </p:childTnLst>
                          </p:cTn>
                        </p:par>
                        <p:par>
                          <p:cTn id="49" fill="hold">
                            <p:stCondLst>
                              <p:cond delay="0"/>
                            </p:stCondLst>
                            <p:childTnLst>
                              <p:par>
                                <p:cTn id="50" presetID="1" presetClass="entr" presetSubtype="0" fill="hold" nodeType="afterEffect">
                                  <p:stCondLst>
                                    <p:cond delay="1500"/>
                                  </p:stCondLst>
                                  <p:childTnLst>
                                    <p:set>
                                      <p:cBhvr>
                                        <p:cTn id="51" dur="1" fill="hold">
                                          <p:stCondLst>
                                            <p:cond delay="0"/>
                                          </p:stCondLst>
                                        </p:cTn>
                                        <p:tgtEl>
                                          <p:spTgt spid="17"/>
                                        </p:tgtEl>
                                        <p:attrNameLst>
                                          <p:attrName>style.visibility</p:attrName>
                                        </p:attrNameLst>
                                      </p:cBhvr>
                                      <p:to>
                                        <p:strVal val="visible"/>
                                      </p:to>
                                    </p:set>
                                  </p:childTnLst>
                                </p:cTn>
                              </p:par>
                            </p:childTnLst>
                          </p:cTn>
                        </p:par>
                        <p:par>
                          <p:cTn id="52" fill="hold">
                            <p:stCondLst>
                              <p:cond delay="1500"/>
                            </p:stCondLst>
                            <p:childTnLst>
                              <p:par>
                                <p:cTn id="53" presetID="10" presetClass="exit" presetSubtype="0" fill="hold" nodeType="afterEffect">
                                  <p:stCondLst>
                                    <p:cond delay="1100"/>
                                  </p:stCondLst>
                                  <p:childTnLst>
                                    <p:animEffect transition="out" filter="fade">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tra-loi-dung-www_nhacchuongvui_com.wav"/>
                                        </p:tgtEl>
                                      </p:cMediaNode>
                                    </p:audio>
                                  </p:subTnLst>
                                </p:cTn>
                              </p:par>
                            </p:childTnLst>
                          </p:cTn>
                        </p:par>
                        <p:par>
                          <p:cTn id="62" fill="hold">
                            <p:stCondLst>
                              <p:cond delay="500"/>
                            </p:stCondLst>
                            <p:childTnLst>
                              <p:par>
                                <p:cTn id="63" presetID="10" presetClass="exit" presetSubtype="0" fill="hold" nodeType="afterEffect">
                                  <p:stCondLst>
                                    <p:cond delay="50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3"/>
                                        </p:tgtEl>
                                      </p:cBhvr>
                                    </p:animEffect>
                                    <p:set>
                                      <p:cBhvr>
                                        <p:cTn id="71" dur="1" fill="hold">
                                          <p:stCondLst>
                                            <p:cond delay="499"/>
                                          </p:stCondLst>
                                        </p:cTn>
                                        <p:tgtEl>
                                          <p:spTgt spid="13"/>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18"/>
                                        </p:tgtEl>
                                      </p:cBhvr>
                                    </p:animEffect>
                                    <p:set>
                                      <p:cBhvr>
                                        <p:cTn id="92" dur="1" fill="hold">
                                          <p:stCondLst>
                                            <p:cond delay="499"/>
                                          </p:stCondLst>
                                        </p:cTn>
                                        <p:tgtEl>
                                          <p:spTgt spid="18"/>
                                        </p:tgtEl>
                                        <p:attrNameLst>
                                          <p:attrName>style.visibility</p:attrName>
                                        </p:attrNameLst>
                                      </p:cBhvr>
                                      <p:to>
                                        <p:strVal val="hidden"/>
                                      </p:to>
                                    </p:set>
                                  </p:childTnLst>
                                </p:cTn>
                              </p:par>
                            </p:childTnLst>
                          </p:cTn>
                        </p:par>
                        <p:par>
                          <p:cTn id="93" fill="hold">
                            <p:stCondLst>
                              <p:cond delay="1500"/>
                            </p:stCondLst>
                            <p:childTnLst>
                              <p:par>
                                <p:cTn id="94" presetID="10" presetClass="exit" presetSubtype="0" fill="hold" nodeType="afterEffect">
                                  <p:stCondLst>
                                    <p:cond delay="0"/>
                                  </p:stCondLst>
                                  <p:childTnLst>
                                    <p:animEffect transition="out" filter="fade">
                                      <p:cBhvr>
                                        <p:cTn id="95" dur="500"/>
                                        <p:tgtEl>
                                          <p:spTgt spid="8"/>
                                        </p:tgtEl>
                                      </p:cBhvr>
                                    </p:animEffect>
                                    <p:set>
                                      <p:cBhvr>
                                        <p:cTn id="96" dur="1" fill="hold">
                                          <p:stCondLst>
                                            <p:cond delay="499"/>
                                          </p:stCondLst>
                                        </p:cTn>
                                        <p:tgtEl>
                                          <p:spTgt spid="8"/>
                                        </p:tgtEl>
                                        <p:attrNameLst>
                                          <p:attrName>style.visibility</p:attrName>
                                        </p:attrNameLst>
                                      </p:cBhvr>
                                      <p:to>
                                        <p:strVal val="hidden"/>
                                      </p:to>
                                    </p:set>
                                  </p:childTnLst>
                                </p:cTn>
                              </p:par>
                            </p:childTnLst>
                          </p:cTn>
                        </p:par>
                        <p:par>
                          <p:cTn id="97" fill="hold">
                            <p:stCondLst>
                              <p:cond delay="2000"/>
                            </p:stCondLst>
                            <p:childTnLst>
                              <p:par>
                                <p:cTn id="98" presetID="35" presetClass="path" presetSubtype="0" fill="hold" nodeType="afterEffect">
                                  <p:stCondLst>
                                    <p:cond delay="0"/>
                                  </p:stCondLst>
                                  <p:childTnLst>
                                    <p:animMotion origin="layout" path="M 0 3.33333E-6 L -1 3.33333E-6 " pathEditMode="relative" rAng="0" ptsTypes="AA">
                                      <p:cBhvr>
                                        <p:cTn id="99" dur="3000" fill="hold"/>
                                        <p:tgtEl>
                                          <p:spTgt spid="4"/>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1.04167E-6 -4.81481E-6 L -1 -4.81481E-6 " pathEditMode="relative" rAng="0" ptsTypes="AA">
                                      <p:cBhvr>
                                        <p:cTn id="101" dur="3000" fill="hold"/>
                                        <p:tgtEl>
                                          <p:spTgt spid="20"/>
                                        </p:tgtEl>
                                        <p:attrNameLst>
                                          <p:attrName>ppt_x</p:attrName>
                                          <p:attrName>ppt_y</p:attrName>
                                        </p:attrNameLst>
                                      </p:cBhvr>
                                      <p:rCtr x="-50000" y="0"/>
                                    </p:animMotion>
                                  </p:childTnLst>
                                </p:cTn>
                              </p:par>
                              <p:par>
                                <p:cTn id="102" presetID="35" presetClass="path" presetSubtype="0" fill="hold" nodeType="withEffect">
                                  <p:stCondLst>
                                    <p:cond delay="0"/>
                                  </p:stCondLst>
                                  <p:childTnLst>
                                    <p:animMotion origin="layout" path="M -3.33333E-6 4.81481E-6 L -1 4.81481E-6 " pathEditMode="relative" rAng="0" ptsTypes="AA">
                                      <p:cBhvr>
                                        <p:cTn id="103" dur="3000" fill="hold"/>
                                        <p:tgtEl>
                                          <p:spTgt spid="19"/>
                                        </p:tgtEl>
                                        <p:attrNameLst>
                                          <p:attrName>ppt_x</p:attrName>
                                          <p:attrName>ppt_y</p:attrName>
                                        </p:attrNameLst>
                                      </p:cBhvr>
                                      <p:rCtr x="-50000" y="0"/>
                                    </p:animMotion>
                                  </p:childTnLst>
                                </p:cTn>
                              </p:par>
                            </p:childTnLst>
                          </p:cTn>
                        </p:par>
                        <p:par>
                          <p:cTn id="104" fill="hold">
                            <p:stCondLst>
                              <p:cond delay="5000"/>
                            </p:stCondLst>
                            <p:childTnLst>
                              <p:par>
                                <p:cTn id="105" presetID="3" presetClass="exit" presetSubtype="10" fill="hold" grpId="2" nodeType="afterEffect">
                                  <p:stCondLst>
                                    <p:cond delay="0"/>
                                  </p:stCondLst>
                                  <p:childTnLst>
                                    <p:animEffect transition="out" filter="blinds(horizontal)">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8" grpId="0"/>
      <p:bldP spid="18" grpId="1"/>
      <p:bldP spid="18"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D517-DDEA-D778-55DD-D7F6F9D521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213468-8F50-5B7A-B943-07182868779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F2623020-A2C7-4A5F-47F1-AA5C2D67334A}"/>
              </a:ext>
            </a:extLst>
          </p:cNvPr>
          <p:cNvGrpSpPr/>
          <p:nvPr/>
        </p:nvGrpSpPr>
        <p:grpSpPr>
          <a:xfrm>
            <a:off x="0" y="-43626"/>
            <a:ext cx="24384000" cy="6851394"/>
            <a:chOff x="-19812000" y="181103"/>
            <a:chExt cx="24384000" cy="6851394"/>
          </a:xfrm>
        </p:grpSpPr>
        <p:pic>
          <p:nvPicPr>
            <p:cNvPr id="5" name="Picture 4">
              <a:extLst>
                <a:ext uri="{FF2B5EF4-FFF2-40B4-BE49-F238E27FC236}">
                  <a16:creationId xmlns:a16="http://schemas.microsoft.com/office/drawing/2014/main" id="{006ED94E-FE3D-09AB-05CE-6CD1D44F0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0AF90971-F29B-1E10-3004-A6EA4A4BC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5869CCEB-317B-987C-7A18-ECFC5AB631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F99EC933-2584-54C2-25D5-4C9757ADC7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3148" y="3640670"/>
            <a:ext cx="4008452" cy="3167098"/>
          </a:xfrm>
          <a:prstGeom prst="rect">
            <a:avLst/>
          </a:prstGeom>
        </p:spPr>
      </p:pic>
      <p:sp>
        <p:nvSpPr>
          <p:cNvPr id="9" name="Rectangle 8">
            <a:extLst>
              <a:ext uri="{FF2B5EF4-FFF2-40B4-BE49-F238E27FC236}">
                <a16:creationId xmlns:a16="http://schemas.microsoft.com/office/drawing/2014/main" id="{E911E185-2C77-183F-6E4B-C9C5659D13E3}"/>
              </a:ext>
            </a:extLst>
          </p:cNvPr>
          <p:cNvSpPr/>
          <p:nvPr/>
        </p:nvSpPr>
        <p:spPr>
          <a:xfrm>
            <a:off x="7959514" y="4439207"/>
            <a:ext cx="3418949" cy="66152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138</a:t>
            </a:r>
            <a:endParaRPr lang="en-US" sz="3600" b="1" dirty="0">
              <a:solidFill>
                <a:srgbClr val="FFFF00"/>
              </a:solidFill>
              <a:latin typeface="A Charming Font Superexpanded" pitchFamily="2" charset="0"/>
            </a:endParaRPr>
          </a:p>
        </p:txBody>
      </p:sp>
      <p:sp>
        <p:nvSpPr>
          <p:cNvPr id="10" name="Rectangle 9">
            <a:extLst>
              <a:ext uri="{FF2B5EF4-FFF2-40B4-BE49-F238E27FC236}">
                <a16:creationId xmlns:a16="http://schemas.microsoft.com/office/drawing/2014/main" id="{9E62F42C-733A-F299-7469-C207D9DD89F9}"/>
              </a:ext>
            </a:extLst>
          </p:cNvPr>
          <p:cNvSpPr/>
          <p:nvPr/>
        </p:nvSpPr>
        <p:spPr>
          <a:xfrm>
            <a:off x="741295" y="5507742"/>
            <a:ext cx="3287780" cy="6358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136</a:t>
            </a:r>
            <a:endParaRPr lang="en-US" sz="3600" b="1" dirty="0">
              <a:solidFill>
                <a:srgbClr val="FFFF00"/>
              </a:solidFill>
              <a:latin typeface="A Charming Font Superexpanded" pitchFamily="2" charset="0"/>
            </a:endParaRPr>
          </a:p>
        </p:txBody>
      </p:sp>
      <p:sp>
        <p:nvSpPr>
          <p:cNvPr id="11" name="Rectangle 10">
            <a:extLst>
              <a:ext uri="{FF2B5EF4-FFF2-40B4-BE49-F238E27FC236}">
                <a16:creationId xmlns:a16="http://schemas.microsoft.com/office/drawing/2014/main" id="{639217B8-5FCA-33D5-6C3D-CB08ED88B7B6}"/>
              </a:ext>
            </a:extLst>
          </p:cNvPr>
          <p:cNvSpPr/>
          <p:nvPr/>
        </p:nvSpPr>
        <p:spPr>
          <a:xfrm>
            <a:off x="7829550" y="5507744"/>
            <a:ext cx="3361799" cy="664456"/>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140</a:t>
            </a:r>
            <a:endParaRPr lang="en-US" sz="3600" b="1" dirty="0">
              <a:solidFill>
                <a:srgbClr val="FFFF00"/>
              </a:solidFill>
              <a:latin typeface="A Charming Font Superexpanded" pitchFamily="2" charset="0"/>
            </a:endParaRPr>
          </a:p>
        </p:txBody>
      </p:sp>
      <p:sp>
        <p:nvSpPr>
          <p:cNvPr id="12" name="Rectangle 11">
            <a:extLst>
              <a:ext uri="{FF2B5EF4-FFF2-40B4-BE49-F238E27FC236}">
                <a16:creationId xmlns:a16="http://schemas.microsoft.com/office/drawing/2014/main" id="{65C04A69-3CF1-698D-4C50-4605404AF080}"/>
              </a:ext>
            </a:extLst>
          </p:cNvPr>
          <p:cNvSpPr/>
          <p:nvPr/>
        </p:nvSpPr>
        <p:spPr>
          <a:xfrm>
            <a:off x="719073" y="4472912"/>
            <a:ext cx="3224277" cy="64201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134</a:t>
            </a:r>
            <a:endParaRPr lang="en-US" sz="3600" b="1" dirty="0">
              <a:solidFill>
                <a:srgbClr val="FFFF00"/>
              </a:solidFill>
              <a:latin typeface="A Charming Font Superexpanded" pitchFamily="2" charset="0"/>
            </a:endParaRPr>
          </a:p>
        </p:txBody>
      </p:sp>
      <p:pic>
        <p:nvPicPr>
          <p:cNvPr id="13" name="Picture 6" descr="Káº¿t quáº£ hÃ¬nh áº£nh cho right wrong tick icon">
            <a:extLst>
              <a:ext uri="{FF2B5EF4-FFF2-40B4-BE49-F238E27FC236}">
                <a16:creationId xmlns:a16="http://schemas.microsoft.com/office/drawing/2014/main" id="{3A43AF0A-088D-B861-8E71-B80BEA72F59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92F1EAFA-69F0-30AF-02E3-3FFA4A484A6B}"/>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72BE8B89-37DC-A123-37C5-D0525B02C8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5590CFE-2BDE-898C-B2F6-3620BA7AEB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CB3EBF0-7A53-1649-EA54-198C6F39459A}"/>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18" name="CAUDI">
            <a:extLst>
              <a:ext uri="{FF2B5EF4-FFF2-40B4-BE49-F238E27FC236}">
                <a16:creationId xmlns:a16="http://schemas.microsoft.com/office/drawing/2014/main" id="{FA25D95E-6A30-9D76-C574-203F86647CE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33757" y="3794915"/>
            <a:ext cx="2161450" cy="2743200"/>
          </a:xfrm>
          <a:prstGeom prst="rect">
            <a:avLst/>
          </a:prstGeom>
        </p:spPr>
      </p:pic>
      <p:pic>
        <p:nvPicPr>
          <p:cNvPr id="19" name="c2 2">
            <a:hlinkClick r:id="rId11" action="ppaction://hlinksldjump"/>
            <a:extLst>
              <a:ext uri="{FF2B5EF4-FFF2-40B4-BE49-F238E27FC236}">
                <a16:creationId xmlns:a16="http://schemas.microsoft.com/office/drawing/2014/main" id="{DB218938-C534-1EE6-3647-526AD347660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545137" y="4913749"/>
            <a:ext cx="1286109" cy="1335787"/>
          </a:xfrm>
          <a:prstGeom prst="rect">
            <a:avLst/>
          </a:prstGeom>
        </p:spPr>
      </p:pic>
      <p:sp>
        <p:nvSpPr>
          <p:cNvPr id="20" name="TextBox 19">
            <a:extLst>
              <a:ext uri="{FF2B5EF4-FFF2-40B4-BE49-F238E27FC236}">
                <a16:creationId xmlns:a16="http://schemas.microsoft.com/office/drawing/2014/main" id="{79DCC6C9-FA88-4422-7284-DDD604E73E06}"/>
              </a:ext>
            </a:extLst>
          </p:cNvPr>
          <p:cNvSpPr txBox="1"/>
          <p:nvPr/>
        </p:nvSpPr>
        <p:spPr>
          <a:xfrm>
            <a:off x="719073" y="402945"/>
            <a:ext cx="16399272" cy="1015663"/>
          </a:xfrm>
          <a:prstGeom prst="rect">
            <a:avLst/>
          </a:prstGeom>
          <a:noFill/>
        </p:spPr>
        <p:txBody>
          <a:bodyPr wrap="square" rtlCol="0">
            <a:spAutoFit/>
          </a:bodyPr>
          <a:lstStyle/>
          <a:p>
            <a:r>
              <a:rPr lang="en-US" sz="6000" b="1">
                <a:solidFill>
                  <a:srgbClr val="FF0000"/>
                </a:solidFill>
                <a:latin typeface="A Charming Font Expanded" pitchFamily="2" charset="0"/>
                <a:ea typeface="+mj-ea"/>
                <a:cs typeface="+mj-cs"/>
              </a:rPr>
              <a:t>Kết quả của phép tính: 554 : 4 = </a:t>
            </a:r>
            <a:endParaRPr lang="en-US" sz="6000" b="1" dirty="0">
              <a:solidFill>
                <a:srgbClr val="FF0000"/>
              </a:solidFill>
              <a:latin typeface="A Charming Font Expanded" pitchFamily="2" charset="0"/>
              <a:ea typeface="+mj-ea"/>
              <a:cs typeface="+mj-cs"/>
            </a:endParaRPr>
          </a:p>
        </p:txBody>
      </p:sp>
    </p:spTree>
    <p:extLst>
      <p:ext uri="{BB962C8B-B14F-4D97-AF65-F5344CB8AC3E}">
        <p14:creationId xmlns:p14="http://schemas.microsoft.com/office/powerpoint/2010/main" val="398855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1500"/>
                            </p:stCondLst>
                            <p:childTnLst>
                              <p:par>
                                <p:cTn id="88" presetID="10" presetClass="exit" presetSubtype="0" fill="hold" nodeType="after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par>
                          <p:cTn id="91" fill="hold">
                            <p:stCondLst>
                              <p:cond delay="2000"/>
                            </p:stCondLst>
                            <p:childTnLst>
                              <p:par>
                                <p:cTn id="92" presetID="3" presetClass="exit" presetSubtype="10" fill="hold" grpId="0" nodeType="afterEffect">
                                  <p:stCondLst>
                                    <p:cond delay="0"/>
                                  </p:stCondLst>
                                  <p:childTnLst>
                                    <p:animEffect transition="out" filter="blinds(horizontal)">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childTnLst>
                          </p:cTn>
                        </p:par>
                        <p:par>
                          <p:cTn id="95" fill="hold">
                            <p:stCondLst>
                              <p:cond delay="2500"/>
                            </p:stCondLst>
                            <p:childTnLst>
                              <p:par>
                                <p:cTn id="96" presetID="35" presetClass="path" presetSubtype="0" fill="hold" nodeType="afterEffect">
                                  <p:stCondLst>
                                    <p:cond delay="0"/>
                                  </p:stCondLst>
                                  <p:childTnLst>
                                    <p:animMotion origin="layout" path="M 0 -2.96296E-6 L -1 -2.96296E-6 " pathEditMode="relative" rAng="0" ptsTypes="AA">
                                      <p:cBhvr>
                                        <p:cTn id="97" dur="3000" fill="hold"/>
                                        <p:tgtEl>
                                          <p:spTgt spid="4"/>
                                        </p:tgtEl>
                                        <p:attrNameLst>
                                          <p:attrName>ppt_x</p:attrName>
                                          <p:attrName>ppt_y</p:attrName>
                                        </p:attrNameLst>
                                      </p:cBhvr>
                                      <p:rCtr x="-50000" y="0"/>
                                    </p:animMotion>
                                  </p:childTnLst>
                                </p:cTn>
                              </p:par>
                              <p:par>
                                <p:cTn id="98" presetID="35" presetClass="path" presetSubtype="0" fill="hold" nodeType="withEffect">
                                  <p:stCondLst>
                                    <p:cond delay="0"/>
                                  </p:stCondLst>
                                  <p:childTnLst>
                                    <p:animMotion origin="layout" path="M 6.25E-7 1.11111E-6 L -1 1.11111E-6 " pathEditMode="relative" rAng="0" ptsTypes="AA">
                                      <p:cBhvr>
                                        <p:cTn id="99" dur="3000" fill="hold"/>
                                        <p:tgtEl>
                                          <p:spTgt spid="19"/>
                                        </p:tgtEl>
                                        <p:attrNameLst>
                                          <p:attrName>ppt_x</p:attrName>
                                          <p:attrName>ppt_y</p:attrName>
                                        </p:attrNameLst>
                                      </p:cBhvr>
                                      <p:rCtr x="-50000" y="0"/>
                                    </p:animMotion>
                                  </p:childTnLst>
                                </p:cTn>
                              </p:par>
                              <p:par>
                                <p:cTn id="100" presetID="35" presetClass="path" presetSubtype="0" fill="hold" nodeType="withEffect">
                                  <p:stCondLst>
                                    <p:cond delay="0"/>
                                  </p:stCondLst>
                                  <p:childTnLst>
                                    <p:animMotion origin="layout" path="M 6.25E-7 2.22222E-6 L -1 2.22222E-6 " pathEditMode="relative" rAng="0" ptsTypes="AA">
                                      <p:cBhvr>
                                        <p:cTn id="101" dur="3000" fill="hold"/>
                                        <p:tgtEl>
                                          <p:spTgt spid="18"/>
                                        </p:tgtEl>
                                        <p:attrNameLst>
                                          <p:attrName>ppt_x</p:attrName>
                                          <p:attrName>ppt_y</p:attrName>
                                        </p:attrNameLst>
                                      </p:cBhvr>
                                      <p:rCtr x="-50000" y="0"/>
                                    </p:animMotion>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A71135E-2AC1-43A8-D95F-B8449B2ABCBA}"/>
              </a:ext>
            </a:extLst>
          </p:cNvPr>
          <p:cNvGrpSpPr/>
          <p:nvPr/>
        </p:nvGrpSpPr>
        <p:grpSpPr>
          <a:xfrm>
            <a:off x="0" y="6574"/>
            <a:ext cx="24384000" cy="6851394"/>
            <a:chOff x="-19812000" y="181103"/>
            <a:chExt cx="24384000" cy="6851394"/>
          </a:xfrm>
        </p:grpSpPr>
        <p:pic>
          <p:nvPicPr>
            <p:cNvPr id="5" name="Picture 4">
              <a:extLst>
                <a:ext uri="{FF2B5EF4-FFF2-40B4-BE49-F238E27FC236}">
                  <a16:creationId xmlns:a16="http://schemas.microsoft.com/office/drawing/2014/main" id="{1BEE3276-4300-99D8-4EAA-9EE38CB34D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6" name="Picture 5">
              <a:extLst>
                <a:ext uri="{FF2B5EF4-FFF2-40B4-BE49-F238E27FC236}">
                  <a16:creationId xmlns:a16="http://schemas.microsoft.com/office/drawing/2014/main" id="{D535253A-5485-C698-9710-B28B1F5AC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ngdung">
            <a:extLst>
              <a:ext uri="{FF2B5EF4-FFF2-40B4-BE49-F238E27FC236}">
                <a16:creationId xmlns:a16="http://schemas.microsoft.com/office/drawing/2014/main" id="{C0CE2BB6-3E93-E472-2602-C3DBA855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071" y="4308212"/>
            <a:ext cx="3040743" cy="2076827"/>
          </a:xfrm>
          <a:prstGeom prst="rect">
            <a:avLst/>
          </a:prstGeom>
        </p:spPr>
      </p:pic>
      <p:pic>
        <p:nvPicPr>
          <p:cNvPr id="8" name="CAUDI">
            <a:extLst>
              <a:ext uri="{FF2B5EF4-FFF2-40B4-BE49-F238E27FC236}">
                <a16:creationId xmlns:a16="http://schemas.microsoft.com/office/drawing/2014/main" id="{B0F71421-E723-4A65-0325-44F3D032E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1146" y="3901194"/>
            <a:ext cx="2161450" cy="2743200"/>
          </a:xfrm>
          <a:prstGeom prst="rect">
            <a:avLst/>
          </a:prstGeom>
        </p:spPr>
      </p:pic>
      <p:sp>
        <p:nvSpPr>
          <p:cNvPr id="9" name="Rectangle 8">
            <a:extLst>
              <a:ext uri="{FF2B5EF4-FFF2-40B4-BE49-F238E27FC236}">
                <a16:creationId xmlns:a16="http://schemas.microsoft.com/office/drawing/2014/main" id="{43038090-0E7C-EB84-DA4D-FC57A1CCB6BF}"/>
              </a:ext>
            </a:extLst>
          </p:cNvPr>
          <p:cNvSpPr/>
          <p:nvPr/>
        </p:nvSpPr>
        <p:spPr>
          <a:xfrm>
            <a:off x="7486650" y="4257675"/>
            <a:ext cx="3733274" cy="771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936</a:t>
            </a:r>
            <a:endParaRPr lang="en-US" sz="3600" b="1" dirty="0">
              <a:solidFill>
                <a:srgbClr val="FFFF00"/>
              </a:solidFill>
              <a:latin typeface="A Charming Font Superexpanded" pitchFamily="2" charset="0"/>
            </a:endParaRPr>
          </a:p>
        </p:txBody>
      </p:sp>
      <p:sp>
        <p:nvSpPr>
          <p:cNvPr id="10" name="Rectangle 9">
            <a:extLst>
              <a:ext uri="{FF2B5EF4-FFF2-40B4-BE49-F238E27FC236}">
                <a16:creationId xmlns:a16="http://schemas.microsoft.com/office/drawing/2014/main" id="{CBF12EDB-5D80-610D-100F-B9A6F3498716}"/>
              </a:ext>
            </a:extLst>
          </p:cNvPr>
          <p:cNvSpPr/>
          <p:nvPr/>
        </p:nvSpPr>
        <p:spPr>
          <a:xfrm>
            <a:off x="741295" y="5587327"/>
            <a:ext cx="3402081" cy="75018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934</a:t>
            </a:r>
            <a:endParaRPr lang="en-US" sz="3600" b="1" dirty="0">
              <a:solidFill>
                <a:srgbClr val="FFFF00"/>
              </a:solidFill>
              <a:latin typeface="A Charming Font Superexpanded" pitchFamily="2" charset="0"/>
            </a:endParaRPr>
          </a:p>
        </p:txBody>
      </p:sp>
      <p:sp>
        <p:nvSpPr>
          <p:cNvPr id="11" name="Rectangle 10">
            <a:extLst>
              <a:ext uri="{FF2B5EF4-FFF2-40B4-BE49-F238E27FC236}">
                <a16:creationId xmlns:a16="http://schemas.microsoft.com/office/drawing/2014/main" id="{B576AC1C-9DC8-A5C1-7185-92EF6F09D6DF}"/>
              </a:ext>
            </a:extLst>
          </p:cNvPr>
          <p:cNvSpPr/>
          <p:nvPr/>
        </p:nvSpPr>
        <p:spPr>
          <a:xfrm>
            <a:off x="7486650" y="5507743"/>
            <a:ext cx="3733274" cy="778757"/>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938</a:t>
            </a:r>
            <a:endParaRPr lang="en-US" sz="3600" b="1" dirty="0">
              <a:solidFill>
                <a:srgbClr val="FFFF00"/>
              </a:solidFill>
              <a:latin typeface="A Charming Font Superexpanded" pitchFamily="2" charset="0"/>
            </a:endParaRPr>
          </a:p>
        </p:txBody>
      </p:sp>
      <p:sp>
        <p:nvSpPr>
          <p:cNvPr id="12" name="Rectangle 11">
            <a:extLst>
              <a:ext uri="{FF2B5EF4-FFF2-40B4-BE49-F238E27FC236}">
                <a16:creationId xmlns:a16="http://schemas.microsoft.com/office/drawing/2014/main" id="{DDC0814A-A1C6-944D-19D6-B977E6B3E985}"/>
              </a:ext>
            </a:extLst>
          </p:cNvPr>
          <p:cNvSpPr/>
          <p:nvPr/>
        </p:nvSpPr>
        <p:spPr>
          <a:xfrm>
            <a:off x="719074" y="4286250"/>
            <a:ext cx="3424302" cy="77152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b="1">
                <a:solidFill>
                  <a:srgbClr val="FFFF00"/>
                </a:solidFill>
                <a:latin typeface="A Charming Font Superexpanded" pitchFamily="2" charset="0"/>
              </a:rPr>
              <a:t>932</a:t>
            </a:r>
            <a:endParaRPr lang="en-US" sz="3600" b="1" dirty="0">
              <a:solidFill>
                <a:srgbClr val="FFFF00"/>
              </a:solidFill>
              <a:latin typeface="A Charming Font Superexpanded" pitchFamily="2" charset="0"/>
            </a:endParaRPr>
          </a:p>
        </p:txBody>
      </p:sp>
      <p:pic>
        <p:nvPicPr>
          <p:cNvPr id="13" name="Picture 6" descr="Káº¿t quáº£ hÃ¬nh áº£nh cho right wrong tick icon">
            <a:extLst>
              <a:ext uri="{FF2B5EF4-FFF2-40B4-BE49-F238E27FC236}">
                <a16:creationId xmlns:a16="http://schemas.microsoft.com/office/drawing/2014/main" id="{20B295AD-1F3F-DA62-6BEA-E3D6CCE20B1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8829" y="41723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A57EC698-5F07-B6F0-968E-F15BCCDA5B4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31422" y="527279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A1BCDE43-823D-11D4-3B7E-2A447FDC659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96344" y="51665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45DB2DA7-3B1A-D300-3E76-82A1EF54910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62715" y="411595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EB4C5800-C0F8-7A90-4E95-4D27307964F3}"/>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850466" y="1424967"/>
            <a:ext cx="4431406" cy="44314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813B7DA-2418-C506-C1B9-8BE7C7DDC0B4}"/>
              </a:ext>
            </a:extLst>
          </p:cNvPr>
          <p:cNvSpPr txBox="1"/>
          <p:nvPr/>
        </p:nvSpPr>
        <p:spPr>
          <a:xfrm>
            <a:off x="802878" y="632930"/>
            <a:ext cx="16399272" cy="1015663"/>
          </a:xfrm>
          <a:prstGeom prst="rect">
            <a:avLst/>
          </a:prstGeom>
          <a:noFill/>
        </p:spPr>
        <p:txBody>
          <a:bodyPr wrap="square" rtlCol="0">
            <a:spAutoFit/>
          </a:bodyPr>
          <a:lstStyle/>
          <a:p>
            <a:r>
              <a:rPr lang="en-US" sz="6000" b="1">
                <a:solidFill>
                  <a:srgbClr val="FF0000"/>
                </a:solidFill>
                <a:latin typeface="A Charming Font Expanded" pitchFamily="2" charset="0"/>
                <a:ea typeface="+mj-ea"/>
                <a:cs typeface="+mj-cs"/>
              </a:rPr>
              <a:t>Kết quả của phép tính: 312 x 3 =</a:t>
            </a:r>
            <a:endParaRPr lang="en-US" sz="6000" b="1" dirty="0">
              <a:solidFill>
                <a:srgbClr val="FF0000"/>
              </a:solidFill>
              <a:latin typeface="A Charming Font Expanded" pitchFamily="2" charset="0"/>
              <a:ea typeface="+mj-ea"/>
              <a:cs typeface="+mj-cs"/>
            </a:endParaRPr>
          </a:p>
        </p:txBody>
      </p:sp>
      <p:pic>
        <p:nvPicPr>
          <p:cNvPr id="19" name="Picture 12" descr="Káº¿t quáº£ hÃ¬nh áº£nh cho win text gif">
            <a:extLst>
              <a:ext uri="{FF2B5EF4-FFF2-40B4-BE49-F238E27FC236}">
                <a16:creationId xmlns:a16="http://schemas.microsoft.com/office/drawing/2014/main" id="{14E19DAC-0984-0123-7668-2059065419A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0"/>
            <a:ext cx="4850825" cy="485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9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0" presetClass="exit" presetSubtype="0" fill="hold" grpId="0" nodeType="withEffect">
                                  <p:stCondLst>
                                    <p:cond delay="500"/>
                                  </p:stCondLst>
                                  <p:childTnLst>
                                    <p:animEffect transition="out" filter="fade">
                                      <p:cBhvr>
                                        <p:cTn id="76" dur="500"/>
                                        <p:tgtEl>
                                          <p:spTgt spid="9"/>
                                        </p:tgtEl>
                                      </p:cBhvr>
                                    </p:animEffect>
                                    <p:set>
                                      <p:cBhvr>
                                        <p:cTn id="77" dur="1" fill="hold">
                                          <p:stCondLst>
                                            <p:cond delay="499"/>
                                          </p:stCondLst>
                                        </p:cTn>
                                        <p:tgtEl>
                                          <p:spTgt spid="9"/>
                                        </p:tgtEl>
                                        <p:attrNameLst>
                                          <p:attrName>style.visibility</p:attrName>
                                        </p:attrNameLst>
                                      </p:cBhvr>
                                      <p:to>
                                        <p:strVal val="hidden"/>
                                      </p:to>
                                    </p:set>
                                  </p:childTnLst>
                                </p:cTn>
                              </p:par>
                              <p:par>
                                <p:cTn id="78" presetID="10" presetClass="exit" presetSubtype="0" fill="hold" grpId="0" nodeType="withEffect">
                                  <p:stCondLst>
                                    <p:cond delay="500"/>
                                  </p:stCondLst>
                                  <p:childTnLst>
                                    <p:animEffect transition="out" filter="fade">
                                      <p:cBhvr>
                                        <p:cTn id="79" dur="500"/>
                                        <p:tgtEl>
                                          <p:spTgt spid="10"/>
                                        </p:tgtEl>
                                      </p:cBhvr>
                                    </p:animEffect>
                                    <p:set>
                                      <p:cBhvr>
                                        <p:cTn id="80" dur="1" fill="hold">
                                          <p:stCondLst>
                                            <p:cond delay="499"/>
                                          </p:stCondLst>
                                        </p:cTn>
                                        <p:tgtEl>
                                          <p:spTgt spid="10"/>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par>
                          <p:cTn id="87" fill="hold">
                            <p:stCondLst>
                              <p:cond delay="1500"/>
                            </p:stCondLst>
                            <p:childTnLst>
                              <p:par>
                                <p:cTn id="88" presetID="10" presetClass="exit" presetSubtype="0" fill="hold" nodeType="after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par>
                          <p:cTn id="91" fill="hold">
                            <p:stCondLst>
                              <p:cond delay="2000"/>
                            </p:stCondLst>
                            <p:childTnLst>
                              <p:par>
                                <p:cTn id="92" presetID="3" presetClass="exit" presetSubtype="10" fill="hold" grpId="0" nodeType="afterEffect">
                                  <p:stCondLst>
                                    <p:cond delay="0"/>
                                  </p:stCondLst>
                                  <p:childTnLst>
                                    <p:animEffect transition="out" filter="blinds(horizontal)">
                                      <p:cBhvr>
                                        <p:cTn id="93" dur="500"/>
                                        <p:tgtEl>
                                          <p:spTgt spid="18"/>
                                        </p:tgtEl>
                                      </p:cBhvr>
                                    </p:animEffect>
                                    <p:set>
                                      <p:cBhvr>
                                        <p:cTn id="94" dur="1" fill="hold">
                                          <p:stCondLst>
                                            <p:cond delay="499"/>
                                          </p:stCondLst>
                                        </p:cTn>
                                        <p:tgtEl>
                                          <p:spTgt spid="18"/>
                                        </p:tgtEl>
                                        <p:attrNameLst>
                                          <p:attrName>style.visibility</p:attrName>
                                        </p:attrNameLst>
                                      </p:cBhvr>
                                      <p:to>
                                        <p:strVal val="hidden"/>
                                      </p:to>
                                    </p:set>
                                  </p:childTnLst>
                                </p:cTn>
                              </p:par>
                            </p:childTnLst>
                          </p:cTn>
                        </p:par>
                        <p:par>
                          <p:cTn id="95" fill="hold">
                            <p:stCondLst>
                              <p:cond delay="2500"/>
                            </p:stCondLst>
                            <p:childTnLst>
                              <p:par>
                                <p:cTn id="96" presetID="35" presetClass="path" presetSubtype="0" fill="hold" nodeType="afterEffect">
                                  <p:stCondLst>
                                    <p:cond delay="0"/>
                                  </p:stCondLst>
                                  <p:childTnLst>
                                    <p:animMotion origin="layout" path="M 0 -2.96296E-6 L -1 -2.96296E-6 " pathEditMode="relative" rAng="0" ptsTypes="AA">
                                      <p:cBhvr>
                                        <p:cTn id="97" dur="3000" fill="hold"/>
                                        <p:tgtEl>
                                          <p:spTgt spid="4"/>
                                        </p:tgtEl>
                                        <p:attrNameLst>
                                          <p:attrName>ppt_x</p:attrName>
                                          <p:attrName>ppt_y</p:attrName>
                                        </p:attrNameLst>
                                      </p:cBhvr>
                                      <p:rCtr x="-50000" y="0"/>
                                    </p:animMotion>
                                  </p:childTnLst>
                                </p:cTn>
                              </p:par>
                            </p:childTnLst>
                          </p:cTn>
                        </p:par>
                        <p:par>
                          <p:cTn id="98" fill="hold">
                            <p:stCondLst>
                              <p:cond delay="5500"/>
                            </p:stCondLst>
                            <p:childTnLst>
                              <p:par>
                                <p:cTn id="99" presetID="3" presetClass="entr" presetSubtype="10" fill="hold" nodeType="after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blinds(horizontal)">
                                      <p:cBhvr>
                                        <p:cTn id="101" dur="500"/>
                                        <p:tgtEl>
                                          <p:spTgt spid="19"/>
                                        </p:tgtEl>
                                      </p:cBhvr>
                                    </p:animEffect>
                                  </p:childTnLst>
                                </p:cTn>
                              </p:par>
                            </p:childTnLst>
                          </p:cTn>
                        </p:par>
                      </p:childTnLst>
                    </p:cTn>
                  </p:par>
                </p:childTnLst>
              </p:cTn>
              <p:nextCondLst>
                <p:cond evt="onClick" delay="0">
                  <p:tgtEl>
                    <p:spTgt spid="9"/>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A3D7-8BF9-BD52-A780-B4B0DC468D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376B72-7ECC-C99E-4FA3-64D50E8F81E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FB91C49-E455-B3DA-8B94-D5E7FA9F7F9D}"/>
              </a:ext>
            </a:extLst>
          </p:cNvPr>
          <p:cNvPicPr>
            <a:picLocks noChangeAspect="1"/>
          </p:cNvPicPr>
          <p:nvPr/>
        </p:nvPicPr>
        <p:blipFill>
          <a:blip r:embed="rId2"/>
          <a:stretch>
            <a:fillRect/>
          </a:stretch>
        </p:blipFill>
        <p:spPr>
          <a:xfrm>
            <a:off x="0" y="2366"/>
            <a:ext cx="12192000" cy="6853268"/>
          </a:xfrm>
          <a:prstGeom prst="rect">
            <a:avLst/>
          </a:prstGeom>
        </p:spPr>
      </p:pic>
    </p:spTree>
    <p:extLst>
      <p:ext uri="{BB962C8B-B14F-4D97-AF65-F5344CB8AC3E}">
        <p14:creationId xmlns:p14="http://schemas.microsoft.com/office/powerpoint/2010/main" val="117626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090C1D-A58B-C011-C711-04247B16855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294" b="95105" l="4140" r="94586">
                        <a14:foregroundMark x1="11306" y1="81119" x2="21338" y2="62238"/>
                        <a14:foregroundMark x1="25159" y1="47552" x2="31051" y2="31469"/>
                        <a14:foregroundMark x1="30255" y1="27972" x2="38057" y2="56643"/>
                        <a14:foregroundMark x1="38057" y1="56643" x2="38854" y2="58042"/>
                        <a14:foregroundMark x1="5255" y1="76224" x2="12420" y2="77622"/>
                        <a14:foregroundMark x1="4777" y1="72028" x2="9236" y2="83916"/>
                        <a14:foregroundMark x1="6051" y1="81818" x2="9873" y2="88811"/>
                        <a14:foregroundMark x1="29140" y1="7692" x2="30255" y2="21678"/>
                        <a14:foregroundMark x1="29936" y1="9091" x2="27389" y2="32867"/>
                        <a14:foregroundMark x1="38057" y1="37762" x2="42675" y2="52448"/>
                        <a14:foregroundMark x1="38535" y1="32168" x2="42357" y2="48951"/>
                        <a14:foregroundMark x1="38535" y1="31469" x2="42516" y2="55944"/>
                        <a14:foregroundMark x1="39331" y1="33566" x2="42038" y2="45455"/>
                        <a14:foregroundMark x1="14809" y1="50350" x2="27548" y2="52448"/>
                        <a14:foregroundMark x1="14809" y1="57343" x2="23408" y2="39860"/>
                        <a14:foregroundMark x1="14809" y1="48951" x2="21815" y2="35664"/>
                        <a14:foregroundMark x1="49363" y1="54545" x2="51115" y2="76224"/>
                        <a14:foregroundMark x1="48885" y1="58741" x2="50955" y2="93007"/>
                        <a14:foregroundMark x1="50159" y1="81818" x2="94745" y2="9091"/>
                        <a14:foregroundMark x1="64172" y1="39161" x2="75318" y2="30070"/>
                        <a14:foregroundMark x1="75318" y1="30070" x2="75318" y2="30070"/>
                        <a14:foregroundMark x1="85828" y1="20979" x2="91561" y2="22378"/>
                        <a14:foregroundMark x1="5892" y1="65035" x2="8439" y2="88112"/>
                        <a14:foregroundMark x1="6369" y1="69231" x2="4140" y2="95105"/>
                        <a14:foregroundMark x1="14013" y1="53147" x2="26274" y2="37762"/>
                        <a14:foregroundMark x1="26274" y1="37762" x2="26274" y2="37762"/>
                      </a14:backgroundRemoval>
                    </a14:imgEffect>
                  </a14:imgLayer>
                </a14:imgProps>
              </a:ext>
            </a:extLst>
          </a:blip>
          <a:stretch>
            <a:fillRect/>
          </a:stretch>
        </p:blipFill>
        <p:spPr>
          <a:xfrm>
            <a:off x="4309076" y="659824"/>
            <a:ext cx="5982535" cy="1362265"/>
          </a:xfrm>
          <a:prstGeom prst="rect">
            <a:avLst/>
          </a:prstGeom>
        </p:spPr>
      </p:pic>
      <p:pic>
        <p:nvPicPr>
          <p:cNvPr id="5" name="Picture 4">
            <a:extLst>
              <a:ext uri="{FF2B5EF4-FFF2-40B4-BE49-F238E27FC236}">
                <a16:creationId xmlns:a16="http://schemas.microsoft.com/office/drawing/2014/main" id="{8DFF4199-EDEB-6CE8-AD78-FBC505B5D8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55" b="98182" l="6714" r="89753">
                        <a14:foregroundMark x1="32747" y1="49855" x2="35689" y2="56727"/>
                        <a14:foregroundMark x1="22615" y1="26182" x2="32531" y2="49348"/>
                        <a14:foregroundMark x1="35689" y1="56727" x2="42049" y2="48364"/>
                        <a14:foregroundMark x1="26148" y1="58182" x2="54064" y2="53091"/>
                        <a14:foregroundMark x1="17668" y1="58545" x2="26855" y2="54182"/>
                        <a14:foregroundMark x1="6714" y1="71636" x2="11307" y2="77091"/>
                        <a14:foregroundMark x1="31368" y1="95864" x2="56890" y2="98182"/>
                        <a14:foregroundMark x1="50177" y1="60364" x2="81625" y2="61091"/>
                        <a14:foregroundMark x1="81625" y1="75788" x2="81625" y2="86909"/>
                        <a14:foregroundMark x1="10601" y1="89455" x2="22896" y2="89455"/>
                        <a14:foregroundMark x1="72085" y1="89818" x2="77739" y2="89455"/>
                        <a14:foregroundMark x1="19788" y1="90545" x2="22321" y2="90443"/>
                        <a14:foregroundMark x1="8127" y1="82182" x2="8127" y2="92000"/>
                        <a14:foregroundMark x1="9541" y1="60727" x2="9541" y2="70909"/>
                        <a14:foregroundMark x1="9894" y1="60364" x2="28622" y2="62545"/>
                        <a14:foregroundMark x1="28622" y1="62545" x2="48057" y2="60000"/>
                        <a14:foregroundMark x1="22968" y1="89091" x2="23105" y2="89097"/>
                        <a14:foregroundMark x1="18728" y1="89091" x2="23006" y2="89267"/>
                        <a14:foregroundMark x1="74912" y1="90182" x2="82332" y2="89091"/>
                        <a14:foregroundMark x1="12367" y1="90182" x2="22473" y2="90182"/>
                        <a14:foregroundMark x1="36042" y1="44000" x2="43110" y2="44364"/>
                        <a14:foregroundMark x1="35689" y1="42909" x2="37456" y2="46545"/>
                        <a14:foregroundMark x1="23322" y1="94182" x2="51943" y2="97455"/>
                        <a14:foregroundMark x1="32509" y1="92727" x2="34276" y2="93818"/>
                        <a14:backgroundMark x1="38956" y1="88856" x2="43816" y2="88364"/>
                        <a14:backgroundMark x1="22261" y1="90545" x2="25993" y2="90167"/>
                        <a14:backgroundMark x1="43816" y1="88364" x2="57597" y2="90545"/>
                        <a14:backgroundMark x1="15901" y1="73091" x2="56890" y2="71273"/>
                        <a14:backgroundMark x1="56890" y1="71273" x2="81979" y2="75273"/>
                        <a14:backgroundMark x1="17314" y1="68727" x2="19788" y2="69091"/>
                      </a14:backgroundRemoval>
                    </a14:imgEffect>
                  </a14:imgLayer>
                </a14:imgProps>
              </a:ext>
            </a:extLst>
          </a:blip>
          <a:stretch>
            <a:fillRect/>
          </a:stretch>
        </p:blipFill>
        <p:spPr>
          <a:xfrm>
            <a:off x="1210175" y="3866760"/>
            <a:ext cx="2695951" cy="2619741"/>
          </a:xfrm>
          <a:prstGeom prst="rect">
            <a:avLst/>
          </a:prstGeom>
        </p:spPr>
      </p:pic>
      <p:pic>
        <p:nvPicPr>
          <p:cNvPr id="6" name="Picture 5">
            <a:extLst>
              <a:ext uri="{FF2B5EF4-FFF2-40B4-BE49-F238E27FC236}">
                <a16:creationId xmlns:a16="http://schemas.microsoft.com/office/drawing/2014/main" id="{538B441F-7A9B-B3B3-BA08-F6DFF9BD76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6667" l="7283" r="96359">
                        <a14:foregroundMark x1="52101" y1="15667" x2="63305" y2="28333"/>
                        <a14:foregroundMark x1="63305" y1="28333" x2="63305" y2="28333"/>
                        <a14:foregroundMark x1="51261" y1="14667" x2="64706" y2="19667"/>
                        <a14:foregroundMark x1="64706" y1="19667" x2="69468" y2="24000"/>
                        <a14:foregroundMark x1="49300" y1="34333" x2="70308" y2="31667"/>
                        <a14:foregroundMark x1="9524" y1="60667" x2="33894" y2="60333"/>
                        <a14:foregroundMark x1="64897" y1="60333" x2="90476" y2="60333"/>
                        <a14:foregroundMark x1="33894" y1="60333" x2="63392" y2="60333"/>
                        <a14:foregroundMark x1="90756" y1="60333" x2="91036" y2="75333"/>
                        <a14:foregroundMark x1="14006" y1="88000" x2="32493" y2="88000"/>
                        <a14:foregroundMark x1="7003" y1="90333" x2="52101" y2="87000"/>
                        <a14:foregroundMark x1="52101" y1="87000" x2="77591" y2="87667"/>
                        <a14:foregroundMark x1="77591" y1="87667" x2="96359" y2="87667"/>
                        <a14:foregroundMark x1="96359" y1="87667" x2="96359" y2="87667"/>
                        <a14:foregroundMark x1="8123" y1="61333" x2="8123" y2="86000"/>
                        <a14:foregroundMark x1="7843" y1="80333" x2="7843" y2="92000"/>
                        <a14:foregroundMark x1="93277" y1="80667" x2="93557" y2="92333"/>
                        <a14:foregroundMark x1="92717" y1="81000" x2="92157" y2="88667"/>
                        <a14:foregroundMark x1="21849" y1="60667" x2="75910" y2="64667"/>
                        <a14:foregroundMark x1="53221" y1="39000" x2="64426" y2="35000"/>
                        <a14:foregroundMark x1="58263" y1="42000" x2="62185" y2="24333"/>
                        <a14:foregroundMark x1="48459" y1="54000" x2="54599" y2="53140"/>
                        <a14:foregroundMark x1="67624" y1="55871" x2="69468" y2="56000"/>
                        <a14:foregroundMark x1="55182" y1="55000" x2="56377" y2="55084"/>
                        <a14:foregroundMark x1="69468" y1="56000" x2="70868" y2="56333"/>
                        <a14:foregroundMark x1="41176" y1="94000" x2="65546" y2="96667"/>
                        <a14:foregroundMark x1="65546" y1="96667" x2="71709" y2="96667"/>
                        <a14:foregroundMark x1="47339" y1="52000" x2="50420" y2="55667"/>
                        <a14:foregroundMark x1="47619" y1="51000" x2="52381" y2="51000"/>
                        <a14:foregroundMark x1="50700" y1="49667" x2="47059" y2="57333"/>
                        <a14:foregroundMark x1="46779" y1="52333" x2="40056" y2="61333"/>
                        <a14:foregroundMark x1="64146" y1="49333" x2="73950" y2="58000"/>
                        <a14:foregroundMark x1="11765" y1="90333" x2="11765" y2="90333"/>
                        <a14:foregroundMark x1="63305" y1="48667" x2="56303" y2="57667"/>
                        <a14:foregroundMark x1="65826" y1="49333" x2="57703" y2="60333"/>
                      </a14:backgroundRemoval>
                    </a14:imgEffect>
                  </a14:imgLayer>
                </a14:imgProps>
              </a:ext>
            </a:extLst>
          </a:blip>
          <a:stretch>
            <a:fillRect/>
          </a:stretch>
        </p:blipFill>
        <p:spPr>
          <a:xfrm>
            <a:off x="6820893" y="3447815"/>
            <a:ext cx="3400900" cy="2857899"/>
          </a:xfrm>
          <a:prstGeom prst="rect">
            <a:avLst/>
          </a:prstGeom>
        </p:spPr>
      </p:pic>
      <p:sp>
        <p:nvSpPr>
          <p:cNvPr id="7" name="Speech Bubble: Rectangle with Corners Rounded 6">
            <a:extLst>
              <a:ext uri="{FF2B5EF4-FFF2-40B4-BE49-F238E27FC236}">
                <a16:creationId xmlns:a16="http://schemas.microsoft.com/office/drawing/2014/main" id="{C6050DDC-952A-E554-AB1D-19ACC8CF7A07}"/>
              </a:ext>
            </a:extLst>
          </p:cNvPr>
          <p:cNvSpPr/>
          <p:nvPr/>
        </p:nvSpPr>
        <p:spPr>
          <a:xfrm>
            <a:off x="416938" y="2455445"/>
            <a:ext cx="3106537" cy="1571348"/>
          </a:xfrm>
          <a:prstGeom prst="wedgeRoundRectCallout">
            <a:avLst>
              <a:gd name="adj1" fmla="val -3366"/>
              <a:gd name="adj2" fmla="val 68556"/>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Nunito Black" pitchFamily="2" charset="0"/>
              </a:rPr>
              <a:t>Để tính được độ dài đường gấp khúc ABC, ta tính: 5 + 5 hoặc 5 x 2  </a:t>
            </a:r>
          </a:p>
        </p:txBody>
      </p:sp>
      <p:sp>
        <p:nvSpPr>
          <p:cNvPr id="8" name="Speech Bubble: Rectangle with Corners Rounded 7">
            <a:extLst>
              <a:ext uri="{FF2B5EF4-FFF2-40B4-BE49-F238E27FC236}">
                <a16:creationId xmlns:a16="http://schemas.microsoft.com/office/drawing/2014/main" id="{5251C3EF-5256-9147-FF98-8C311D4153C1}"/>
              </a:ext>
            </a:extLst>
          </p:cNvPr>
          <p:cNvSpPr/>
          <p:nvPr/>
        </p:nvSpPr>
        <p:spPr>
          <a:xfrm>
            <a:off x="8702368" y="1976967"/>
            <a:ext cx="3178485" cy="1781424"/>
          </a:xfrm>
          <a:prstGeom prst="wedgeRoundRectCallout">
            <a:avLst>
              <a:gd name="adj1" fmla="val -33711"/>
              <a:gd name="adj2" fmla="val 67956"/>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Nunito Black" pitchFamily="2" charset="0"/>
              </a:rPr>
              <a:t>Để tính được độ dài đường gấp khúc ABCD, ta tính: 5 + 5 +8  hoặc 5 x 2 + 8   </a:t>
            </a:r>
          </a:p>
        </p:txBody>
      </p:sp>
      <p:sp>
        <p:nvSpPr>
          <p:cNvPr id="9" name="TextBox 8">
            <a:extLst>
              <a:ext uri="{FF2B5EF4-FFF2-40B4-BE49-F238E27FC236}">
                <a16:creationId xmlns:a16="http://schemas.microsoft.com/office/drawing/2014/main" id="{C6563349-A797-A34F-38AA-F5D13A82E4A7}"/>
              </a:ext>
            </a:extLst>
          </p:cNvPr>
          <p:cNvSpPr txBox="1"/>
          <p:nvPr/>
        </p:nvSpPr>
        <p:spPr>
          <a:xfrm>
            <a:off x="1535836" y="5619565"/>
            <a:ext cx="1908700" cy="369332"/>
          </a:xfrm>
          <a:prstGeom prst="rect">
            <a:avLst/>
          </a:prstGeom>
          <a:noFill/>
        </p:spPr>
        <p:txBody>
          <a:bodyPr wrap="square" rtlCol="0">
            <a:spAutoFit/>
          </a:bodyPr>
          <a:lstStyle/>
          <a:p>
            <a:r>
              <a:rPr lang="en-US" b="1">
                <a:solidFill>
                  <a:srgbClr val="0070C0"/>
                </a:solidFill>
                <a:latin typeface="Nunito Black" pitchFamily="2" charset="0"/>
              </a:rPr>
              <a:t>5 +5 hoặc 5 x 2 </a:t>
            </a:r>
          </a:p>
        </p:txBody>
      </p:sp>
      <p:sp>
        <p:nvSpPr>
          <p:cNvPr id="10" name="TextBox 9">
            <a:extLst>
              <a:ext uri="{FF2B5EF4-FFF2-40B4-BE49-F238E27FC236}">
                <a16:creationId xmlns:a16="http://schemas.microsoft.com/office/drawing/2014/main" id="{5476C388-CA32-7AD6-2D49-8BF2F6F5F833}"/>
              </a:ext>
            </a:extLst>
          </p:cNvPr>
          <p:cNvSpPr txBox="1"/>
          <p:nvPr/>
        </p:nvSpPr>
        <p:spPr>
          <a:xfrm>
            <a:off x="7256275" y="5404121"/>
            <a:ext cx="2530136" cy="400110"/>
          </a:xfrm>
          <a:prstGeom prst="rect">
            <a:avLst/>
          </a:prstGeom>
          <a:noFill/>
        </p:spPr>
        <p:txBody>
          <a:bodyPr wrap="square" rtlCol="0">
            <a:spAutoFit/>
          </a:bodyPr>
          <a:lstStyle/>
          <a:p>
            <a:r>
              <a:rPr lang="en-US" sz="2000" b="1">
                <a:solidFill>
                  <a:srgbClr val="0070C0"/>
                </a:solidFill>
              </a:rPr>
              <a:t>5 + 5 + 8 hoặc 5 x 2 + 8</a:t>
            </a:r>
          </a:p>
        </p:txBody>
      </p:sp>
      <p:pic>
        <p:nvPicPr>
          <p:cNvPr id="11" name="Picture 10">
            <a:extLst>
              <a:ext uri="{FF2B5EF4-FFF2-40B4-BE49-F238E27FC236}">
                <a16:creationId xmlns:a16="http://schemas.microsoft.com/office/drawing/2014/main" id="{2D273F30-DB99-C028-7D21-001C2CF152E1}"/>
              </a:ext>
            </a:extLst>
          </p:cNvPr>
          <p:cNvPicPr>
            <a:picLocks noChangeAspect="1"/>
          </p:cNvPicPr>
          <p:nvPr/>
        </p:nvPicPr>
        <p:blipFill>
          <a:blip r:embed="rId9"/>
          <a:stretch>
            <a:fillRect/>
          </a:stretch>
        </p:blipFill>
        <p:spPr>
          <a:xfrm>
            <a:off x="84841" y="122175"/>
            <a:ext cx="2846895" cy="1075298"/>
          </a:xfrm>
          <a:prstGeom prst="rect">
            <a:avLst/>
          </a:prstGeom>
        </p:spPr>
      </p:pic>
      <p:sp>
        <p:nvSpPr>
          <p:cNvPr id="12" name="TextBox 11">
            <a:extLst>
              <a:ext uri="{FF2B5EF4-FFF2-40B4-BE49-F238E27FC236}">
                <a16:creationId xmlns:a16="http://schemas.microsoft.com/office/drawing/2014/main" id="{169929BF-969A-26F3-FF8E-496AD850E3E6}"/>
              </a:ext>
            </a:extLst>
          </p:cNvPr>
          <p:cNvSpPr txBox="1"/>
          <p:nvPr/>
        </p:nvSpPr>
        <p:spPr>
          <a:xfrm>
            <a:off x="4524846" y="37160"/>
            <a:ext cx="4793610" cy="6463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3600" b="1">
                <a:solidFill>
                  <a:srgbClr val="00B050"/>
                </a:solidFill>
                <a:latin typeface="Opensen"/>
              </a:rPr>
              <a:t>Làm quen với biểu thức</a:t>
            </a:r>
          </a:p>
        </p:txBody>
      </p:sp>
      <p:sp>
        <p:nvSpPr>
          <p:cNvPr id="13" name="TextBox 12">
            <a:extLst>
              <a:ext uri="{FF2B5EF4-FFF2-40B4-BE49-F238E27FC236}">
                <a16:creationId xmlns:a16="http://schemas.microsoft.com/office/drawing/2014/main" id="{EB9D8660-876B-B72D-08A3-62B4BB24BA94}"/>
              </a:ext>
            </a:extLst>
          </p:cNvPr>
          <p:cNvSpPr txBox="1"/>
          <p:nvPr/>
        </p:nvSpPr>
        <p:spPr>
          <a:xfrm>
            <a:off x="168136" y="1048638"/>
            <a:ext cx="4614575" cy="646331"/>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rtlCol="0">
            <a:spAutoFit/>
          </a:bodyPr>
          <a:lstStyle/>
          <a:p>
            <a:r>
              <a:rPr lang="en-US" sz="3600" b="1">
                <a:solidFill>
                  <a:srgbClr val="00B050"/>
                </a:solidFill>
                <a:latin typeface="Opensen"/>
              </a:rPr>
              <a:t>a) Ví dụ về biểu thức</a:t>
            </a:r>
          </a:p>
        </p:txBody>
      </p:sp>
    </p:spTree>
    <p:extLst>
      <p:ext uri="{BB962C8B-B14F-4D97-AF65-F5344CB8AC3E}">
        <p14:creationId xmlns:p14="http://schemas.microsoft.com/office/powerpoint/2010/main" val="23307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 calcmode="lin" valueType="num">
                                      <p:cBhvr>
                                        <p:cTn id="51"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2"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53"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54"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1442</Words>
  <Application>Microsoft Office PowerPoint</Application>
  <PresentationFormat>Widescreen</PresentationFormat>
  <Paragraphs>176</Paragraphs>
  <Slides>41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41</vt:i4>
      </vt:variant>
    </vt:vector>
  </HeadingPairs>
  <TitlesOfParts>
    <vt:vector size="56" baseType="lpstr">
      <vt:lpstr>Calibri Light</vt:lpstr>
      <vt:lpstr>Nunito Black</vt:lpstr>
      <vt:lpstr>A Charming Font Superexpanded</vt:lpstr>
      <vt:lpstr>Calibri</vt:lpstr>
      <vt:lpstr>Tahoma</vt:lpstr>
      <vt:lpstr>OpenSans</vt:lpstr>
      <vt:lpstr>Great Vibes</vt:lpstr>
      <vt:lpstr>A Charming Font Expanded</vt:lpstr>
      <vt:lpstr>Opensen</vt:lpstr>
      <vt:lpstr>Arial Nova</vt:lpstr>
      <vt:lpstr>Arial</vt:lpstr>
      <vt:lpstr>Sigmar One</vt:lpstr>
      <vt:lpstr>.VnArial</vt:lpstr>
      <vt:lpstr>BudHand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Mr Manh</cp:lastModifiedBy>
  <cp:revision>11</cp:revision>
  <dcterms:created xsi:type="dcterms:W3CDTF">2022-06-15T15:08:53Z</dcterms:created>
  <dcterms:modified xsi:type="dcterms:W3CDTF">2022-08-08T09:44:38Z</dcterms:modified>
</cp:coreProperties>
</file>