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 id="2147483736" r:id="rId6"/>
    <p:sldMasterId id="2147483748" r:id="rId7"/>
    <p:sldMasterId id="2147483769" r:id="rId8"/>
  </p:sldMasterIdLst>
  <p:notesMasterIdLst>
    <p:notesMasterId r:id="rId53"/>
  </p:notesMasterIdLst>
  <p:sldIdLst>
    <p:sldId id="323" r:id="rId9"/>
    <p:sldId id="256" r:id="rId10"/>
    <p:sldId id="301" r:id="rId11"/>
    <p:sldId id="258" r:id="rId12"/>
    <p:sldId id="302" r:id="rId13"/>
    <p:sldId id="300" r:id="rId14"/>
    <p:sldId id="261" r:id="rId15"/>
    <p:sldId id="265" r:id="rId16"/>
    <p:sldId id="264" r:id="rId17"/>
    <p:sldId id="314" r:id="rId18"/>
    <p:sldId id="307" r:id="rId19"/>
    <p:sldId id="308" r:id="rId20"/>
    <p:sldId id="309" r:id="rId21"/>
    <p:sldId id="310" r:id="rId22"/>
    <p:sldId id="311" r:id="rId23"/>
    <p:sldId id="312" r:id="rId24"/>
    <p:sldId id="313" r:id="rId25"/>
    <p:sldId id="266" r:id="rId26"/>
    <p:sldId id="270" r:id="rId27"/>
    <p:sldId id="271" r:id="rId28"/>
    <p:sldId id="272" r:id="rId29"/>
    <p:sldId id="304" r:id="rId30"/>
    <p:sldId id="273" r:id="rId31"/>
    <p:sldId id="275" r:id="rId32"/>
    <p:sldId id="315" r:id="rId33"/>
    <p:sldId id="316" r:id="rId34"/>
    <p:sldId id="291" r:id="rId35"/>
    <p:sldId id="318" r:id="rId36"/>
    <p:sldId id="317" r:id="rId37"/>
    <p:sldId id="319" r:id="rId38"/>
    <p:sldId id="320" r:id="rId39"/>
    <p:sldId id="321" r:id="rId40"/>
    <p:sldId id="282" r:id="rId41"/>
    <p:sldId id="285" r:id="rId42"/>
    <p:sldId id="286" r:id="rId43"/>
    <p:sldId id="288" r:id="rId44"/>
    <p:sldId id="322" r:id="rId45"/>
    <p:sldId id="292" r:id="rId46"/>
    <p:sldId id="294" r:id="rId47"/>
    <p:sldId id="293" r:id="rId48"/>
    <p:sldId id="296" r:id="rId49"/>
    <p:sldId id="297" r:id="rId50"/>
    <p:sldId id="299" r:id="rId51"/>
    <p:sldId id="29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86527" autoAdjust="0"/>
  </p:normalViewPr>
  <p:slideViewPr>
    <p:cSldViewPr snapToGrid="0">
      <p:cViewPr varScale="1">
        <p:scale>
          <a:sx n="70" d="100"/>
          <a:sy n="70" d="100"/>
        </p:scale>
        <p:origin x="4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8</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16</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32</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xmlns=""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xmlns=""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xmlns=""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xmlns=""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xmlns=""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xmlns=""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xmlns=""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xmlns=""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xmlns=""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xmlns=""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xmlns=""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xmlns=""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xmlns=""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xmlns=""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xmlns=""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xmlns=""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xmlns=""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xmlns=""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xmlns=""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xmlns=""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xmlns=""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xmlns=""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xmlns=""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xmlns=""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2022/12/12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0434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12/12/2022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xmlns=""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00158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6821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8947568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2022/12/12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12/12/2022</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a16="http://schemas.microsoft.com/office/drawing/2014/main" xmlns=""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a16="http://schemas.microsoft.com/office/drawing/2014/main" xmlns=""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12/12/2022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50.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50.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37.xml"/><Relationship Id="rId5" Type="http://schemas.openxmlformats.org/officeDocument/2006/relationships/image" Target="../media/image55.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49.xml"/><Relationship Id="rId5" Type="http://schemas.openxmlformats.org/officeDocument/2006/relationships/image" Target="../media/image58.png"/><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5.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37.xml"/><Relationship Id="rId6" Type="http://schemas.openxmlformats.org/officeDocument/2006/relationships/image" Target="../media/image59.png"/><Relationship Id="rId5" Type="http://schemas.openxmlformats.org/officeDocument/2006/relationships/image" Target="../media/image60.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3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4.svg"/><Relationship Id="rId2" Type="http://schemas.openxmlformats.org/officeDocument/2006/relationships/image" Target="../media/image48.png"/><Relationship Id="rId1" Type="http://schemas.openxmlformats.org/officeDocument/2006/relationships/slideLayout" Target="../slideLayouts/slideLayout37.xml"/><Relationship Id="rId6" Type="http://schemas.openxmlformats.org/officeDocument/2006/relationships/image" Target="../media/image63.png"/><Relationship Id="rId5" Type="http://schemas.openxmlformats.org/officeDocument/2006/relationships/image" Target="../media/image55.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jpg"/><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slide" Target="slide7.xml"/><Relationship Id="rId7" Type="http://schemas.openxmlformats.org/officeDocument/2006/relationships/slide" Target="slide8.xml"/><Relationship Id="rId2" Type="http://schemas.openxmlformats.org/officeDocument/2006/relationships/image" Target="../media/image69.png"/><Relationship Id="rId1" Type="http://schemas.openxmlformats.org/officeDocument/2006/relationships/slideLayout" Target="../slideLayouts/slideLayout31.xml"/><Relationship Id="rId6" Type="http://schemas.openxmlformats.org/officeDocument/2006/relationships/image" Target="../media/image71.gif"/><Relationship Id="rId11" Type="http://schemas.openxmlformats.org/officeDocument/2006/relationships/image" Target="../media/image75.gif"/><Relationship Id="rId5" Type="http://schemas.openxmlformats.org/officeDocument/2006/relationships/slide" Target="slide9.xml"/><Relationship Id="rId10" Type="http://schemas.openxmlformats.org/officeDocument/2006/relationships/image" Target="../media/image74.gif"/><Relationship Id="rId4" Type="http://schemas.openxmlformats.org/officeDocument/2006/relationships/image" Target="../media/image70.gif"/><Relationship Id="rId9" Type="http://schemas.openxmlformats.org/officeDocument/2006/relationships/image" Target="../media/image73.gif"/></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79754" y="857251"/>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47397" y="1619507"/>
            <a:ext cx="3497209" cy="715709"/>
          </a:xfrm>
          <a:prstGeom prst="rect">
            <a:avLst/>
          </a:prstGeom>
          <a:noFill/>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16</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998101" y="2471079"/>
            <a:ext cx="10834236" cy="1962460"/>
          </a:xfrm>
          <a:prstGeom prst="rect">
            <a:avLst/>
          </a:prstGeom>
          <a:noFill/>
        </p:spPr>
        <p:txBody>
          <a:bodyPr wrap="square" rtlCol="0">
            <a:spAutoFit/>
          </a:bodyPr>
          <a:lstStyle/>
          <a:p>
            <a:pPr algn="ctr"/>
            <a:r>
              <a:rPr lang="en-US" sz="4051" b="1" dirty="0" err="1">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1"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Ngôi</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nhà</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trong</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cỏ</a:t>
            </a:r>
            <a:endPar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pPr algn="ct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a:t>
            </a:r>
            <a:r>
              <a:rPr lang="en-US"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Kể</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chuyện</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Hàng</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xóm</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của</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tắc</a:t>
            </a:r>
            <a:r>
              <a:rPr lang="en-US" sz="4051"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kè</a:t>
            </a:r>
            <a:endParaRPr lang="vi-VN" sz="4051"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34269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1107996"/>
          </a:xfrm>
          <a:prstGeom prst="rect">
            <a:avLst/>
          </a:prstGeom>
        </p:spPr>
        <p:txBody>
          <a:bodyPr wrap="square">
            <a:spAutoFit/>
          </a:bodyPr>
          <a:lstStyle/>
          <a:p>
            <a:pPr algn="ctr">
              <a:buClr>
                <a:srgbClr val="000000"/>
              </a:buClr>
            </a:pPr>
            <a:r>
              <a:rPr lang="en-US" sz="6600" b="1" kern="0" dirty="0" smtClean="0">
                <a:ln w="22225">
                  <a:solidFill>
                    <a:srgbClr val="C0504D"/>
                  </a:solidFill>
                  <a:prstDash val="solid"/>
                </a:ln>
                <a:solidFill>
                  <a:srgbClr val="FF0000"/>
                </a:solidFill>
                <a:latin typeface="Great Vibes" pitchFamily="2" charset="0"/>
                <a:cs typeface="Arial"/>
                <a:sym typeface="Arial"/>
              </a:rPr>
              <a:t>Chia </a:t>
            </a:r>
            <a:r>
              <a:rPr lang="en-US" sz="6600" b="1" kern="0" dirty="0" err="1" smtClean="0">
                <a:ln w="22225">
                  <a:solidFill>
                    <a:srgbClr val="C0504D"/>
                  </a:solidFill>
                  <a:prstDash val="solid"/>
                </a:ln>
                <a:solidFill>
                  <a:srgbClr val="FF0000"/>
                </a:solidFill>
                <a:latin typeface="Great Vibes" pitchFamily="2" charset="0"/>
                <a:cs typeface="Arial"/>
                <a:sym typeface="Arial"/>
              </a:rPr>
              <a:t>đoạn</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1: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tìm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tiếng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2: </a:t>
            </a:r>
            <a:r>
              <a:rPr lang="en-US" sz="3200" b="1" dirty="0" err="1" smtClean="0">
                <a:solidFill>
                  <a:srgbClr val="002060"/>
                </a:solidFill>
                <a:latin typeface="Cambria" panose="02040503050406030204" pitchFamily="18" charset="0"/>
                <a:ea typeface="Cambria" panose="02040503050406030204" pitchFamily="18" charset="0"/>
              </a:rPr>
              <a:t>Tiếp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theo</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một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tài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âm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2D9E22BA-1147-6B37-2480-A90B3680939E}"/>
              </a:ext>
            </a:extLst>
          </p:cNvPr>
          <p:cNvSpPr txBox="1"/>
          <p:nvPr/>
        </p:nvSpPr>
        <p:spPr>
          <a:xfrm>
            <a:off x="3858456"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3: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xmlns=""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smtClean="0">
                <a:solidFill>
                  <a:schemeClr val="bg1"/>
                </a:solidFill>
                <a:latin typeface="Nunito Black" pitchFamily="2" charset="0"/>
                <a:ea typeface="Cambria" panose="02040503050406030204" pitchFamily="18" charset="0"/>
                <a:sym typeface="Arial"/>
              </a:rPr>
              <a:t>Đọc</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nối</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tiếp</a:t>
            </a:r>
            <a:r>
              <a:rPr lang="en-US" sz="3200" b="1" kern="0" dirty="0" smtClean="0">
                <a:solidFill>
                  <a:schemeClr val="bg1"/>
                </a:solidFill>
                <a:latin typeface="Nunito Black" pitchFamily="2" charset="0"/>
                <a:ea typeface="Cambria" panose="02040503050406030204" pitchFamily="18" charset="0"/>
                <a:sym typeface="Arial"/>
              </a:rPr>
              <a:t> </a:t>
            </a:r>
            <a:r>
              <a:rPr lang="en-US" sz="3200" b="1" kern="0" dirty="0" err="1" smtClean="0">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1350416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xmlns=""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smtClean="0">
                <a:solidFill>
                  <a:schemeClr val="bg1"/>
                </a:solidFill>
                <a:latin typeface="Nunito Black" pitchFamily="2" charset="0"/>
                <a:ea typeface="Cambria" panose="02040503050406030204" pitchFamily="18" charset="0"/>
                <a:sym typeface="Arial"/>
              </a:rPr>
              <a:t>Luyện</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đọc</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theo</a:t>
            </a:r>
            <a:r>
              <a:rPr lang="en-US" sz="2800" b="1" kern="0" noProof="0" dirty="0" smtClean="0">
                <a:solidFill>
                  <a:schemeClr val="bg1"/>
                </a:solidFill>
                <a:latin typeface="Nunito Black" pitchFamily="2" charset="0"/>
                <a:ea typeface="Cambria" panose="02040503050406030204" pitchFamily="18" charset="0"/>
                <a:sym typeface="Arial"/>
              </a:rPr>
              <a:t> </a:t>
            </a:r>
            <a:r>
              <a:rPr lang="en-US" sz="2800" b="1" kern="0" noProof="0" dirty="0" err="1" smtClean="0">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smtClean="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286150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a16="http://schemas.microsoft.com/office/drawing/2014/main" xmlns=""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smtClean="0">
                <a:solidFill>
                  <a:schemeClr val="bg1"/>
                </a:solidFill>
                <a:latin typeface="Great Vibes" pitchFamily="2" charset="0"/>
                <a:ea typeface="Cambria" panose="02040503050406030204" pitchFamily="18" charset="0"/>
                <a:sym typeface="Arial"/>
              </a:rPr>
              <a:t>Đọc</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toàn</a:t>
            </a:r>
            <a:r>
              <a:rPr lang="en-US" sz="4800" b="1" kern="0" dirty="0" smtClean="0">
                <a:solidFill>
                  <a:schemeClr val="bg1"/>
                </a:solidFill>
                <a:latin typeface="Great Vibes" pitchFamily="2" charset="0"/>
                <a:ea typeface="Cambria" panose="02040503050406030204" pitchFamily="18" charset="0"/>
                <a:sym typeface="Arial"/>
              </a:rPr>
              <a:t> </a:t>
            </a:r>
            <a:r>
              <a:rPr lang="en-US" sz="4800" b="1" kern="0" dirty="0" err="1" smtClean="0">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Dưới </a:t>
            </a:r>
            <a:r>
              <a:rPr lang="vi-VN" sz="2400" b="1" dirty="0">
                <a:solidFill>
                  <a:schemeClr val="tx2">
                    <a:lumMod val="50000"/>
                  </a:schemeClr>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a:t>
            </a:r>
            <a:r>
              <a:rPr lang="vi-VN" sz="2400" b="1" dirty="0" smtClean="0">
                <a:solidFill>
                  <a:schemeClr val="tx2">
                    <a:lumMod val="50000"/>
                  </a:schemeClr>
                </a:solidFill>
                <a:latin typeface="Cambria" panose="02040503050406030204" pitchFamily="18" charset="0"/>
                <a:ea typeface="Cambria" panose="02040503050406030204" pitchFamily="18" charset="0"/>
              </a:rPr>
              <a:t>quá!</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Chuồn </a:t>
            </a:r>
            <a:r>
              <a:rPr lang="vi-VN" sz="2400" b="1" dirty="0">
                <a:solidFill>
                  <a:schemeClr val="tx2">
                    <a:lumMod val="50000"/>
                  </a:schemeClr>
                </a:solidFill>
                <a:latin typeface="Cambria" panose="02040503050406030204" pitchFamily="18" charset="0"/>
                <a:ea typeface="Cambria" panose="02040503050406030204" pitchFamily="18" charset="0"/>
              </a:rPr>
              <a:t>chuồn khẽ đập đôi cánh</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en-US" sz="2400" b="1" dirty="0" smtClean="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en-US"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smtClean="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r>
              <a:rPr lang="vi-VN" sz="2400" b="1" dirty="0" smtClean="0">
                <a:solidFill>
                  <a:schemeClr val="tx2">
                    <a:lumMod val="50000"/>
                  </a:schemeClr>
                </a:solidFill>
                <a:latin typeface="Cambria" panose="02040503050406030204" pitchFamily="18" charset="0"/>
                <a:ea typeface="Cambria" panose="02040503050406030204" pitchFamily="18" charset="0"/>
              </a:rPr>
              <a:t>.</a:t>
            </a:r>
            <a:endParaRPr lang="vi-VN" sz="2400" b="1" dirty="0">
              <a:solidFill>
                <a:schemeClr val="tx2">
                  <a:lumMod val="50000"/>
                </a:schemeClr>
              </a:solidFill>
              <a:latin typeface="Cambria" panose="02040503050406030204" pitchFamily="18" charset="0"/>
              <a:ea typeface="Cambria" panose="02040503050406030204" pitchFamily="18" charset="0"/>
            </a:endParaRP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ln w="22225">
                  <a:solidFill>
                    <a:schemeClr val="accent2"/>
                  </a:solidFill>
                  <a:prstDash val="solid"/>
                </a:ln>
                <a:solidFill>
                  <a:srgbClr val="FF3399"/>
                </a:solidFill>
                <a:latin typeface="Sigmar One" panose="00000500000000000000" pitchFamily="2" charset="0"/>
                <a:cs typeface="Times New Roman" panose="02020603050405020304" pitchFamily="18" charset="0"/>
              </a:rPr>
              <a:t>TRẢ LỜI CÂU HỎI</a:t>
            </a:r>
            <a:endParaRPr lang="en-US" sz="6000" b="1" dirty="0">
              <a:ln w="22225">
                <a:solidFill>
                  <a:schemeClr val="accent2"/>
                </a:solidFill>
                <a:prstDash val="solid"/>
              </a:ln>
              <a:solidFill>
                <a:srgbClr val="FF3399"/>
              </a:solidFill>
              <a:latin typeface="Sigmar One"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00159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r>
              <a:rPr lang="en-US" sz="3200" b="1" dirty="0" smtClean="0">
                <a:solidFill>
                  <a:srgbClr val="000000"/>
                </a:solidFill>
                <a:latin typeface="Cambria" panose="02040503050406030204" pitchFamily="18" charset="0"/>
                <a:ea typeface="Cambria" panose="02040503050406030204" pitchFamily="18" charset="0"/>
              </a:rPr>
              <a:t>?</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smtClean="0">
                  <a:solidFill>
                    <a:schemeClr val="bg2">
                      <a:lumMod val="10000"/>
                    </a:schemeClr>
                  </a:solidFill>
                  <a:latin typeface="Nunito Black" pitchFamily="2" charset="0"/>
                </a:rPr>
                <a:t>Đáp</a:t>
              </a:r>
              <a:r>
                <a:rPr lang="en-US" sz="3600" dirty="0" smtClean="0">
                  <a:solidFill>
                    <a:schemeClr val="bg2">
                      <a:lumMod val="10000"/>
                    </a:schemeClr>
                  </a:solidFill>
                  <a:latin typeface="Nunito Black" pitchFamily="2" charset="0"/>
                </a:rPr>
                <a:t> </a:t>
              </a:r>
              <a:r>
                <a:rPr lang="en-US" sz="3600" dirty="0" err="1" smtClean="0">
                  <a:solidFill>
                    <a:schemeClr val="bg2">
                      <a:lumMod val="10000"/>
                    </a:schemeClr>
                  </a:solidFill>
                  <a:latin typeface="Nunito Black" pitchFamily="2" charset="0"/>
                </a:rPr>
                <a:t>án</a:t>
              </a:r>
              <a:r>
                <a:rPr lang="en-US" sz="3600" dirty="0" smtClean="0">
                  <a:solidFill>
                    <a:schemeClr val="bg2">
                      <a:lumMod val="10000"/>
                    </a:schemeClr>
                  </a:solidFill>
                  <a:latin typeface="Nunito Black" pitchFamily="2" charset="0"/>
                </a:rPr>
                <a:t>: </a:t>
              </a:r>
              <a:r>
                <a:rPr lang="en-US" sz="3600" dirty="0" err="1" smtClean="0">
                  <a:solidFill>
                    <a:srgbClr val="C00000"/>
                  </a:solidFill>
                  <a:latin typeface="Nunito Black" pitchFamily="2" charset="0"/>
                </a:rPr>
                <a:t>Vào</a:t>
              </a:r>
              <a:r>
                <a:rPr lang="en-US" sz="3600" dirty="0" smtClean="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smtClean="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smtClean="0">
                <a:solidFill>
                  <a:schemeClr val="bg2">
                    <a:lumMod val="10000"/>
                  </a:schemeClr>
                </a:solidFill>
                <a:latin typeface="Nunito Black" pitchFamily="2" charset="0"/>
                <a:ea typeface="Cambria" panose="02040503050406030204" pitchFamily="18" charset="0"/>
              </a:rPr>
              <a:t>Đáp</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chemeClr val="bg2">
                    <a:lumMod val="10000"/>
                  </a:schemeClr>
                </a:solidFill>
                <a:latin typeface="Nunito Black" pitchFamily="2" charset="0"/>
                <a:ea typeface="Cambria" panose="02040503050406030204" pitchFamily="18" charset="0"/>
              </a:rPr>
              <a:t>án</a:t>
            </a:r>
            <a:r>
              <a:rPr lang="en-US" sz="5400" b="1" dirty="0" smtClean="0">
                <a:solidFill>
                  <a:schemeClr val="bg2">
                    <a:lumMod val="10000"/>
                  </a:schemeClr>
                </a:solidFill>
                <a:latin typeface="Nunito Black" pitchFamily="2" charset="0"/>
                <a:ea typeface="Cambria" panose="02040503050406030204" pitchFamily="18" charset="0"/>
              </a:rPr>
              <a:t>: </a:t>
            </a:r>
            <a:r>
              <a:rPr lang="en-US" sz="5400" b="1" dirty="0" err="1" smtClean="0">
                <a:solidFill>
                  <a:srgbClr val="C00000"/>
                </a:solidFill>
                <a:latin typeface="Nunito Black" pitchFamily="2" charset="0"/>
                <a:ea typeface="Cambria" panose="02040503050406030204" pitchFamily="18" charset="0"/>
              </a:rPr>
              <a:t>Các</a:t>
            </a:r>
            <a:r>
              <a:rPr lang="en-US" sz="5400" b="1" dirty="0" smtClean="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a:t>
            </a:r>
            <a:r>
              <a:rPr lang="en-US" sz="5400" b="1" kern="0" dirty="0" smtClean="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Nunito Black" pitchFamily="2"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Nunito Black" pitchFamily="2"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Nunito Black" pitchFamily="2" charset="0"/>
              </a:rPr>
              <a:t>CỎ</a:t>
            </a:r>
          </a:p>
        </p:txBody>
      </p:sp>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smtClean="0">
                <a:solidFill>
                  <a:srgbClr val="000000"/>
                </a:solidFill>
                <a:latin typeface="Cambria" panose="02040503050406030204" pitchFamily="18" charset="0"/>
                <a:ea typeface="Cambria" panose="02040503050406030204" pitchFamily="18" charset="0"/>
              </a:rPr>
              <a:t>thấy</a:t>
            </a:r>
            <a:r>
              <a:rPr lang="en-US" sz="2800" b="1" dirty="0" smtClean="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smtClean="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cào</a:t>
            </a:r>
            <a:r>
              <a:rPr lang="en-US" sz="3600" i="1" dirty="0" smtClean="0">
                <a:solidFill>
                  <a:srgbClr val="C00000"/>
                </a:solidFill>
                <a:latin typeface="Nunito Black" pitchFamily="2" charset="0"/>
              </a:rPr>
              <a:t> </a:t>
            </a:r>
            <a:r>
              <a:rPr lang="en-US" sz="3600" i="1" dirty="0" err="1" smtClean="0">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smtClean="0">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smtClean="0">
                <a:solidFill>
                  <a:schemeClr val="tx2">
                    <a:lumMod val="50000"/>
                  </a:schemeClr>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Thế </a:t>
            </a:r>
            <a:r>
              <a:rPr lang="vi-VN" sz="3600" b="1" dirty="0">
                <a:solidFill>
                  <a:srgbClr val="7030A0"/>
                </a:solidFill>
                <a:latin typeface="Cambria" panose="02040503050406030204" pitchFamily="18" charset="0"/>
                <a:ea typeface="Cambria" panose="02040503050406030204" pitchFamily="18" charset="0"/>
              </a:rPr>
              <a:t>là cào cào, nhái bén, chuồn chuồn rủ nhau đi tìm tiếng hát.</a:t>
            </a:r>
          </a:p>
          <a:p>
            <a:pPr algn="just"/>
            <a:r>
              <a:rPr lang="en-US" sz="3600" b="1" dirty="0" smtClean="0">
                <a:solidFill>
                  <a:srgbClr val="7030A0"/>
                </a:solidFill>
                <a:latin typeface="Cambria" panose="02040503050406030204" pitchFamily="18" charset="0"/>
                <a:ea typeface="Cambria" panose="02040503050406030204" pitchFamily="18" charset="0"/>
              </a:rPr>
              <a:t>      </a:t>
            </a:r>
            <a:r>
              <a:rPr lang="vi-VN" sz="3600" b="1" dirty="0" smtClean="0">
                <a:solidFill>
                  <a:srgbClr val="7030A0"/>
                </a:solidFill>
                <a:latin typeface="Cambria" panose="02040503050406030204" pitchFamily="18" charset="0"/>
                <a:ea typeface="Cambria" panose="02040503050406030204" pitchFamily="18" charset="0"/>
              </a:rPr>
              <a:t>Dưới </a:t>
            </a:r>
            <a:r>
              <a:rPr lang="vi-VN" sz="3600" b="1" dirty="0">
                <a:solidFill>
                  <a:srgbClr val="7030A0"/>
                </a:solidFill>
                <a:latin typeface="Cambria" panose="02040503050406030204" pitchFamily="18" charset="0"/>
                <a:ea typeface="Cambria" panose="02040503050406030204" pitchFamily="18" charset="0"/>
              </a:rPr>
              <a:t>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r>
              <a:rPr lang="en-US" sz="4000" dirty="0" smtClean="0">
                <a:solidFill>
                  <a:srgbClr val="C00000"/>
                </a:solidFill>
                <a:latin typeface="Nunito Black" pitchFamily="2" charset="0"/>
              </a:rPr>
              <a:t>.</a:t>
            </a:r>
            <a:endParaRPr lang="en-US" sz="4000" dirty="0">
              <a:solidFill>
                <a:srgbClr val="C00000"/>
              </a:solidFill>
              <a:latin typeface="Nunito Black" pitchFamily="2" charset="0"/>
            </a:endParaRPr>
          </a:p>
        </p:txBody>
      </p:sp>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Nunito Black" pitchFamily="2" charset="0"/>
              </a:rPr>
              <a:t>Em</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đọc</a:t>
            </a:r>
            <a:r>
              <a:rPr lang="en-US" sz="3200" dirty="0">
                <a:solidFill>
                  <a:srgbClr val="C00000"/>
                </a:solidFill>
                <a:latin typeface="Nunito Black" pitchFamily="2" charset="0"/>
              </a:rPr>
              <a:t> </a:t>
            </a:r>
            <a:r>
              <a:rPr lang="en-US" sz="3200" dirty="0" err="1">
                <a:solidFill>
                  <a:srgbClr val="C00000"/>
                </a:solidFill>
                <a:latin typeface="Nunito Black" pitchFamily="2" charset="0"/>
              </a:rPr>
              <a:t>kĩ</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nói</a:t>
            </a:r>
            <a:r>
              <a:rPr lang="en-US" sz="3200" dirty="0">
                <a:solidFill>
                  <a:srgbClr val="C00000"/>
                </a:solidFill>
                <a:latin typeface="Nunito Black" pitchFamily="2" charset="0"/>
              </a:rPr>
              <a:t> </a:t>
            </a:r>
            <a:r>
              <a:rPr lang="en-US" sz="3200" dirty="0" err="1">
                <a:solidFill>
                  <a:srgbClr val="C00000"/>
                </a:solidFill>
                <a:latin typeface="Nunito Black" pitchFamily="2" charset="0"/>
              </a:rPr>
              <a:t>của</a:t>
            </a:r>
            <a:r>
              <a:rPr lang="en-US" sz="3200" dirty="0">
                <a:solidFill>
                  <a:srgbClr val="C00000"/>
                </a:solidFill>
                <a:latin typeface="Nunito Black" pitchFamily="2" charset="0"/>
              </a:rPr>
              <a:t> </a:t>
            </a:r>
            <a:r>
              <a:rPr lang="en-US" sz="3200" dirty="0" err="1">
                <a:solidFill>
                  <a:srgbClr val="C00000"/>
                </a:solidFill>
                <a:latin typeface="Nunito Black" pitchFamily="2" charset="0"/>
              </a:rPr>
              <a:t>nhái</a:t>
            </a:r>
            <a:r>
              <a:rPr lang="en-US" sz="3200" dirty="0">
                <a:solidFill>
                  <a:srgbClr val="C00000"/>
                </a:solidFill>
                <a:latin typeface="Nunito Black" pitchFamily="2" charset="0"/>
              </a:rPr>
              <a:t> </a:t>
            </a:r>
            <a:r>
              <a:rPr lang="en-US" sz="3200" dirty="0" err="1">
                <a:solidFill>
                  <a:srgbClr val="C00000"/>
                </a:solidFill>
                <a:latin typeface="Nunito Black" pitchFamily="2" charset="0"/>
              </a:rPr>
              <a:t>bén</a:t>
            </a:r>
            <a:r>
              <a:rPr lang="en-US" sz="3200" dirty="0">
                <a:solidFill>
                  <a:srgbClr val="C00000"/>
                </a:solidFill>
                <a:latin typeface="Nunito Black" pitchFamily="2" charset="0"/>
              </a:rPr>
              <a:t> ở </a:t>
            </a:r>
            <a:r>
              <a:rPr lang="en-US" sz="3200" dirty="0" err="1">
                <a:solidFill>
                  <a:srgbClr val="C00000"/>
                </a:solidFill>
                <a:latin typeface="Nunito Black" pitchFamily="2" charset="0"/>
              </a:rPr>
              <a:t>cuối</a:t>
            </a:r>
            <a:r>
              <a:rPr lang="en-US" sz="3200" dirty="0">
                <a:solidFill>
                  <a:srgbClr val="C00000"/>
                </a:solidFill>
                <a:latin typeface="Nunito Black" pitchFamily="2" charset="0"/>
              </a:rPr>
              <a:t> </a:t>
            </a:r>
            <a:r>
              <a:rPr lang="en-US" sz="3200" dirty="0" err="1">
                <a:solidFill>
                  <a:srgbClr val="C00000"/>
                </a:solidFill>
                <a:latin typeface="Nunito Black" pitchFamily="2" charset="0"/>
              </a:rPr>
              <a:t>bài</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để</a:t>
            </a:r>
            <a:r>
              <a:rPr lang="en-US" sz="3200" dirty="0">
                <a:solidFill>
                  <a:srgbClr val="C00000"/>
                </a:solidFill>
                <a:latin typeface="Nunito Black" pitchFamily="2" charset="0"/>
              </a:rPr>
              <a:t> </a:t>
            </a:r>
            <a:r>
              <a:rPr lang="en-US" sz="3200" dirty="0" err="1">
                <a:solidFill>
                  <a:srgbClr val="C00000"/>
                </a:solidFill>
                <a:latin typeface="Nunito Black" pitchFamily="2" charset="0"/>
              </a:rPr>
              <a:t>trả</a:t>
            </a:r>
            <a:r>
              <a:rPr lang="en-US" sz="3200" dirty="0">
                <a:solidFill>
                  <a:srgbClr val="C00000"/>
                </a:solidFill>
                <a:latin typeface="Nunito Black" pitchFamily="2" charset="0"/>
              </a:rPr>
              <a:t> </a:t>
            </a:r>
            <a:r>
              <a:rPr lang="en-US" sz="3200" dirty="0" err="1">
                <a:solidFill>
                  <a:srgbClr val="C00000"/>
                </a:solidFill>
                <a:latin typeface="Nunito Black" pitchFamily="2" charset="0"/>
              </a:rPr>
              <a:t>lời</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hỏi</a:t>
            </a:r>
            <a:r>
              <a:rPr lang="en-US" sz="3200" dirty="0">
                <a:solidFill>
                  <a:srgbClr val="C00000"/>
                </a:solidFill>
                <a:latin typeface="Nunito Black" pitchFamily="2"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Nunito Black" pitchFamily="2" charset="0"/>
              </a:rPr>
              <a:t>Các</a:t>
            </a:r>
            <a:r>
              <a:rPr lang="en-US" sz="5400" dirty="0">
                <a:solidFill>
                  <a:srgbClr val="FF0000"/>
                </a:solidFill>
                <a:latin typeface="Nunito Black" pitchFamily="2" charset="0"/>
              </a:rPr>
              <a:t> </a:t>
            </a:r>
            <a:r>
              <a:rPr lang="en-US" sz="5400" dirty="0" err="1">
                <a:solidFill>
                  <a:srgbClr val="FF0000"/>
                </a:solidFill>
                <a:latin typeface="Nunito Black" pitchFamily="2" charset="0"/>
              </a:rPr>
              <a:t>bạn</a:t>
            </a:r>
            <a:r>
              <a:rPr lang="en-US" sz="5400" dirty="0">
                <a:solidFill>
                  <a:srgbClr val="FF0000"/>
                </a:solidFill>
                <a:latin typeface="Nunito Black" pitchFamily="2" charset="0"/>
              </a:rPr>
              <a:t> </a:t>
            </a:r>
            <a:r>
              <a:rPr lang="en-US" sz="5400" dirty="0" err="1">
                <a:solidFill>
                  <a:srgbClr val="FF0000"/>
                </a:solidFill>
                <a:latin typeface="Nunito Black" pitchFamily="2" charset="0"/>
              </a:rPr>
              <a:t>giúp</a:t>
            </a:r>
            <a:r>
              <a:rPr lang="en-US" sz="5400" dirty="0">
                <a:solidFill>
                  <a:srgbClr val="FF0000"/>
                </a:solidFill>
                <a:latin typeface="Nunito Black" pitchFamily="2" charset="0"/>
              </a:rPr>
              <a:t> </a:t>
            </a:r>
            <a:r>
              <a:rPr lang="en-US" sz="5400" dirty="0" err="1">
                <a:solidFill>
                  <a:srgbClr val="FF0000"/>
                </a:solidFill>
                <a:latin typeface="Nunito Black" pitchFamily="2" charset="0"/>
              </a:rPr>
              <a:t>dế</a:t>
            </a:r>
            <a:r>
              <a:rPr lang="en-US" sz="5400" dirty="0">
                <a:solidFill>
                  <a:srgbClr val="FF0000"/>
                </a:solidFill>
                <a:latin typeface="Nunito Black" pitchFamily="2" charset="0"/>
              </a:rPr>
              <a:t> than </a:t>
            </a:r>
            <a:r>
              <a:rPr lang="en-US" sz="5400" dirty="0" err="1">
                <a:solidFill>
                  <a:srgbClr val="FF0000"/>
                </a:solidFill>
                <a:latin typeface="Nunito Black" pitchFamily="2" charset="0"/>
              </a:rPr>
              <a:t>dựng</a:t>
            </a:r>
            <a:r>
              <a:rPr lang="en-US" sz="5400" dirty="0">
                <a:solidFill>
                  <a:srgbClr val="FF0000"/>
                </a:solidFill>
                <a:latin typeface="Nunito Black" pitchFamily="2" charset="0"/>
              </a:rPr>
              <a:t> </a:t>
            </a:r>
            <a:r>
              <a:rPr lang="en-US" sz="5400" dirty="0" err="1">
                <a:solidFill>
                  <a:srgbClr val="FF0000"/>
                </a:solidFill>
                <a:latin typeface="Nunito Black" pitchFamily="2" charset="0"/>
              </a:rPr>
              <a:t>nhà</a:t>
            </a:r>
            <a:r>
              <a:rPr lang="en-US" sz="5400" dirty="0">
                <a:solidFill>
                  <a:srgbClr val="FF0000"/>
                </a:solidFill>
                <a:latin typeface="Nunito Black" pitchFamily="2"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5</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r>
              <a:rPr lang="en-US" sz="3200" b="1" dirty="0" smtClean="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677656"/>
          </a:xfrm>
          <a:prstGeom prst="rect">
            <a:avLst/>
          </a:prstGeom>
        </p:spPr>
        <p:txBody>
          <a:bodyPr wrap="square">
            <a:spAutoFit/>
          </a:bodyPr>
          <a:lstStyle/>
          <a:p>
            <a:pPr algn="just"/>
            <a:r>
              <a:rPr lang="vi-VN" sz="2800" dirty="0">
                <a:solidFill>
                  <a:srgbClr val="C00000"/>
                </a:solidFill>
                <a:latin typeface="Nunito Black" pitchFamily="2" charset="0"/>
              </a:rPr>
              <a:t>Việc các bạn giúp đỡ dế than cho thấy các bạn là những người bạn tốt, biết giúp đỡ người khác</a:t>
            </a:r>
            <a:r>
              <a:rPr lang="vi-VN" sz="2800" dirty="0" smtClean="0">
                <a:solidFill>
                  <a:srgbClr val="C00000"/>
                </a:solidFill>
                <a:latin typeface="Nunito Black" pitchFamily="2" charset="0"/>
              </a:rPr>
              <a:t>.</a:t>
            </a:r>
            <a:endParaRPr lang="en-US" sz="2800" dirty="0">
              <a:solidFill>
                <a:srgbClr val="C00000"/>
              </a:solidFill>
              <a:latin typeface="Nunito Black" pitchFamily="2" charset="0"/>
            </a:endParaRPr>
          </a:p>
        </p:txBody>
      </p:sp>
    </p:spTree>
    <p:extLst>
      <p:ext uri="{BB962C8B-B14F-4D97-AF65-F5344CB8AC3E}">
        <p14:creationId xmlns:p14="http://schemas.microsoft.com/office/powerpoint/2010/main" val="1190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736334" y="1050905"/>
            <a:ext cx="7547637" cy="1862048"/>
          </a:xfrm>
          <a:prstGeom prst="rect">
            <a:avLst/>
          </a:prstGeom>
          <a:noFill/>
        </p:spPr>
        <p:txBody>
          <a:bodyPr wrap="square" rtlCol="0">
            <a:spAutoFit/>
          </a:bodyPr>
          <a:lstStyle/>
          <a:p>
            <a:r>
              <a:rPr lang="en-US" sz="11500" b="1" dirty="0" err="1" smtClean="0">
                <a:solidFill>
                  <a:srgbClr val="C00000"/>
                </a:solidFill>
                <a:latin typeface="Great Vibes" pitchFamily="2" charset="0"/>
              </a:rPr>
              <a:t>Luyện</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đọc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Sáng </a:t>
            </a:r>
            <a:r>
              <a:rPr lang="vi-VN" sz="2600" b="1" dirty="0">
                <a:solidFill>
                  <a:srgbClr val="44546A">
                    <a:lumMod val="50000"/>
                  </a:srgb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Hay quá, ai hát đó?</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Chuồn </a:t>
            </a:r>
            <a:r>
              <a:rPr lang="vi-VN" sz="2600" b="1" dirty="0">
                <a:solidFill>
                  <a:srgbClr val="44546A">
                    <a:lumMod val="50000"/>
                  </a:srgb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Cào </a:t>
            </a:r>
            <a:r>
              <a:rPr lang="vi-VN" sz="2600" b="1" dirty="0">
                <a:solidFill>
                  <a:srgbClr val="44546A">
                    <a:lumMod val="50000"/>
                  </a:srgb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Tớ à? Tớ hát thì ai nghe?</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rgbClr val="44546A">
                    <a:lumMod val="50000"/>
                  </a:srgbClr>
                </a:solidFill>
                <a:latin typeface="Cambria" panose="02040503050406030204" pitchFamily="18" charset="0"/>
                <a:ea typeface="Cambria" panose="02040503050406030204" pitchFamily="18" charset="0"/>
              </a:rPr>
              <a:t>         </a:t>
            </a:r>
            <a:r>
              <a:rPr lang="vi-VN" sz="2600" b="1" dirty="0" smtClean="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Chuồn </a:t>
            </a:r>
            <a:r>
              <a:rPr lang="vi-VN" sz="2800" b="1" dirty="0">
                <a:solidFill>
                  <a:srgbClr val="44546A">
                    <a:lumMod val="50000"/>
                  </a:srgbClr>
                </a:solidFill>
                <a:latin typeface="Cambria" panose="02040503050406030204" pitchFamily="18" charset="0"/>
                <a:ea typeface="Cambria" panose="02040503050406030204" pitchFamily="18" charset="0"/>
              </a:rPr>
              <a:t>chuồn khẽ đập đôi cánh:</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Tớ là chuồn chuồn. Bạn thật là một tài năng âm nhạc.</a:t>
            </a:r>
          </a:p>
          <a:p>
            <a:pPr marL="914400" indent="457200" algn="just"/>
            <a:r>
              <a:rPr lang="vi-VN" sz="2800" b="1" dirty="0" smtClean="0">
                <a:solidFill>
                  <a:srgbClr val="44546A">
                    <a:lumMod val="50000"/>
                  </a:srgbClr>
                </a:solidFill>
                <a:latin typeface="Cambria" panose="02040503050406030204" pitchFamily="18" charset="0"/>
                <a:ea typeface="Cambria" panose="02040503050406030204" pitchFamily="18" charset="0"/>
              </a:rPr>
              <a:t>Dế </a:t>
            </a:r>
            <a:r>
              <a:rPr lang="vi-VN" sz="2800" b="1" dirty="0">
                <a:solidFill>
                  <a:srgbClr val="44546A">
                    <a:lumMod val="50000"/>
                  </a:srgbClr>
                </a:solidFill>
                <a:latin typeface="Cambria" panose="02040503050406030204" pitchFamily="18" charset="0"/>
                <a:ea typeface="Cambria" panose="02040503050406030204" pitchFamily="18" charset="0"/>
              </a:rPr>
              <a:t>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Great Vibes" pitchFamily="2" charset="0"/>
              </a:rPr>
              <a:t>Nói</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và</a:t>
            </a:r>
            <a:r>
              <a:rPr lang="en-US" sz="8800" b="1" dirty="0" smtClean="0">
                <a:solidFill>
                  <a:srgbClr val="C00000"/>
                </a:solidFill>
                <a:latin typeface="Great Vibes" pitchFamily="2" charset="0"/>
              </a:rPr>
              <a:t> </a:t>
            </a:r>
            <a:r>
              <a:rPr lang="en-US" sz="8800" b="1" dirty="0" err="1" smtClean="0">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en-US" sz="2800" dirty="0" err="1">
                <a:solidFill>
                  <a:srgbClr val="000000"/>
                </a:solidFill>
                <a:latin typeface="Nunito Black" pitchFamily="2" charset="0"/>
              </a:rPr>
              <a:t>Dựa</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tranh</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hỏi</a:t>
            </a:r>
            <a:r>
              <a:rPr lang="en-US" sz="2800" dirty="0">
                <a:solidFill>
                  <a:srgbClr val="000000"/>
                </a:solidFill>
                <a:latin typeface="Nunito Black" pitchFamily="2" charset="0"/>
              </a:rPr>
              <a:t> </a:t>
            </a:r>
            <a:r>
              <a:rPr lang="en-US" sz="2800" dirty="0" err="1">
                <a:solidFill>
                  <a:srgbClr val="000000"/>
                </a:solidFill>
                <a:latin typeface="Nunito Black" pitchFamily="2" charset="0"/>
              </a:rPr>
              <a:t>gợi</a:t>
            </a:r>
            <a:r>
              <a:rPr lang="en-US" sz="2800" dirty="0">
                <a:solidFill>
                  <a:srgbClr val="000000"/>
                </a:solidFill>
                <a:latin typeface="Nunito Black" pitchFamily="2" charset="0"/>
              </a:rPr>
              <a:t> ý, </a:t>
            </a:r>
            <a:r>
              <a:rPr lang="en-US" sz="2800" dirty="0" err="1">
                <a:solidFill>
                  <a:srgbClr val="000000"/>
                </a:solidFill>
                <a:latin typeface="Nunito Black" pitchFamily="2" charset="0"/>
              </a:rPr>
              <a:t>đoán</a:t>
            </a:r>
            <a:r>
              <a:rPr lang="en-US" sz="2800" dirty="0">
                <a:solidFill>
                  <a:srgbClr val="000000"/>
                </a:solidFill>
                <a:latin typeface="Nunito Black" pitchFamily="2" charset="0"/>
              </a:rPr>
              <a:t> </a:t>
            </a:r>
            <a:r>
              <a:rPr lang="en-US" sz="2800" dirty="0" err="1">
                <a:solidFill>
                  <a:srgbClr val="000000"/>
                </a:solidFill>
                <a:latin typeface="Nunito Black" pitchFamily="2" charset="0"/>
              </a:rPr>
              <a:t>nội</a:t>
            </a:r>
            <a:r>
              <a:rPr lang="en-US" sz="2800" dirty="0">
                <a:solidFill>
                  <a:srgbClr val="000000"/>
                </a:solidFill>
                <a:latin typeface="Nunito Black" pitchFamily="2" charset="0"/>
              </a:rPr>
              <a:t> dung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 </a:t>
            </a:r>
            <a:r>
              <a:rPr lang="en-US" sz="2800" dirty="0" err="1">
                <a:solidFill>
                  <a:srgbClr val="000000"/>
                </a:solidFill>
                <a:latin typeface="Nunito Black" pitchFamily="2" charset="0"/>
              </a:rPr>
              <a:t>Hàng</a:t>
            </a:r>
            <a:r>
              <a:rPr lang="en-US" sz="2800" dirty="0">
                <a:solidFill>
                  <a:srgbClr val="000000"/>
                </a:solidFill>
                <a:latin typeface="Nunito Black" pitchFamily="2" charset="0"/>
              </a:rPr>
              <a:t> </a:t>
            </a:r>
            <a:r>
              <a:rPr lang="en-US" sz="2800" dirty="0" err="1">
                <a:solidFill>
                  <a:srgbClr val="000000"/>
                </a:solidFill>
                <a:latin typeface="Nunito Black" pitchFamily="2" charset="0"/>
              </a:rPr>
              <a:t>xóm</a:t>
            </a:r>
            <a:r>
              <a:rPr lang="en-US" sz="2800" dirty="0">
                <a:solidFill>
                  <a:srgbClr val="000000"/>
                </a:solidFill>
                <a:latin typeface="Nunito Black" pitchFamily="2" charset="0"/>
              </a:rPr>
              <a:t> </a:t>
            </a:r>
            <a:r>
              <a:rPr lang="en-US" sz="2800" dirty="0" err="1">
                <a:solidFill>
                  <a:srgbClr val="000000"/>
                </a:solidFill>
                <a:latin typeface="Nunito Black" pitchFamily="2" charset="0"/>
              </a:rPr>
              <a:t>của</a:t>
            </a:r>
            <a:r>
              <a:rPr lang="en-US" sz="2800" dirty="0">
                <a:solidFill>
                  <a:srgbClr val="000000"/>
                </a:solidFill>
                <a:latin typeface="Nunito Black" pitchFamily="2" charset="0"/>
              </a:rPr>
              <a:t> </a:t>
            </a:r>
            <a:r>
              <a:rPr lang="en-US" sz="2800" dirty="0" err="1">
                <a:solidFill>
                  <a:srgbClr val="000000"/>
                </a:solidFill>
                <a:latin typeface="Nunito Black" pitchFamily="2" charset="0"/>
              </a:rPr>
              <a:t>tắc</a:t>
            </a:r>
            <a:r>
              <a:rPr lang="en-US" sz="2800" dirty="0">
                <a:solidFill>
                  <a:srgbClr val="000000"/>
                </a:solidFill>
                <a:latin typeface="Nunito Black" pitchFamily="2" charset="0"/>
              </a:rPr>
              <a:t> </a:t>
            </a:r>
            <a:r>
              <a:rPr lang="en-US" sz="2800" dirty="0" err="1">
                <a:solidFill>
                  <a:srgbClr val="000000"/>
                </a:solidFill>
                <a:latin typeface="Nunito Black" pitchFamily="2" charset="0"/>
              </a:rPr>
              <a:t>kè</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a:t>
            </a:r>
            <a:r>
              <a:rPr lang="vi-VN" sz="2800" b="1" dirty="0" smtClean="0">
                <a:solidFill>
                  <a:srgbClr val="7030A0"/>
                </a:solidFill>
                <a:latin typeface="Cambria" panose="02040503050406030204" pitchFamily="18" charset="0"/>
                <a:ea typeface="Cambria" panose="02040503050406030204" pitchFamily="18" charset="0"/>
              </a:rPr>
              <a:t>chuyện</a:t>
            </a:r>
            <a:r>
              <a:rPr lang="en-US" sz="2800" b="1" dirty="0" smtClean="0">
                <a:solidFill>
                  <a:srgbClr val="7030A0"/>
                </a:solidFill>
                <a:latin typeface="Cambria" panose="02040503050406030204" pitchFamily="18" charset="0"/>
                <a:ea typeface="Cambria" panose="02040503050406030204" pitchFamily="18" charset="0"/>
              </a:rPr>
              <a:t> </a:t>
            </a:r>
            <a:r>
              <a:rPr lang="vi-VN" sz="2800" b="1" dirty="0" smtClean="0">
                <a:solidFill>
                  <a:srgbClr val="7030A0"/>
                </a:solidFill>
                <a:latin typeface="Cambria" panose="02040503050406030204" pitchFamily="18" charset="0"/>
                <a:ea typeface="Cambria" panose="02040503050406030204" pitchFamily="18" charset="0"/>
              </a:rPr>
              <a:t>kể </a:t>
            </a:r>
            <a:r>
              <a:rPr lang="vi-VN" sz="2800" b="1" dirty="0">
                <a:solidFill>
                  <a:srgbClr val="7030A0"/>
                </a:solidFill>
                <a:latin typeface="Cambria" panose="02040503050406030204" pitchFamily="18" charset="0"/>
                <a:ea typeface="Cambria" panose="02040503050406030204" pitchFamily="18" charset="0"/>
              </a:rPr>
              <a:t>về những người sống trong xóm Bờ Giậu. Một lần cùng nhau bàn luận về tiếng kêu của tắc kè. Nhờ có sự giải thích của cụ cóc mà mọi người hiểu được nghề nghiệp và tiếng kêu của tắc kè</a:t>
            </a:r>
            <a:r>
              <a:rPr lang="vi-VN" sz="2800" b="1" dirty="0" smtClean="0">
                <a:solidFill>
                  <a:srgbClr val="7030A0"/>
                </a:solidFill>
                <a:latin typeface="Cambria" panose="02040503050406030204" pitchFamily="18" charset="0"/>
                <a:ea typeface="Cambria" panose="02040503050406030204" pitchFamily="18" charset="0"/>
              </a:rPr>
              <a:t>.</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57411"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và</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kể</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lại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Cụ </a:t>
            </a:r>
            <a:r>
              <a:rPr lang="vi-VN" sz="1900" b="1" dirty="0">
                <a:solidFill>
                  <a:srgbClr val="000000"/>
                </a:solidFill>
                <a:latin typeface="Cambria" panose="02040503050406030204" pitchFamily="18" charset="0"/>
                <a:ea typeface="Cambria" panose="02040503050406030204" pitchFamily="18" charset="0"/>
              </a:rPr>
              <a:t>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en-US" sz="1900" b="1" dirty="0" smtClean="0">
                <a:solidFill>
                  <a:srgbClr val="000000"/>
                </a:solidFill>
                <a:latin typeface="Cambria" panose="02040503050406030204" pitchFamily="18" charset="0"/>
                <a:ea typeface="Cambria" panose="02040503050406030204" pitchFamily="18" charset="0"/>
              </a:rPr>
              <a:t> </a:t>
            </a:r>
            <a:r>
              <a:rPr lang="vi-VN" sz="1900" b="1" dirty="0" smtClean="0">
                <a:solidFill>
                  <a:srgbClr val="000000"/>
                </a:solidFill>
                <a:latin typeface="Cambria" panose="02040503050406030204" pitchFamily="18" charset="0"/>
                <a:ea typeface="Cambria" panose="02040503050406030204" pitchFamily="18" charset="0"/>
              </a:rPr>
              <a:t>Thằn </a:t>
            </a:r>
            <a:r>
              <a:rPr lang="vi-VN" sz="1900" b="1" dirty="0">
                <a:solidFill>
                  <a:srgbClr val="000000"/>
                </a:solidFill>
                <a:latin typeface="Cambria" panose="02040503050406030204" pitchFamily="18" charset="0"/>
                <a:ea typeface="Cambria" panose="02040503050406030204" pitchFamily="18" charset="0"/>
              </a:rPr>
              <a:t>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Học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sinh</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tập</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theo</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smtClean="0">
                <a:solidFill>
                  <a:srgbClr val="002060"/>
                </a:solidFill>
                <a:latin typeface="Nunito Black" pitchFamily="2" charset="0"/>
              </a:rPr>
              <a:t>Kể</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toàn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bộ</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câu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3</a:t>
            </a:r>
            <a:r>
              <a:rPr lang="en-US" sz="2800" dirty="0" smtClean="0">
                <a:solidFill>
                  <a:srgbClr val="00206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học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được</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gì</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sau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khi</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nghe</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câu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chuyện</a:t>
            </a:r>
            <a:r>
              <a:rPr lang="en-US" sz="2800" dirty="0" smtClean="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3360215" cy="1446550"/>
          </a:xfrm>
          <a:prstGeom prst="rect">
            <a:avLst/>
          </a:prstGeom>
          <a:noFill/>
        </p:spPr>
        <p:txBody>
          <a:bodyPr wrap="none" rtlCol="0">
            <a:spAutoFit/>
          </a:bodyPr>
          <a:lstStyle/>
          <a:p>
            <a:r>
              <a:rPr lang="en-US" sz="8800" dirty="0" smtClean="0">
                <a:solidFill>
                  <a:srgbClr val="92D050"/>
                </a:solidFill>
                <a:latin typeface="Sigmar One" panose="00000500000000000000" pitchFamily="2" charset="0"/>
              </a:rPr>
              <a:t>VIẾT</a:t>
            </a:r>
            <a:endParaRPr lang="en-US" sz="8800" dirty="0">
              <a:solidFill>
                <a:srgbClr val="92D050"/>
              </a:solidFill>
              <a:latin typeface="Sigmar One" panose="00000500000000000000" pitchFamily="2" charset="0"/>
            </a:endParaRP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476929" y="372555"/>
            <a:ext cx="5986785"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693898" y="261352"/>
              <a:ext cx="6467612"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a:t>
              </a:r>
              <a:endParaRPr lang="en-US" sz="2800" kern="0" dirty="0">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25" name="Rectangle 24"/>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a16="http://schemas.microsoft.com/office/drawing/2014/main" xmlns=""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a16="http://schemas.microsoft.com/office/drawing/2014/main" xmlns=""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xmlns="" id="{71F5DE69-3E49-23C9-64D5-38174C5465FD}"/>
              </a:ext>
            </a:extLst>
          </p:cNvPr>
          <p:cNvSpPr/>
          <p:nvPr/>
        </p:nvSpPr>
        <p:spPr>
          <a:xfrm flipH="1">
            <a:off x="2461454" y="1829359"/>
            <a:ext cx="7667718" cy="4022292"/>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xmlns="" id="{56EF082A-5ED0-7523-9180-DF6E94CD9345}"/>
              </a:ext>
            </a:extLst>
          </p:cNvPr>
          <p:cNvSpPr txBox="1"/>
          <p:nvPr/>
        </p:nvSpPr>
        <p:spPr>
          <a:xfrm>
            <a:off x="2626717" y="1829358"/>
            <a:ext cx="7569858" cy="3970318"/>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hoa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tên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và</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chữ</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đầu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dòng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Chú</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ý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dấu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chấm</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cuối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Nhớ</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smtClean="0">
                <a:solidFill>
                  <a:srgbClr val="002060"/>
                </a:solidFill>
                <a:latin typeface="Cambria" panose="02040503050406030204" pitchFamily="18" charset="0"/>
                <a:ea typeface="Cambria" panose="02040503050406030204" pitchFamily="18" charset="0"/>
                <a:cs typeface="Open Sans" panose="020B0606030504020204" pitchFamily="34" charset="0"/>
              </a:rPr>
              <a:t>tiếng</a:t>
            </a:r>
            <a:r>
              <a:rPr lang="en-US" sz="2800" b="1" dirty="0" smtClean="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trong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3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Lắng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nghe</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GV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nhận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xét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của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một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số</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bạn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xmlns=""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627876" y="3854200"/>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313616"/>
            <a:ext cx="5319334"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485119" y="261352"/>
              <a:ext cx="6328407"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algn="ctr" defTabSz="609539">
                <a:defRPr/>
              </a:pPr>
              <a:r>
                <a:rPr lang="en-US" sz="2800" kern="0" dirty="0">
                  <a:solidFill>
                    <a:prstClr val="black"/>
                  </a:solidFill>
                  <a:latin typeface="Nunito Black" panose="00000A00000000000000" pitchFamily="2" charset="0"/>
                </a:rPr>
                <a:t>1 . </a:t>
              </a:r>
              <a:r>
                <a:rPr lang="en-US" sz="2800" kern="0" dirty="0" err="1">
                  <a:solidFill>
                    <a:prstClr val="black"/>
                  </a:solidFill>
                  <a:latin typeface="Nunito Black" panose="00000A00000000000000" pitchFamily="2" charset="0"/>
                </a:rPr>
                <a:t>Nghe</a:t>
              </a:r>
              <a:r>
                <a:rPr lang="en-US" sz="2800" kern="0" dirty="0">
                  <a:solidFill>
                    <a:prstClr val="black"/>
                  </a:solidFill>
                  <a:latin typeface="Nunito Black" panose="00000A00000000000000" pitchFamily="2" charset="0"/>
                </a:rPr>
                <a:t> - </a:t>
              </a:r>
              <a:r>
                <a:rPr lang="en-US" sz="2800" kern="0" dirty="0" err="1" smtClean="0">
                  <a:solidFill>
                    <a:prstClr val="black"/>
                  </a:solidFill>
                  <a:latin typeface="Nunito Black" panose="00000A00000000000000" pitchFamily="2" charset="0"/>
                </a:rPr>
                <a:t>viết</a:t>
              </a:r>
              <a:r>
                <a:rPr lang="en-US" sz="2800" kern="0" dirty="0" smtClean="0">
                  <a:solidFill>
                    <a:prstClr val="black"/>
                  </a:solidFill>
                  <a:latin typeface="Nunito Black" panose="00000A00000000000000" pitchFamily="2" charset="0"/>
                </a:rPr>
                <a:t>:</a:t>
              </a:r>
              <a:endParaRPr lang="en-US" sz="2800" kern="0" dirty="0">
                <a:solidFill>
                  <a:prstClr val="black"/>
                </a:solidFill>
                <a:latin typeface="Nunito Black" panose="00000A00000000000000" pitchFamily="2" charset="0"/>
              </a:endParaRP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xinh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cầm</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học</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grpSp>
        <p:nvGrpSpPr>
          <p:cNvPr id="9" name="Group 8">
            <a:extLst>
              <a:ext uri="{FF2B5EF4-FFF2-40B4-BE49-F238E27FC236}">
                <a16:creationId xmlns:a16="http://schemas.microsoft.com/office/drawing/2014/main" xmlns="" id="{7C63C92D-84AA-4FBF-4C07-278825C6C1AC}"/>
              </a:ext>
            </a:extLst>
          </p:cNvPr>
          <p:cNvGrpSpPr/>
          <p:nvPr/>
        </p:nvGrpSpPr>
        <p:grpSpPr>
          <a:xfrm>
            <a:off x="3735708" y="4722911"/>
            <a:ext cx="3531867" cy="1829609"/>
            <a:chOff x="2173709" y="3000073"/>
            <a:chExt cx="4214926" cy="1678288"/>
          </a:xfrm>
        </p:grpSpPr>
        <p:sp>
          <p:nvSpPr>
            <p:cNvPr id="10" name="Freeform: Shape 8">
              <a:extLst>
                <a:ext uri="{FF2B5EF4-FFF2-40B4-BE49-F238E27FC236}">
                  <a16:creationId xmlns:a16="http://schemas.microsoft.com/office/drawing/2014/main" xmlns=""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1" name="TextBox 10">
              <a:extLst>
                <a:ext uri="{FF2B5EF4-FFF2-40B4-BE49-F238E27FC236}">
                  <a16:creationId xmlns:a16="http://schemas.microsoft.com/office/drawing/2014/main" xmlns="" id="{F5BD5560-E7D2-6AC8-9D2C-A6505DFA0F3C}"/>
                </a:ext>
              </a:extLst>
            </p:cNvPr>
            <p:cNvSpPr txBox="1"/>
            <p:nvPr/>
          </p:nvSpPr>
          <p:spPr>
            <a:xfrm>
              <a:off x="2173709" y="3494054"/>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Viết</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vở</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12" name="Rectangle 11"/>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pic>
        <p:nvPicPr>
          <p:cNvPr id="4" name="Picture 3"/>
          <p:cNvPicPr>
            <a:picLocks noChangeAspect="1"/>
          </p:cNvPicPr>
          <p:nvPr/>
        </p:nvPicPr>
        <p:blipFill>
          <a:blip r:embed="rId6"/>
          <a:stretch>
            <a:fillRect/>
          </a:stretch>
        </p:blipFill>
        <p:spPr>
          <a:xfrm>
            <a:off x="-345647" y="4242589"/>
            <a:ext cx="2475191" cy="2615411"/>
          </a:xfrm>
          <a:prstGeom prst="rect">
            <a:avLst/>
          </a:prstGeom>
        </p:spPr>
      </p:pic>
    </p:spTree>
    <p:extLst>
      <p:ext uri="{BB962C8B-B14F-4D97-AF65-F5344CB8AC3E}">
        <p14:creationId xmlns:p14="http://schemas.microsoft.com/office/powerpoint/2010/main" val="16611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1121393"/>
            <a:chOff x="635541" y="253878"/>
            <a:chExt cx="9802749" cy="1170057"/>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039546" y="4376987"/>
            <a:ext cx="2455296" cy="2352992"/>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a16="http://schemas.microsoft.com/office/drawing/2014/main" xmlns=""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xmlns=""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Nunito Black" pitchFamily="2" charset="0"/>
                </a:rPr>
                <a:t>a. Chọn </a:t>
              </a:r>
              <a:r>
                <a:rPr lang="en-US" sz="2800" dirty="0" smtClean="0">
                  <a:solidFill>
                    <a:srgbClr val="FF0000"/>
                  </a:solidFill>
                  <a:latin typeface="Nunito Black" pitchFamily="2" charset="0"/>
                </a:rPr>
                <a:t>s </a:t>
              </a:r>
              <a:r>
                <a:rPr lang="en-US" sz="2800" dirty="0" err="1" smtClean="0">
                  <a:solidFill>
                    <a:srgbClr val="FF0000"/>
                  </a:solidFill>
                  <a:latin typeface="Nunito Black" pitchFamily="2" charset="0"/>
                </a:rPr>
                <a:t>hoặc</a:t>
              </a:r>
              <a:r>
                <a:rPr lang="en-US" sz="2800" dirty="0" smtClean="0">
                  <a:solidFill>
                    <a:srgbClr val="FF0000"/>
                  </a:solidFill>
                  <a:latin typeface="Nunito Black" pitchFamily="2" charset="0"/>
                </a:rPr>
                <a:t> x </a:t>
              </a:r>
              <a:r>
                <a:rPr lang="vi-VN" sz="2800" dirty="0" smtClean="0">
                  <a:solidFill>
                    <a:srgbClr val="FF0000"/>
                  </a:solidFill>
                  <a:latin typeface="Nunito Black" pitchFamily="2" charset="0"/>
                </a:rPr>
                <a:t>thay </a:t>
              </a:r>
              <a:r>
                <a:rPr lang="vi-VN" sz="2800" dirty="0">
                  <a:solidFill>
                    <a:srgbClr val="FF0000"/>
                  </a:solidFill>
                  <a:latin typeface="Nunito Black" pitchFamily="2" charset="0"/>
                </a:rPr>
                <a:t>cho ô vuông.</a:t>
              </a:r>
              <a:endParaRPr lang="en-US" sz="2800" dirty="0">
                <a:solidFill>
                  <a:srgbClr val="FF0000"/>
                </a:solidFill>
                <a:latin typeface="Nunito Black" pitchFamily="2" charset="0"/>
              </a:endParaRPr>
            </a:p>
          </p:txBody>
        </p:sp>
      </p:grpSp>
      <p:grpSp>
        <p:nvGrpSpPr>
          <p:cNvPr id="14" name="Group 13"/>
          <p:cNvGrpSpPr/>
          <p:nvPr/>
        </p:nvGrpSpPr>
        <p:grpSpPr>
          <a:xfrm>
            <a:off x="1212459" y="2501291"/>
            <a:ext cx="3904975" cy="2485787"/>
            <a:chOff x="1212459" y="2501291"/>
            <a:chExt cx="3904975" cy="2485787"/>
          </a:xfrm>
          <a:solidFill>
            <a:schemeClr val="accent5">
              <a:lumMod val="20000"/>
              <a:lumOff val="80000"/>
            </a:schemeClr>
          </a:solidFill>
        </p:grpSpPr>
        <p:sp>
          <p:nvSpPr>
            <p:cNvPr id="5" name="Flowchart: Alternate Process 4"/>
            <p:cNvSpPr/>
            <p:nvPr/>
          </p:nvSpPr>
          <p:spPr>
            <a:xfrm>
              <a:off x="1212459" y="2501291"/>
              <a:ext cx="3904975"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rơi tí tách</a:t>
              </a:r>
            </a:p>
            <a:p>
              <a:pPr algn="just"/>
              <a:r>
                <a:rPr lang="vi-VN" sz="2800" dirty="0">
                  <a:solidFill>
                    <a:srgbClr val="000000"/>
                  </a:solidFill>
                  <a:latin typeface="Cambria" panose="02040503050406030204" pitchFamily="18" charset="0"/>
                  <a:ea typeface="Cambria" panose="02040503050406030204" pitchFamily="18" charset="0"/>
                </a:rPr>
                <a:t>Hạt trước hạt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au</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Không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ô </a:t>
              </a:r>
              <a:r>
                <a:rPr lang="vi-VN" sz="2800" dirty="0">
                  <a:solidFill>
                    <a:srgbClr val="000000"/>
                  </a:solidFill>
                  <a:latin typeface="Cambria" panose="02040503050406030204" pitchFamily="18" charset="0"/>
                  <a:ea typeface="Cambria" panose="02040503050406030204" pitchFamily="18" charset="0"/>
                </a:rPr>
                <a:t>đẩy nhau</a:t>
              </a:r>
            </a:p>
            <a:p>
              <a:pPr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ếp </a:t>
              </a:r>
              <a:r>
                <a:rPr lang="vi-VN" sz="2800" dirty="0">
                  <a:solidFill>
                    <a:srgbClr val="000000"/>
                  </a:solidFill>
                  <a:latin typeface="Cambria" panose="02040503050406030204" pitchFamily="18" charset="0"/>
                  <a:ea typeface="Cambria" panose="02040503050406030204" pitchFamily="18" charset="0"/>
                </a:rPr>
                <a:t>hàng lần </a:t>
              </a:r>
              <a:r>
                <a:rPr lang="vi-VN" sz="2800" dirty="0" smtClean="0">
                  <a:solidFill>
                    <a:srgbClr val="000000"/>
                  </a:solidFill>
                  <a:latin typeface="Cambria" panose="02040503050406030204" pitchFamily="18" charset="0"/>
                  <a:ea typeface="Cambria" panose="02040503050406030204" pitchFamily="18" charset="0"/>
                </a:rPr>
                <a:t>lượt</a:t>
              </a:r>
              <a:r>
                <a:rPr lang="en-US" sz="2800" dirty="0" smtClean="0">
                  <a:solidFill>
                    <a:srgbClr val="000000"/>
                  </a:solidFill>
                  <a:latin typeface="Cambria" panose="02040503050406030204" pitchFamily="18" charset="0"/>
                  <a:ea typeface="Cambria" panose="02040503050406030204" pitchFamily="18" charset="0"/>
                </a:rPr>
                <a:t>.</a:t>
              </a:r>
            </a:p>
            <a:p>
              <a:pPr algn="just"/>
              <a:endParaRPr lang="vi-VN" sz="2800" dirty="0">
                <a:solidFill>
                  <a:srgbClr val="000000"/>
                </a:solidFill>
                <a:latin typeface="Cambria" panose="02040503050406030204" pitchFamily="18" charset="0"/>
                <a:ea typeface="Cambria" panose="02040503050406030204" pitchFamily="18" charset="0"/>
              </a:endParaRPr>
            </a:p>
          </p:txBody>
        </p:sp>
        <p:grpSp>
          <p:nvGrpSpPr>
            <p:cNvPr id="12" name="Group 11"/>
            <p:cNvGrpSpPr/>
            <p:nvPr/>
          </p:nvGrpSpPr>
          <p:grpSpPr>
            <a:xfrm>
              <a:off x="1399195" y="3111379"/>
              <a:ext cx="2525648" cy="1265609"/>
              <a:chOff x="1615031" y="3116522"/>
              <a:chExt cx="2525648" cy="1265609"/>
            </a:xfrm>
            <a:grpFill/>
          </p:grpSpPr>
          <p:sp>
            <p:nvSpPr>
              <p:cNvPr id="31" name="Rectangle 30"/>
              <p:cNvSpPr/>
              <p:nvPr/>
            </p:nvSpPr>
            <p:spPr>
              <a:xfrm>
                <a:off x="3757258" y="311652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2" name="Rectangle 31"/>
              <p:cNvSpPr/>
              <p:nvPr/>
            </p:nvSpPr>
            <p:spPr>
              <a:xfrm>
                <a:off x="2686144" y="3554677"/>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3" name="Rectangle 32"/>
              <p:cNvSpPr/>
              <p:nvPr/>
            </p:nvSpPr>
            <p:spPr>
              <a:xfrm>
                <a:off x="1615031" y="399283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grpSp>
      <p:grpSp>
        <p:nvGrpSpPr>
          <p:cNvPr id="13" name="Group 12"/>
          <p:cNvGrpSpPr/>
          <p:nvPr/>
        </p:nvGrpSpPr>
        <p:grpSpPr>
          <a:xfrm>
            <a:off x="5383563" y="2501291"/>
            <a:ext cx="4286648" cy="2485787"/>
            <a:chOff x="5383563" y="2501291"/>
            <a:chExt cx="4286648" cy="2485787"/>
          </a:xfrm>
          <a:solidFill>
            <a:schemeClr val="accent5">
              <a:lumMod val="20000"/>
              <a:lumOff val="80000"/>
            </a:schemeClr>
          </a:solidFill>
        </p:grpSpPr>
        <p:sp>
          <p:nvSpPr>
            <p:cNvPr id="30" name="Flowchart: Alternate Process 29"/>
            <p:cNvSpPr/>
            <p:nvPr/>
          </p:nvSpPr>
          <p:spPr>
            <a:xfrm>
              <a:off x="5383563" y="2501291"/>
              <a:ext cx="4286648"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vẽ trên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ân</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Mưa dàn trên lá</a:t>
              </a:r>
            </a:p>
            <a:p>
              <a:pPr algn="just"/>
              <a:r>
                <a:rPr lang="vi-VN" sz="2800" dirty="0">
                  <a:solidFill>
                    <a:srgbClr val="000000"/>
                  </a:solidFill>
                  <a:latin typeface="Cambria" panose="02040503050406030204" pitchFamily="18" charset="0"/>
                  <a:ea typeface="Cambria" panose="02040503050406030204" pitchFamily="18" charset="0"/>
                </a:rPr>
                <a:t>Mưa rơi trắng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óa</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Bong bóng phập phồng</a:t>
              </a:r>
              <a:r>
                <a:rPr lang="vi-VN"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algn="just"/>
              <a:r>
                <a:rPr lang="en-US" sz="2800"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Nguyễn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Diệu</a:t>
              </a:r>
              <a:r>
                <a:rPr lang="en-US"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35" name="Rectangle 34"/>
            <p:cNvSpPr/>
            <p:nvPr/>
          </p:nvSpPr>
          <p:spPr>
            <a:xfrm>
              <a:off x="7480795" y="262697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40" name="Rectangle 39"/>
            <p:cNvSpPr/>
            <p:nvPr/>
          </p:nvSpPr>
          <p:spPr>
            <a:xfrm>
              <a:off x="7771012" y="353125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sp>
        <p:nvSpPr>
          <p:cNvPr id="41" name="Rectangle 40"/>
          <p:cNvSpPr/>
          <p:nvPr/>
        </p:nvSpPr>
        <p:spPr>
          <a:xfrm>
            <a:off x="7501932" y="265179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5" name="Rectangle 44"/>
          <p:cNvSpPr/>
          <p:nvPr/>
        </p:nvSpPr>
        <p:spPr>
          <a:xfrm>
            <a:off x="2470308" y="353124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46" name="Rectangle 45"/>
          <p:cNvSpPr/>
          <p:nvPr/>
        </p:nvSpPr>
        <p:spPr>
          <a:xfrm>
            <a:off x="3541422" y="311137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s</a:t>
            </a:r>
            <a:endParaRPr lang="en-US" sz="2800" b="1" dirty="0">
              <a:solidFill>
                <a:schemeClr val="tx1"/>
              </a:solidFill>
              <a:latin typeface="Cambria" panose="02040503050406030204" pitchFamily="18" charset="0"/>
              <a:ea typeface="Cambria" panose="02040503050406030204" pitchFamily="18" charset="0"/>
            </a:endParaRPr>
          </a:p>
        </p:txBody>
      </p:sp>
      <p:sp>
        <p:nvSpPr>
          <p:cNvPr id="49" name="Rectangle 48"/>
          <p:cNvSpPr/>
          <p:nvPr/>
        </p:nvSpPr>
        <p:spPr>
          <a:xfrm>
            <a:off x="1424573" y="398768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sp>
        <p:nvSpPr>
          <p:cNvPr id="51" name="Rectangle 50"/>
          <p:cNvSpPr/>
          <p:nvPr/>
        </p:nvSpPr>
        <p:spPr>
          <a:xfrm>
            <a:off x="7771012" y="3531250"/>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Cambria" panose="02040503050406030204" pitchFamily="18" charset="0"/>
                <a:ea typeface="Cambria" panose="02040503050406030204" pitchFamily="18" charset="0"/>
              </a:rPr>
              <a:t>x</a:t>
            </a:r>
            <a:endParaRPr lang="en-US" sz="2800" b="1" dirty="0">
              <a:solidFill>
                <a:schemeClr val="tx1"/>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6"/>
          <a:stretch>
            <a:fillRect/>
          </a:stretch>
        </p:blipFill>
        <p:spPr>
          <a:xfrm>
            <a:off x="-291266" y="4376987"/>
            <a:ext cx="2475191" cy="2235602"/>
          </a:xfrm>
          <a:prstGeom prst="rect">
            <a:avLst/>
          </a:prstGeom>
        </p:spPr>
      </p:pic>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9" grpId="0" animBg="1"/>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1088396" y="960043"/>
            <a:ext cx="9452588" cy="1037198"/>
            <a:chOff x="3693348" y="647932"/>
            <a:chExt cx="3418851" cy="1022676"/>
          </a:xfrm>
        </p:grpSpPr>
        <p:sp>
          <p:nvSpPr>
            <p:cNvPr id="37" name="Rectangle: Rounded Corners 5">
              <a:extLst>
                <a:ext uri="{FF2B5EF4-FFF2-40B4-BE49-F238E27FC236}">
                  <a16:creationId xmlns:a16="http://schemas.microsoft.com/office/drawing/2014/main" xmlns=""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xmlns="" id="{67D69C05-1631-43AA-D660-34FE01B2C07C}"/>
                </a:ext>
              </a:extLst>
            </p:cNvPr>
            <p:cNvSpPr txBox="1"/>
            <p:nvPr/>
          </p:nvSpPr>
          <p:spPr>
            <a:xfrm>
              <a:off x="3693348" y="729860"/>
              <a:ext cx="3418851" cy="940748"/>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b="1" dirty="0" err="1">
                  <a:solidFill>
                    <a:srgbClr val="FF0000"/>
                  </a:solidFill>
                  <a:latin typeface="Nunito Black" pitchFamily="2" charset="0"/>
                </a:rPr>
                <a:t>Chọn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tiếng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chứa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ao</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hoặc</a:t>
              </a:r>
              <a:r>
                <a:rPr lang="en-US" sz="2800" b="1" dirty="0">
                  <a:solidFill>
                    <a:srgbClr val="FF0000"/>
                  </a:solidFill>
                  <a:latin typeface="Nunito Black" pitchFamily="2" charset="0"/>
                </a:rPr>
                <a:t> au </a:t>
              </a:r>
              <a:r>
                <a:rPr lang="en-US" sz="2800" b="1" dirty="0" err="1">
                  <a:solidFill>
                    <a:srgbClr val="FF0000"/>
                  </a:solidFill>
                  <a:latin typeface="Nunito Black" pitchFamily="2" charset="0"/>
                </a:rPr>
                <a:t>thay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cho</a:t>
              </a:r>
              <a:r>
                <a:rPr lang="en-US" sz="2800" b="1" dirty="0">
                  <a:solidFill>
                    <a:srgbClr val="FF0000"/>
                  </a:solidFill>
                  <a:latin typeface="Nunito Black" pitchFamily="2" charset="0"/>
                </a:rPr>
                <a:t> ô </a:t>
              </a:r>
              <a:r>
                <a:rPr lang="en-US" sz="2800" b="1" dirty="0" err="1">
                  <a:solidFill>
                    <a:srgbClr val="FF0000"/>
                  </a:solidFill>
                  <a:latin typeface="Nunito Black" pitchFamily="2" charset="0"/>
                </a:rPr>
                <a:t>vuông</a:t>
              </a:r>
              <a:r>
                <a:rPr lang="en-US" sz="2800" b="1" dirty="0">
                  <a:solidFill>
                    <a:srgbClr val="FF0000"/>
                  </a:solidFill>
                  <a:latin typeface="Nunito Black" pitchFamily="2" charset="0"/>
                </a:rPr>
                <a:t>.</a:t>
              </a:r>
              <a:br>
                <a:rPr lang="en-US" sz="2800" b="1" dirty="0">
                  <a:solidFill>
                    <a:srgbClr val="FF0000"/>
                  </a:solidFill>
                  <a:latin typeface="Nunito Black" pitchFamily="2" charset="0"/>
                </a:rPr>
              </a:br>
              <a:endParaRPr lang="en-US" sz="2800" b="1" dirty="0">
                <a:solidFill>
                  <a:srgbClr val="FF0000"/>
                </a:solidFill>
                <a:latin typeface="Nunito Black" pitchFamily="2" charset="0"/>
              </a:endParaRPr>
            </a:p>
          </p:txBody>
        </p:sp>
      </p:grpSp>
      <p:pic>
        <p:nvPicPr>
          <p:cNvPr id="4" name="Picture 3"/>
          <p:cNvPicPr>
            <a:picLocks noChangeAspect="1"/>
          </p:cNvPicPr>
          <p:nvPr/>
        </p:nvPicPr>
        <p:blipFill>
          <a:blip r:embed="rId3"/>
          <a:stretch>
            <a:fillRect/>
          </a:stretch>
        </p:blipFill>
        <p:spPr>
          <a:xfrm>
            <a:off x="10392361" y="4799107"/>
            <a:ext cx="2044996" cy="1959788"/>
          </a:xfrm>
          <a:prstGeom prst="rect">
            <a:avLst/>
          </a:prstGeom>
        </p:spPr>
      </p:pic>
      <p:pic>
        <p:nvPicPr>
          <p:cNvPr id="10" name="Picture 9"/>
          <p:cNvPicPr>
            <a:picLocks noChangeAspect="1"/>
          </p:cNvPicPr>
          <p:nvPr/>
        </p:nvPicPr>
        <p:blipFill>
          <a:blip r:embed="rId4"/>
          <a:stretch>
            <a:fillRect/>
          </a:stretch>
        </p:blipFill>
        <p:spPr>
          <a:xfrm flipH="1">
            <a:off x="-274532" y="4872964"/>
            <a:ext cx="2277448" cy="1985036"/>
          </a:xfrm>
          <a:prstGeom prst="rect">
            <a:avLst/>
          </a:prstGeom>
        </p:spPr>
      </p:pic>
      <p:grpSp>
        <p:nvGrpSpPr>
          <p:cNvPr id="11" name="Group 10"/>
          <p:cNvGrpSpPr/>
          <p:nvPr/>
        </p:nvGrpSpPr>
        <p:grpSpPr>
          <a:xfrm>
            <a:off x="453839" y="1915648"/>
            <a:ext cx="8484859" cy="3539430"/>
            <a:chOff x="1726244" y="1881812"/>
            <a:chExt cx="8484859" cy="3539430"/>
          </a:xfrm>
        </p:grpSpPr>
        <p:sp>
          <p:nvSpPr>
            <p:cNvPr id="9" name="Rectangle 8"/>
            <p:cNvSpPr/>
            <p:nvPr/>
          </p:nvSpPr>
          <p:spPr>
            <a:xfrm>
              <a:off x="1726244" y="1881812"/>
              <a:ext cx="8484859" cy="3539430"/>
            </a:xfrm>
            <a:prstGeom prst="rect">
              <a:avLst/>
            </a:prstGeom>
          </p:spPr>
          <p:txBody>
            <a:bodyPr wrap="square">
              <a:spAutoFit/>
            </a:bodyPr>
            <a:lstStyle/>
            <a:p>
              <a:pPr algn="ctr"/>
              <a:r>
                <a:rPr lang="en-US" sz="3200" dirty="0" smtClean="0">
                  <a:solidFill>
                    <a:srgbClr val="000000"/>
                  </a:solidFill>
                  <a:latin typeface="Cambria" panose="02040503050406030204" pitchFamily="18" charset="0"/>
                  <a:ea typeface="Cambria" panose="02040503050406030204" pitchFamily="18" charset="0"/>
                </a:rPr>
                <a:t>C</a:t>
              </a:r>
              <a:r>
                <a:rPr lang="vi-VN" sz="3200" dirty="0" smtClean="0">
                  <a:solidFill>
                    <a:srgbClr val="000000"/>
                  </a:solidFill>
                  <a:latin typeface="Cambria" panose="02040503050406030204" pitchFamily="18" charset="0"/>
                  <a:ea typeface="Cambria" panose="02040503050406030204" pitchFamily="18" charset="0"/>
                </a:rPr>
                <a:t>ây </a:t>
              </a:r>
              <a:r>
                <a:rPr lang="vi-VN" sz="3200" dirty="0">
                  <a:solidFill>
                    <a:srgbClr val="000000"/>
                  </a:solidFill>
                  <a:latin typeface="Cambria" panose="02040503050406030204" pitchFamily="18" charset="0"/>
                  <a:ea typeface="Cambria" panose="02040503050406030204" pitchFamily="18" charset="0"/>
                </a:rPr>
                <a:t>dừa xanh tỏa nhiều </a:t>
              </a:r>
              <a:endParaRPr lang="en-US" sz="3200" dirty="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Dang </a:t>
              </a:r>
              <a:r>
                <a:rPr lang="vi-VN" sz="3200" dirty="0">
                  <a:solidFill>
                    <a:srgbClr val="000000"/>
                  </a:solidFill>
                  <a:latin typeface="Cambria" panose="02040503050406030204" pitchFamily="18" charset="0"/>
                  <a:ea typeface="Cambria" panose="02040503050406030204" pitchFamily="18" charset="0"/>
                </a:rPr>
                <a:t>tay đón gió, gật đầu gọi trăng</a:t>
              </a:r>
            </a:p>
            <a:p>
              <a:pPr algn="ctr"/>
              <a:r>
                <a:rPr lang="vi-VN" sz="3200" dirty="0">
                  <a:solidFill>
                    <a:srgbClr val="000000"/>
                  </a:solidFill>
                  <a:latin typeface="Cambria" panose="02040503050406030204" pitchFamily="18" charset="0"/>
                  <a:ea typeface="Cambria" panose="02040503050406030204" pitchFamily="18" charset="0"/>
                </a:rPr>
                <a:t>Thân dừa bạc phếch tháng năm</a:t>
              </a:r>
            </a:p>
            <a:p>
              <a:pPr algn="ctr"/>
              <a:r>
                <a:rPr lang="vi-VN" sz="3200" dirty="0">
                  <a:solidFill>
                    <a:srgbClr val="000000"/>
                  </a:solidFill>
                  <a:latin typeface="Cambria" panose="02040503050406030204" pitchFamily="18" charset="0"/>
                  <a:ea typeface="Cambria" panose="02040503050406030204" pitchFamily="18" charset="0"/>
                </a:rPr>
                <a:t>Quả dừa – đàn lợn con nằm trên </a:t>
              </a:r>
              <a:endParaRPr lang="en-US" sz="3200" dirty="0" smtClean="0">
                <a:solidFill>
                  <a:srgbClr val="000000"/>
                </a:solidFill>
                <a:latin typeface="Cambria" panose="02040503050406030204" pitchFamily="18" charset="0"/>
                <a:ea typeface="Cambria" panose="02040503050406030204" pitchFamily="18" charset="0"/>
              </a:endParaRPr>
            </a:p>
            <a:p>
              <a:pPr algn="ctr"/>
              <a:r>
                <a:rPr lang="vi-VN" sz="3200" dirty="0" smtClean="0">
                  <a:solidFill>
                    <a:srgbClr val="000000"/>
                  </a:solidFill>
                  <a:latin typeface="Cambria" panose="02040503050406030204" pitchFamily="18" charset="0"/>
                  <a:ea typeface="Cambria" panose="02040503050406030204" pitchFamily="18" charset="0"/>
                </a:rPr>
                <a:t>Đêm </a:t>
              </a:r>
              <a:r>
                <a:rPr lang="vi-VN" sz="3200" dirty="0">
                  <a:solidFill>
                    <a:srgbClr val="000000"/>
                  </a:solidFill>
                  <a:latin typeface="Cambria" panose="02040503050406030204" pitchFamily="18" charset="0"/>
                  <a:ea typeface="Cambria" panose="02040503050406030204" pitchFamily="18" charset="0"/>
                </a:rPr>
                <a:t>hè hoa nở cùng </a:t>
              </a:r>
            </a:p>
            <a:p>
              <a:pPr algn="ctr"/>
              <a:r>
                <a:rPr lang="vi-VN" sz="3200" dirty="0" smtClean="0">
                  <a:solidFill>
                    <a:srgbClr val="000000"/>
                  </a:solidFill>
                  <a:latin typeface="Cambria" panose="02040503050406030204" pitchFamily="18" charset="0"/>
                  <a:ea typeface="Cambria" panose="02040503050406030204" pitchFamily="18" charset="0"/>
                </a:rPr>
                <a:t>dừa </a:t>
              </a:r>
              <a:r>
                <a:rPr lang="vi-VN" sz="3200" dirty="0">
                  <a:solidFill>
                    <a:srgbClr val="000000"/>
                  </a:solidFill>
                  <a:latin typeface="Cambria" panose="02040503050406030204" pitchFamily="18" charset="0"/>
                  <a:ea typeface="Cambria" panose="02040503050406030204" pitchFamily="18" charset="0"/>
                </a:rPr>
                <a:t>– chiếc lược chải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 </a:t>
              </a: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mây </a:t>
              </a:r>
              <a:r>
                <a:rPr lang="vi-VN" sz="3200" dirty="0">
                  <a:solidFill>
                    <a:srgbClr val="000000"/>
                  </a:solidFill>
                  <a:latin typeface="Cambria" panose="02040503050406030204" pitchFamily="18" charset="0"/>
                  <a:ea typeface="Cambria" panose="02040503050406030204" pitchFamily="18" charset="0"/>
                </a:rPr>
                <a:t>xanh.</a:t>
              </a:r>
            </a:p>
            <a:p>
              <a:pPr algn="ctr"/>
              <a:r>
                <a:rPr lang="en-US" sz="3200" dirty="0" smtClean="0">
                  <a:solidFill>
                    <a:srgbClr val="000000"/>
                  </a:solidFill>
                  <a:latin typeface="Cambria" panose="02040503050406030204" pitchFamily="18" charset="0"/>
                  <a:ea typeface="Cambria" panose="02040503050406030204" pitchFamily="18" charset="0"/>
                </a:rPr>
                <a:t>                                             </a:t>
              </a:r>
              <a:r>
                <a:rPr lang="vi-VN" sz="3200" dirty="0" smtClean="0">
                  <a:solidFill>
                    <a:srgbClr val="000000"/>
                  </a:solidFill>
                  <a:latin typeface="Cambria" panose="02040503050406030204" pitchFamily="18" charset="0"/>
                  <a:ea typeface="Cambria" panose="02040503050406030204" pitchFamily="18" charset="0"/>
                </a:rPr>
                <a:t>(</a:t>
              </a:r>
              <a:r>
                <a:rPr lang="vi-VN" sz="3200" i="1" dirty="0">
                  <a:solidFill>
                    <a:srgbClr val="000000"/>
                  </a:solidFill>
                  <a:latin typeface="Cambria" panose="02040503050406030204" pitchFamily="18" charset="0"/>
                  <a:ea typeface="Cambria" panose="02040503050406030204" pitchFamily="18" charset="0"/>
                </a:rPr>
                <a:t>Theo</a:t>
              </a:r>
              <a:r>
                <a:rPr lang="vi-VN" sz="3200" dirty="0">
                  <a:solidFill>
                    <a:srgbClr val="000000"/>
                  </a:solidFill>
                  <a:latin typeface="Cambria" panose="02040503050406030204" pitchFamily="18" charset="0"/>
                  <a:ea typeface="Cambria" panose="02040503050406030204" pitchFamily="18" charset="0"/>
                </a:rPr>
                <a:t> Trần Đăng Khoa</a:t>
              </a:r>
              <a:r>
                <a:rPr lang="vi-VN" sz="3200" dirty="0" smtClean="0">
                  <a:solidFill>
                    <a:srgbClr val="000000"/>
                  </a:solidFill>
                  <a:latin typeface="Cambria" panose="02040503050406030204" pitchFamily="18" charset="0"/>
                  <a:ea typeface="Cambria" panose="02040503050406030204" pitchFamily="18" charset="0"/>
                </a:rPr>
                <a:t>)</a:t>
              </a:r>
              <a:endParaRPr lang="vi-VN" sz="32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8041065" y="1896901"/>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80574" y="334817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44190" y="4350160"/>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7323" y="389449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26244" y="4424017"/>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803876" y="1847113"/>
            <a:ext cx="1152231"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a:t>
            </a:r>
            <a:r>
              <a:rPr lang="en-US" sz="3200" dirty="0" err="1" smtClean="0">
                <a:latin typeface="Cambria" panose="02040503050406030204" pitchFamily="18" charset="0"/>
                <a:ea typeface="Cambria" panose="02040503050406030204" pitchFamily="18" charset="0"/>
              </a:rPr>
              <a: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27" name="TextBox 26"/>
          <p:cNvSpPr txBox="1"/>
          <p:nvPr/>
        </p:nvSpPr>
        <p:spPr>
          <a:xfrm>
            <a:off x="10552571" y="1836056"/>
            <a:ext cx="1044970"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28" name="TextBox 27"/>
          <p:cNvSpPr txBox="1"/>
          <p:nvPr/>
        </p:nvSpPr>
        <p:spPr>
          <a:xfrm>
            <a:off x="9803876" y="3235867"/>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p:txBody>
      </p:sp>
      <p:sp>
        <p:nvSpPr>
          <p:cNvPr id="29" name="TextBox 28"/>
          <p:cNvSpPr txBox="1"/>
          <p:nvPr/>
        </p:nvSpPr>
        <p:spPr>
          <a:xfrm>
            <a:off x="10423309" y="3218170"/>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cau</a:t>
            </a:r>
            <a:endParaRPr lang="en-US" sz="3200" dirty="0">
              <a:latin typeface="Cambria" panose="02040503050406030204" pitchFamily="18" charset="0"/>
              <a:ea typeface="Cambria" panose="02040503050406030204" pitchFamily="18" charset="0"/>
            </a:endParaRPr>
          </a:p>
        </p:txBody>
      </p:sp>
      <p:sp>
        <p:nvSpPr>
          <p:cNvPr id="31" name="TextBox 30"/>
          <p:cNvSpPr txBox="1"/>
          <p:nvPr/>
        </p:nvSpPr>
        <p:spPr>
          <a:xfrm>
            <a:off x="9845989" y="3831699"/>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sao</a:t>
            </a:r>
            <a:endParaRPr lang="en-US" sz="3200" dirty="0">
              <a:latin typeface="Cambria" panose="02040503050406030204" pitchFamily="18" charset="0"/>
              <a:ea typeface="Cambria" panose="02040503050406030204" pitchFamily="18" charset="0"/>
            </a:endParaRPr>
          </a:p>
        </p:txBody>
      </p:sp>
      <p:sp>
        <p:nvSpPr>
          <p:cNvPr id="33" name="TextBox 32"/>
          <p:cNvSpPr txBox="1"/>
          <p:nvPr/>
        </p:nvSpPr>
        <p:spPr>
          <a:xfrm>
            <a:off x="10491138" y="3821356"/>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sau</a:t>
            </a:r>
            <a:endParaRPr lang="en-US" sz="3200" dirty="0">
              <a:latin typeface="Cambria" panose="02040503050406030204" pitchFamily="18" charset="0"/>
              <a:ea typeface="Cambria" panose="02040503050406030204" pitchFamily="18" charset="0"/>
            </a:endParaRPr>
          </a:p>
        </p:txBody>
      </p:sp>
      <p:sp>
        <p:nvSpPr>
          <p:cNvPr id="34" name="TextBox 33"/>
          <p:cNvSpPr txBox="1"/>
          <p:nvPr/>
        </p:nvSpPr>
        <p:spPr>
          <a:xfrm>
            <a:off x="8461865" y="4288189"/>
            <a:ext cx="1164095"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Tào</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5" name="TextBox 34"/>
          <p:cNvSpPr txBox="1"/>
          <p:nvPr/>
        </p:nvSpPr>
        <p:spPr>
          <a:xfrm>
            <a:off x="9237140" y="4286859"/>
            <a:ext cx="1186169"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39" name="TextBox 38"/>
          <p:cNvSpPr txBox="1"/>
          <p:nvPr/>
        </p:nvSpPr>
        <p:spPr>
          <a:xfrm>
            <a:off x="10321553" y="4269162"/>
            <a:ext cx="982482" cy="584775"/>
          </a:xfrm>
          <a:prstGeom prst="rect">
            <a:avLst/>
          </a:prstGeom>
          <a:noFill/>
        </p:spPr>
        <p:txBody>
          <a:bodyPr wrap="square" rtlCol="0">
            <a:spAutoFit/>
          </a:bodyPr>
          <a:lstStyle/>
          <a:p>
            <a:r>
              <a:rPr lang="en-US" sz="3200" dirty="0" err="1" smtClean="0">
                <a:latin typeface="Cambria" panose="02040503050406030204" pitchFamily="18" charset="0"/>
                <a:ea typeface="Cambria" panose="02040503050406030204" pitchFamily="18" charset="0"/>
              </a:rPr>
              <a:t>vào</a:t>
            </a:r>
            <a:endParaRPr lang="en-US" sz="3200" dirty="0">
              <a:latin typeface="Cambria" panose="02040503050406030204" pitchFamily="18" charset="0"/>
              <a:ea typeface="Cambria" panose="02040503050406030204" pitchFamily="18" charset="0"/>
            </a:endParaRPr>
          </a:p>
        </p:txBody>
      </p:sp>
      <p:sp>
        <p:nvSpPr>
          <p:cNvPr id="40" name="TextBox 39"/>
          <p:cNvSpPr txBox="1"/>
          <p:nvPr/>
        </p:nvSpPr>
        <p:spPr>
          <a:xfrm>
            <a:off x="10931740" y="4258105"/>
            <a:ext cx="1097472" cy="58477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a:t>
            </a:r>
            <a:r>
              <a:rPr lang="en-US" sz="3200" dirty="0" err="1" smtClean="0">
                <a:latin typeface="Cambria" panose="02040503050406030204" pitchFamily="18" charset="0"/>
                <a:ea typeface="Cambria" panose="02040503050406030204" pitchFamily="18" charset="0"/>
              </a:rPr>
              <a:t>vàu</a:t>
            </a:r>
            <a:endParaRPr lang="en-US" sz="3200" dirty="0">
              <a:latin typeface="Cambria" panose="02040503050406030204" pitchFamily="18" charset="0"/>
              <a:ea typeface="Cambria" panose="02040503050406030204" pitchFamily="18" charset="0"/>
            </a:endParaRPr>
          </a:p>
        </p:txBody>
      </p:sp>
      <p:grpSp>
        <p:nvGrpSpPr>
          <p:cNvPr id="41" name="Group 40"/>
          <p:cNvGrpSpPr/>
          <p:nvPr/>
        </p:nvGrpSpPr>
        <p:grpSpPr>
          <a:xfrm>
            <a:off x="453839" y="99709"/>
            <a:ext cx="4779627" cy="1121393"/>
            <a:chOff x="635541" y="253878"/>
            <a:chExt cx="9802749" cy="1170057"/>
          </a:xfrm>
        </p:grpSpPr>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43" name="Rectangle 42"/>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3.33333E-6 L -0.31145 0.00902 " pathEditMode="relative" rAng="0" ptsTypes="AA">
                                      <p:cBhvr>
                                        <p:cTn id="11" dur="2000" fill="hold"/>
                                        <p:tgtEl>
                                          <p:spTgt spid="27"/>
                                        </p:tgtEl>
                                        <p:attrNameLst>
                                          <p:attrName>ppt_x</p:attrName>
                                          <p:attrName>ppt_y</p:attrName>
                                        </p:attrNameLst>
                                      </p:cBhvr>
                                      <p:rCtr x="-15573" y="44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04167E-6 7.40741E-7 L -0.18476 0.01505 " pathEditMode="relative" rAng="0" ptsTypes="AA">
                                      <p:cBhvr>
                                        <p:cTn id="20" dur="2000" fill="hold"/>
                                        <p:tgtEl>
                                          <p:spTgt spid="28"/>
                                        </p:tgtEl>
                                        <p:attrNameLst>
                                          <p:attrName>ppt_x</p:attrName>
                                          <p:attrName>ppt_y</p:attrName>
                                        </p:attrNameLst>
                                      </p:cBhvr>
                                      <p:rCtr x="-9245" y="6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54167E-6 1.11111E-6 L -0.26784 0.00671 " pathEditMode="relative" rAng="0" ptsTypes="AA">
                                      <p:cBhvr>
                                        <p:cTn id="29" dur="2000" fill="hold"/>
                                        <p:tgtEl>
                                          <p:spTgt spid="31"/>
                                        </p:tgtEl>
                                        <p:attrNameLst>
                                          <p:attrName>ppt_x</p:attrName>
                                          <p:attrName>ppt_y</p:attrName>
                                        </p:attrNameLst>
                                      </p:cBhvr>
                                      <p:rCtr x="-13398" y="324"/>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 -2.59259E-6 L -0.72357 0.00672 " pathEditMode="relative" rAng="0" ptsTypes="AA">
                                      <p:cBhvr>
                                        <p:cTn id="38" dur="2000" fill="hold"/>
                                        <p:tgtEl>
                                          <p:spTgt spid="35"/>
                                        </p:tgtEl>
                                        <p:attrNameLst>
                                          <p:attrName>ppt_x</p:attrName>
                                          <p:attrName>ppt_y</p:attrName>
                                        </p:attrNameLst>
                                      </p:cBhvr>
                                      <p:rCtr x="-36185" y="324"/>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04167E-6 3.7037E-6 L -0.41524 0.00926 " pathEditMode="relative" rAng="0" ptsTypes="AA">
                                      <p:cBhvr>
                                        <p:cTn id="47" dur="2000" fill="hold"/>
                                        <p:tgtEl>
                                          <p:spTgt spid="39"/>
                                        </p:tgtEl>
                                        <p:attrNameLst>
                                          <p:attrName>ppt_x</p:attrName>
                                          <p:attrName>ppt_y</p:attrName>
                                        </p:attrNameLst>
                                      </p:cBhvr>
                                      <p:rCtr x="-20768" y="463"/>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 xmlns:a16="http://schemas.microsoft.com/office/drawing/2014/main"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smtClean="0">
                  <a:solidFill>
                    <a:srgbClr val="000000"/>
                  </a:solidFill>
                  <a:latin typeface="Nunito Black" pitchFamily="2" charset="0"/>
                </a:rPr>
                <a:t>Chuồn </a:t>
              </a:r>
              <a:r>
                <a:rPr lang="vi-VN" sz="2400" dirty="0">
                  <a:solidFill>
                    <a:srgbClr val="000000"/>
                  </a:solidFill>
                  <a:latin typeface="Nunito Black" pitchFamily="2" charset="0"/>
                </a:rPr>
                <a:t>chuồn đang bay</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smtClean="0">
                  <a:solidFill>
                    <a:srgbClr val="000000"/>
                  </a:solidFill>
                  <a:latin typeface="Nunito Black" pitchFamily="2" charset="0"/>
                </a:rPr>
                <a:t>Nhái </a:t>
              </a:r>
              <a:r>
                <a:rPr lang="vi-VN" sz="2400" dirty="0">
                  <a:solidFill>
                    <a:srgbClr val="000000"/>
                  </a:solidFill>
                  <a:latin typeface="Nunito Black" pitchFamily="2" charset="0"/>
                </a:rPr>
                <a:t>và cào cào đang chơi cùng nhau</a:t>
              </a:r>
              <a:r>
                <a:rPr lang="vi-VN" sz="2400" dirty="0" smtClean="0">
                  <a:solidFill>
                    <a:srgbClr val="000000"/>
                  </a:solidFill>
                  <a:latin typeface="Nunito Black" pitchFamily="2" charset="0"/>
                </a:rPr>
                <a:t>.</a:t>
              </a:r>
              <a:endParaRPr lang="vi-VN" sz="2400" dirty="0">
                <a:solidFill>
                  <a:srgbClr val="000000"/>
                </a:solidFill>
                <a:latin typeface="Nunito Black" pitchFamily="2" charset="0"/>
              </a:endParaRP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smtClean="0">
                  <a:solidFill>
                    <a:srgbClr val="000000"/>
                  </a:solidFill>
                  <a:latin typeface="Nunito Black" pitchFamily="2" charset="0"/>
                </a:rPr>
                <a:t>Dế </a:t>
              </a:r>
              <a:r>
                <a:rPr lang="vi-VN" sz="2400" dirty="0">
                  <a:solidFill>
                    <a:srgbClr val="000000"/>
                  </a:solidFill>
                  <a:latin typeface="Nunito Black" pitchFamily="2" charset="0"/>
                </a:rPr>
                <a:t>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05895" y="-1404462"/>
            <a:ext cx="10836315" cy="3910030"/>
          </a:xfrm>
          <a:prstGeom prst="rect">
            <a:avLst/>
          </a:prstGeom>
        </p:spPr>
      </p:pic>
      <p:sp>
        <p:nvSpPr>
          <p:cNvPr id="2" name="Rectangle 1"/>
          <p:cNvSpPr/>
          <p:nvPr/>
        </p:nvSpPr>
        <p:spPr>
          <a:xfrm>
            <a:off x="863120" y="283733"/>
            <a:ext cx="8085157" cy="954107"/>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3</a:t>
            </a:r>
            <a:r>
              <a:rPr lang="en-US" sz="2800" b="1" kern="0" dirty="0" smtClean="0">
                <a:latin typeface="Nunito Black" panose="00000A00000000000000" pitchFamily="2" charset="0"/>
              </a:rPr>
              <a:t>. </a:t>
            </a:r>
            <a:r>
              <a:rPr lang="vi-VN" sz="2800" b="1" dirty="0">
                <a:latin typeface="Nunito Black" pitchFamily="2" charset="0"/>
              </a:rPr>
              <a:t>Tìm </a:t>
            </a:r>
            <a:r>
              <a:rPr lang="en-US" sz="2800" b="1" dirty="0" err="1" smtClean="0">
                <a:latin typeface="Nunito Black" pitchFamily="2" charset="0"/>
              </a:rPr>
              <a:t>từ</a:t>
            </a:r>
            <a:r>
              <a:rPr lang="en-US" sz="2800" b="1" dirty="0" smtClean="0">
                <a:latin typeface="Nunito Black" pitchFamily="2" charset="0"/>
              </a:rPr>
              <a:t> </a:t>
            </a:r>
            <a:r>
              <a:rPr lang="en-US" sz="2800" b="1" dirty="0" err="1" smtClean="0">
                <a:latin typeface="Nunito Black" pitchFamily="2" charset="0"/>
              </a:rPr>
              <a:t>ngữ</a:t>
            </a:r>
            <a:r>
              <a:rPr lang="en-US" sz="2800" b="1" dirty="0" smtClean="0">
                <a:latin typeface="Nunito Black" pitchFamily="2" charset="0"/>
              </a:rPr>
              <a:t> </a:t>
            </a:r>
            <a:r>
              <a:rPr lang="en-US" sz="2800" b="1" dirty="0" err="1" smtClean="0">
                <a:latin typeface="Nunito Black" pitchFamily="2" charset="0"/>
              </a:rPr>
              <a:t>được</a:t>
            </a:r>
            <a:r>
              <a:rPr lang="en-US" sz="2800" b="1" dirty="0" smtClean="0">
                <a:latin typeface="Nunito Black" pitchFamily="2" charset="0"/>
              </a:rPr>
              <a:t> </a:t>
            </a:r>
            <a:r>
              <a:rPr lang="en-US" sz="2800" b="1" dirty="0" err="1" smtClean="0">
                <a:latin typeface="Nunito Black" pitchFamily="2" charset="0"/>
              </a:rPr>
              <a:t>tạo</a:t>
            </a:r>
            <a:r>
              <a:rPr lang="en-US" sz="2800" b="1" dirty="0" smtClean="0">
                <a:latin typeface="Nunito Black" pitchFamily="2" charset="0"/>
              </a:rPr>
              <a:t> </a:t>
            </a:r>
            <a:r>
              <a:rPr lang="en-US" sz="2800" b="1" dirty="0" err="1" smtClean="0">
                <a:latin typeface="Nunito Black" pitchFamily="2" charset="0"/>
              </a:rPr>
              <a:t>bởi</a:t>
            </a:r>
            <a:r>
              <a:rPr lang="en-US" sz="2800" b="1" dirty="0" smtClean="0">
                <a:latin typeface="Nunito Black" pitchFamily="2" charset="0"/>
              </a:rPr>
              <a:t> </a:t>
            </a:r>
            <a:r>
              <a:rPr lang="vi-VN" sz="2800" b="1" dirty="0" smtClean="0">
                <a:latin typeface="Nunito Black" pitchFamily="2" charset="0"/>
              </a:rPr>
              <a:t>mỗi </a:t>
            </a:r>
            <a:r>
              <a:rPr lang="vi-VN" sz="2800" b="1" dirty="0">
                <a:latin typeface="Nunito Black" pitchFamily="2" charset="0"/>
              </a:rPr>
              <a:t>tiếng </a:t>
            </a:r>
            <a:r>
              <a:rPr lang="en-US" sz="2800" b="1" dirty="0" err="1" smtClean="0">
                <a:latin typeface="Nunito Black" pitchFamily="2" charset="0"/>
              </a:rPr>
              <a:t>dưới</a:t>
            </a:r>
            <a:r>
              <a:rPr lang="en-US" sz="2800" b="1" dirty="0" smtClean="0">
                <a:latin typeface="Nunito Black" pitchFamily="2" charset="0"/>
              </a:rPr>
              <a:t> </a:t>
            </a:r>
            <a:r>
              <a:rPr lang="en-US" sz="2800" b="1" dirty="0" err="1" smtClean="0">
                <a:latin typeface="Nunito Black" pitchFamily="2" charset="0"/>
              </a:rPr>
              <a:t>đây</a:t>
            </a:r>
            <a:r>
              <a:rPr lang="vi-VN" sz="2800" b="1" dirty="0">
                <a:latin typeface="Nunito Black" pitchFamily="2" charset="0"/>
              </a:rPr>
              <a:t/>
            </a:r>
            <a:br>
              <a:rPr lang="vi-VN" sz="2800" b="1" dirty="0">
                <a:latin typeface="Nunito Black" pitchFamily="2" charset="0"/>
              </a:rPr>
            </a:br>
            <a:endParaRPr lang="en-US" sz="2800" b="1" kern="0" dirty="0">
              <a:latin typeface="Nunito Black" panose="00000A00000000000000" pitchFamily="2" charset="0"/>
            </a:endParaRPr>
          </a:p>
        </p:txBody>
      </p:sp>
      <p:pic>
        <p:nvPicPr>
          <p:cNvPr id="4" name="Picture 3"/>
          <p:cNvPicPr>
            <a:picLocks noChangeAspect="1"/>
          </p:cNvPicPr>
          <p:nvPr/>
        </p:nvPicPr>
        <p:blipFill>
          <a:blip r:embed="rId4"/>
          <a:stretch>
            <a:fillRect/>
          </a:stretch>
        </p:blipFill>
        <p:spPr>
          <a:xfrm>
            <a:off x="10501459" y="5042755"/>
            <a:ext cx="1894168" cy="1815245"/>
          </a:xfrm>
          <a:prstGeom prst="rect">
            <a:avLst/>
          </a:prstGeom>
        </p:spPr>
      </p:pic>
      <p:sp>
        <p:nvSpPr>
          <p:cNvPr id="6" name="TextBox 5"/>
          <p:cNvSpPr txBox="1"/>
          <p:nvPr/>
        </p:nvSpPr>
        <p:spPr>
          <a:xfrm>
            <a:off x="2356701" y="1237838"/>
            <a:ext cx="1799660" cy="584775"/>
          </a:xfrm>
          <a:prstGeom prst="rect">
            <a:avLst/>
          </a:prstGeom>
          <a:solidFill>
            <a:srgbClr val="92D050"/>
          </a:solidFill>
        </p:spPr>
        <p:txBody>
          <a:bodyPr wrap="none" rtlCol="0">
            <a:spAutoFit/>
          </a:bodyPr>
          <a:lstStyle/>
          <a:p>
            <a:r>
              <a:rPr lang="en-US" sz="3200" dirty="0" smtClean="0">
                <a:latin typeface="Cambria" panose="02040503050406030204" pitchFamily="18" charset="0"/>
                <a:ea typeface="Cambria" panose="02040503050406030204" pitchFamily="18" charset="0"/>
              </a:rPr>
              <a:t>Sao / </a:t>
            </a:r>
            <a:r>
              <a:rPr lang="en-US" sz="3200" dirty="0" err="1" smtClean="0">
                <a:latin typeface="Cambria" panose="02040503050406030204" pitchFamily="18" charset="0"/>
                <a:ea typeface="Cambria" panose="02040503050406030204" pitchFamily="18" charset="0"/>
              </a:rPr>
              <a:t>xao</a:t>
            </a:r>
            <a:endParaRPr lang="en-US" sz="3200" dirty="0">
              <a:latin typeface="Cambria" panose="02040503050406030204" pitchFamily="18" charset="0"/>
              <a:ea typeface="Cambria" panose="02040503050406030204" pitchFamily="18" charset="0"/>
            </a:endParaRPr>
          </a:p>
        </p:txBody>
      </p:sp>
      <p:sp>
        <p:nvSpPr>
          <p:cNvPr id="17" name="TextBox 16"/>
          <p:cNvSpPr txBox="1"/>
          <p:nvPr/>
        </p:nvSpPr>
        <p:spPr>
          <a:xfrm>
            <a:off x="7950862" y="1237838"/>
            <a:ext cx="1799467" cy="584775"/>
          </a:xfrm>
          <a:prstGeom prst="rect">
            <a:avLst/>
          </a:prstGeom>
          <a:solidFill>
            <a:srgbClr val="92D05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Sào</a:t>
            </a:r>
            <a:r>
              <a:rPr lang="en-US" sz="3200" dirty="0" smtClean="0">
                <a:latin typeface="Cambria" panose="02040503050406030204" pitchFamily="18" charset="0"/>
                <a:ea typeface="Cambria" panose="02040503050406030204" pitchFamily="18" charset="0"/>
              </a:rPr>
              <a:t> / </a:t>
            </a:r>
            <a:r>
              <a:rPr lang="en-US" sz="3200" dirty="0" err="1" smtClean="0">
                <a:latin typeface="Cambria" panose="02040503050406030204" pitchFamily="18" charset="0"/>
                <a:ea typeface="Cambria" panose="02040503050406030204" pitchFamily="18" charset="0"/>
              </a:rPr>
              <a:t>xào</a:t>
            </a:r>
            <a:endParaRPr lang="en-US" sz="32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xmlns="" id="{7C63C92D-84AA-4FBF-4C07-278825C6C1AC}"/>
              </a:ext>
            </a:extLst>
          </p:cNvPr>
          <p:cNvGrpSpPr/>
          <p:nvPr/>
        </p:nvGrpSpPr>
        <p:grpSpPr>
          <a:xfrm>
            <a:off x="3991243" y="760786"/>
            <a:ext cx="4404948" cy="1609777"/>
            <a:chOff x="2249415" y="2886130"/>
            <a:chExt cx="4214926" cy="1768864"/>
          </a:xfrm>
        </p:grpSpPr>
        <p:sp>
          <p:nvSpPr>
            <p:cNvPr id="29" name="Freeform: Shape 8">
              <a:extLst>
                <a:ext uri="{FF2B5EF4-FFF2-40B4-BE49-F238E27FC236}">
                  <a16:creationId xmlns:a16="http://schemas.microsoft.com/office/drawing/2014/main" xmlns="" id="{58245217-77D1-04F5-1A0F-ACEC991A9615}"/>
                </a:ext>
              </a:extLst>
            </p:cNvPr>
            <p:cNvSpPr/>
            <p:nvPr/>
          </p:nvSpPr>
          <p:spPr>
            <a:xfrm>
              <a:off x="2507453" y="2886130"/>
              <a:ext cx="3513953" cy="17688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00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xmlns="" id="{F5BD5560-E7D2-6AC8-9D2C-A6505DFA0F3C}"/>
                </a:ext>
              </a:extLst>
            </p:cNvPr>
            <p:cNvSpPr txBox="1"/>
            <p:nvPr/>
          </p:nvSpPr>
          <p:spPr>
            <a:xfrm>
              <a:off x="2249415" y="3286886"/>
              <a:ext cx="4214926" cy="11889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Làm</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việc</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nhóm</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33"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307463" y="3188523"/>
            <a:ext cx="2368550" cy="3023944"/>
          </a:xfrm>
          <a:prstGeom prst="upArrowCallout">
            <a:avLst/>
          </a:prstGeom>
          <a:solidFill>
            <a:sysClr val="window" lastClr="FFFFFF"/>
          </a:solidFill>
          <a:ln w="38100" cap="flat" cmpd="sng" algn="ctr">
            <a:solidFill>
              <a:srgbClr val="4472C4">
                <a:lumMod val="60000"/>
                <a:lumOff val="40000"/>
              </a:srgbClr>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endParaRPr lang="en-US" sz="2400" b="1" dirty="0" smtClean="0">
              <a:solidFill>
                <a:srgbClr val="0070C0"/>
              </a:solidFill>
              <a:latin typeface="Cambria" panose="02040503050406030204" pitchFamily="18" charset="0"/>
              <a:ea typeface="Cambria" panose="02040503050406030204" pitchFamily="18" charset="0"/>
            </a:endParaRPr>
          </a:p>
          <a:p>
            <a:pPr lvl="0" algn="just">
              <a:defRPr/>
            </a:pPr>
            <a:r>
              <a:rPr lang="en-US" sz="2400" b="1" dirty="0" err="1" smtClean="0">
                <a:solidFill>
                  <a:srgbClr val="0070C0"/>
                </a:solidFill>
                <a:latin typeface="Cambria" panose="02040503050406030204" pitchFamily="18" charset="0"/>
                <a:ea typeface="Cambria" panose="02040503050406030204" pitchFamily="18" charset="0"/>
              </a:rPr>
              <a:t>ngôi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mai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vì</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băng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tại</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sáng</a:t>
            </a:r>
            <a:r>
              <a:rPr lang="en-US" sz="2400" b="1" dirty="0">
                <a:solidFill>
                  <a:srgbClr val="0070C0"/>
                </a:solidFill>
                <a:latin typeface="Cambria" panose="02040503050406030204" pitchFamily="18" charset="0"/>
                <a:ea typeface="Cambria" panose="02040503050406030204" pitchFamily="18" charset="0"/>
              </a:rPr>
              <a:t>, </a:t>
            </a:r>
            <a:r>
              <a:rPr lang="en-US" sz="2400" b="1" dirty="0" err="1" smtClean="0">
                <a:solidFill>
                  <a:srgbClr val="0070C0"/>
                </a:solidFill>
                <a:latin typeface="Cambria" panose="02040503050406030204" pitchFamily="18" charset="0"/>
                <a:ea typeface="Cambria" panose="02040503050406030204" pitchFamily="18" charset="0"/>
              </a:rPr>
              <a:t>sao</a:t>
            </a:r>
            <a:r>
              <a:rPr lang="en-US" sz="2400" b="1" dirty="0" smtClean="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chép</a:t>
            </a:r>
            <a:r>
              <a:rPr lang="en-US" sz="2400" b="1" dirty="0">
                <a:solidFill>
                  <a:srgbClr val="0070C0"/>
                </a:solidFill>
                <a:latin typeface="Cambria" panose="02040503050406030204" pitchFamily="18" charset="0"/>
                <a:ea typeface="Cambria" panose="02040503050406030204" pitchFamily="18" charset="0"/>
              </a:rPr>
              <a:t>,…</a:t>
            </a:r>
            <a:br>
              <a:rPr lang="en-US" sz="2400" b="1" dirty="0">
                <a:solidFill>
                  <a:srgbClr val="0070C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769543" y="2472011"/>
            <a:ext cx="1566454" cy="584775"/>
          </a:xfrm>
          <a:prstGeom prst="rect">
            <a:avLst/>
          </a:prstGeom>
          <a:solidFill>
            <a:schemeClr val="accent5">
              <a:lumMod val="40000"/>
              <a:lumOff val="60000"/>
            </a:schemeClr>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1</a:t>
            </a:r>
            <a:endParaRPr lang="en-US" sz="3200" dirty="0">
              <a:latin typeface="Cambria" panose="02040503050406030204" pitchFamily="18" charset="0"/>
              <a:ea typeface="Cambria" panose="02040503050406030204" pitchFamily="18" charset="0"/>
            </a:endParaRPr>
          </a:p>
        </p:txBody>
      </p:sp>
      <p:cxnSp>
        <p:nvCxnSpPr>
          <p:cNvPr id="11" name="Straight Arrow Connector 10"/>
          <p:cNvCxnSpPr/>
          <p:nvPr/>
        </p:nvCxnSpPr>
        <p:spPr>
          <a:xfrm flipH="1">
            <a:off x="1552770" y="1695461"/>
            <a:ext cx="899507" cy="70520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9" name="TextBox 38"/>
          <p:cNvSpPr txBox="1"/>
          <p:nvPr/>
        </p:nvSpPr>
        <p:spPr>
          <a:xfrm>
            <a:off x="3460112" y="2482902"/>
            <a:ext cx="1566454" cy="584775"/>
          </a:xfrm>
          <a:prstGeom prst="rect">
            <a:avLst/>
          </a:prstGeom>
          <a:solidFill>
            <a:srgbClr val="FF99FF"/>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0" name="Straight Arrow Connector 39"/>
          <p:cNvCxnSpPr>
            <a:endCxn id="39" idx="0"/>
          </p:cNvCxnSpPr>
          <p:nvPr/>
        </p:nvCxnSpPr>
        <p:spPr>
          <a:xfrm>
            <a:off x="3933436" y="1804579"/>
            <a:ext cx="309903" cy="678323"/>
          </a:xfrm>
          <a:prstGeom prst="straightConnector1">
            <a:avLst/>
          </a:prstGeom>
          <a:ln>
            <a:solidFill>
              <a:srgbClr val="FF99CC"/>
            </a:solidFill>
            <a:tailEnd type="triangle"/>
          </a:ln>
        </p:spPr>
        <p:style>
          <a:lnRef idx="3">
            <a:schemeClr val="accent5"/>
          </a:lnRef>
          <a:fillRef idx="0">
            <a:schemeClr val="accent5"/>
          </a:fillRef>
          <a:effectRef idx="2">
            <a:schemeClr val="accent5"/>
          </a:effectRef>
          <a:fontRef idx="minor">
            <a:schemeClr val="tx1"/>
          </a:fontRef>
        </p:style>
      </p:cxnSp>
      <p:sp>
        <p:nvSpPr>
          <p:cNvPr id="41"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3059064" y="3180016"/>
            <a:ext cx="2368550" cy="3023944"/>
          </a:xfrm>
          <a:prstGeom prst="upArrowCallout">
            <a:avLst/>
          </a:prstGeom>
          <a:solidFill>
            <a:sysClr val="window" lastClr="FFFFFF"/>
          </a:solidFill>
          <a:ln w="38100" cap="flat" cmpd="sng" algn="ctr">
            <a:solidFill>
              <a:srgbClr val="FF99CC"/>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FF3399"/>
                </a:solidFill>
                <a:latin typeface="Cambria" panose="02040503050406030204" pitchFamily="18" charset="0"/>
                <a:ea typeface="Cambria" panose="02040503050406030204" pitchFamily="18" charset="0"/>
              </a:rPr>
              <a:t>lao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xuyến</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nhãng</a:t>
            </a:r>
            <a:r>
              <a:rPr lang="en-US" sz="2400" b="1" dirty="0">
                <a:solidFill>
                  <a:srgbClr val="FF3399"/>
                </a:solidFill>
                <a:latin typeface="Cambria" panose="02040503050406030204" pitchFamily="18" charset="0"/>
                <a:ea typeface="Cambria" panose="02040503050406030204" pitchFamily="18" charset="0"/>
              </a:rPr>
              <a:t>, </a:t>
            </a:r>
            <a:endParaRPr lang="en-US" sz="2400" b="1" dirty="0" smtClean="0">
              <a:solidFill>
                <a:srgbClr val="FF3399"/>
              </a:solidFill>
              <a:latin typeface="Cambria" panose="02040503050406030204" pitchFamily="18" charset="0"/>
              <a:ea typeface="Cambria" panose="02040503050406030204" pitchFamily="18" charset="0"/>
            </a:endParaRPr>
          </a:p>
          <a:p>
            <a:pPr lvl="0" algn="ctr">
              <a:defRPr/>
            </a:pPr>
            <a:r>
              <a:rPr lang="en-US" sz="2400" b="1" dirty="0" err="1" smtClean="0">
                <a:solidFill>
                  <a:srgbClr val="FF3399"/>
                </a:solidFill>
                <a:latin typeface="Cambria" panose="02040503050406030204" pitchFamily="18" charset="0"/>
                <a:ea typeface="Cambria" panose="02040503050406030204" pitchFamily="18" charset="0"/>
              </a:rPr>
              <a:t>xao</a:t>
            </a:r>
            <a:r>
              <a:rPr lang="en-US" sz="2400" b="1" dirty="0" smtClean="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động</a:t>
            </a:r>
            <a:r>
              <a:rPr lang="en-US" sz="2400" b="1" dirty="0" smtClean="0">
                <a:solidFill>
                  <a:srgbClr val="FF3399"/>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sp>
        <p:nvSpPr>
          <p:cNvPr id="42"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6264037" y="3188523"/>
            <a:ext cx="2368550" cy="3023944"/>
          </a:xfrm>
          <a:prstGeom prst="upArrowCallout">
            <a:avLst/>
          </a:prstGeom>
          <a:solidFill>
            <a:sysClr val="window" lastClr="FFFFFF"/>
          </a:solidFill>
          <a:ln w="38100" cap="flat" cmpd="sng" algn="ctr">
            <a:solidFill>
              <a:srgbClr val="00FF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huyệt</a:t>
            </a:r>
            <a:r>
              <a:rPr lang="en-US" sz="2400" b="1" dirty="0">
                <a:solidFill>
                  <a:srgbClr val="00FF00"/>
                </a:solidFill>
                <a:latin typeface="Cambria" panose="02040503050406030204" pitchFamily="18" charset="0"/>
                <a:ea typeface="Cambria" panose="02040503050406030204" pitchFamily="18" charset="0"/>
              </a:rPr>
              <a:t>, </a:t>
            </a:r>
            <a:endParaRPr lang="en-US" sz="2400" b="1" dirty="0" smtClean="0">
              <a:solidFill>
                <a:srgbClr val="00FF00"/>
              </a:solidFill>
              <a:latin typeface="Cambria" panose="02040503050406030204" pitchFamily="18" charset="0"/>
              <a:ea typeface="Cambria" panose="02040503050406030204" pitchFamily="18" charset="0"/>
            </a:endParaRPr>
          </a:p>
          <a:p>
            <a:pPr lvl="0" algn="ctr">
              <a:defRPr/>
            </a:pPr>
            <a:r>
              <a:rPr lang="en-US" sz="2400" b="1" dirty="0" err="1" smtClean="0">
                <a:solidFill>
                  <a:srgbClr val="00FF00"/>
                </a:solidFill>
                <a:latin typeface="Cambria" panose="02040503050406030204" pitchFamily="18" charset="0"/>
                <a:ea typeface="Cambria" panose="02040503050406030204" pitchFamily="18" charset="0"/>
              </a:rPr>
              <a:t>cây</a:t>
            </a: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ruộng</a:t>
            </a:r>
            <a:r>
              <a:rPr lang="en-US" sz="2400" b="1" dirty="0" smtClean="0">
                <a:solidFill>
                  <a:srgbClr val="00FF00"/>
                </a:solidFill>
                <a:latin typeface="Cambria" panose="02040503050406030204" pitchFamily="18" charset="0"/>
                <a:ea typeface="Cambria" panose="02040503050406030204" pitchFamily="18" charset="0"/>
              </a:rPr>
              <a:t>,</a:t>
            </a:r>
          </a:p>
          <a:p>
            <a:pPr lvl="0" algn="ctr">
              <a:defRPr/>
            </a:pPr>
            <a:r>
              <a:rPr lang="en-US" sz="2400" b="1" dirty="0" smtClean="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yến</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a:t>
            </a:r>
            <a:br>
              <a:rPr lang="en-US" sz="2400" b="1" dirty="0">
                <a:solidFill>
                  <a:srgbClr val="00FF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FF00"/>
              </a:solidFill>
              <a:effectLst/>
              <a:uLnTx/>
              <a:uFillTx/>
              <a:latin typeface="Cambria" panose="02040503050406030204" pitchFamily="18" charset="0"/>
              <a:ea typeface="Cambria" panose="02040503050406030204" pitchFamily="18" charset="0"/>
            </a:endParaRPr>
          </a:p>
        </p:txBody>
      </p:sp>
      <p:sp>
        <p:nvSpPr>
          <p:cNvPr id="43" name="Callout: Up Arrow 11">
            <a:extLst>
              <a:ext uri="{FF2B5EF4-FFF2-40B4-BE49-F238E27FC236}">
                <a16:creationId xmlns:lc="http://schemas.openxmlformats.org/drawingml/2006/lockedCanvas" xmlns="" xmlns:a16="http://schemas.microsoft.com/office/drawing/2014/main" id="{A7745F1C-769E-556D-B545-5636C090B2F0}"/>
              </a:ext>
            </a:extLst>
          </p:cNvPr>
          <p:cNvSpPr/>
          <p:nvPr/>
        </p:nvSpPr>
        <p:spPr>
          <a:xfrm>
            <a:off x="9132264" y="3188523"/>
            <a:ext cx="2368550" cy="3023944"/>
          </a:xfrm>
          <a:prstGeom prst="upArrowCallout">
            <a:avLst/>
          </a:prstGeom>
          <a:solidFill>
            <a:sysClr val="window" lastClr="FFFFFF"/>
          </a:solidFill>
          <a:ln w="38100" cap="flat" cmpd="sng" algn="ctr">
            <a:solidFill>
              <a:srgbClr val="FF99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rau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bò</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nấu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xạc</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xáo</a:t>
            </a:r>
            <a:r>
              <a:rPr lang="en-US" sz="2400" b="1" dirty="0">
                <a:solidFill>
                  <a:srgbClr val="FF6600"/>
                </a:solidFill>
                <a:latin typeface="Cambria" panose="02040503050406030204" pitchFamily="18" charset="0"/>
                <a:ea typeface="Cambria" panose="02040503050406030204" pitchFamily="18" charset="0"/>
              </a:rPr>
              <a:t>,…</a:t>
            </a:r>
            <a:br>
              <a:rPr lang="en-US" sz="2400" b="1" dirty="0">
                <a:solidFill>
                  <a:srgbClr val="FF66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sp>
        <p:nvSpPr>
          <p:cNvPr id="44" name="TextBox 43"/>
          <p:cNvSpPr txBox="1"/>
          <p:nvPr/>
        </p:nvSpPr>
        <p:spPr>
          <a:xfrm>
            <a:off x="6632962" y="2505567"/>
            <a:ext cx="1566454" cy="584775"/>
          </a:xfrm>
          <a:prstGeom prst="rect">
            <a:avLst/>
          </a:prstGeom>
          <a:solidFill>
            <a:srgbClr val="00FF00"/>
          </a:solidFill>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sp>
        <p:nvSpPr>
          <p:cNvPr id="45" name="TextBox 44"/>
          <p:cNvSpPr txBox="1"/>
          <p:nvPr/>
        </p:nvSpPr>
        <p:spPr>
          <a:xfrm>
            <a:off x="9533312" y="2477781"/>
            <a:ext cx="1566454" cy="584775"/>
          </a:xfrm>
          <a:prstGeom prst="rect">
            <a:avLst/>
          </a:prstGeom>
          <a:solidFill>
            <a:srgbClr val="FF9900"/>
          </a:solidFill>
          <a:ln>
            <a:solidFill>
              <a:srgbClr val="FF9900"/>
            </a:solidFill>
          </a:ln>
        </p:spPr>
        <p:txBody>
          <a:bodyPr wrap="none" rtlCol="0">
            <a:spAutoFit/>
          </a:bodyPr>
          <a:lstStyle/>
          <a:p>
            <a:r>
              <a:rPr lang="en-US" sz="3200" dirty="0" err="1" smtClean="0">
                <a:latin typeface="Cambria" panose="02040503050406030204" pitchFamily="18" charset="0"/>
                <a:ea typeface="Cambria" panose="02040503050406030204" pitchFamily="18" charset="0"/>
              </a:rPr>
              <a:t>Nhóm</a:t>
            </a:r>
            <a:r>
              <a:rPr lang="en-US" sz="3200" dirty="0" smtClean="0">
                <a:latin typeface="Cambria" panose="02040503050406030204" pitchFamily="18" charset="0"/>
                <a:ea typeface="Cambria" panose="02040503050406030204" pitchFamily="18" charset="0"/>
              </a:rPr>
              <a:t> 2</a:t>
            </a:r>
            <a:endParaRPr lang="en-US" sz="3200" dirty="0">
              <a:latin typeface="Cambria" panose="02040503050406030204" pitchFamily="18" charset="0"/>
              <a:ea typeface="Cambria" panose="02040503050406030204" pitchFamily="18" charset="0"/>
            </a:endParaRPr>
          </a:p>
        </p:txBody>
      </p:sp>
      <p:cxnSp>
        <p:nvCxnSpPr>
          <p:cNvPr id="46" name="Straight Arrow Connector 45"/>
          <p:cNvCxnSpPr/>
          <p:nvPr/>
        </p:nvCxnSpPr>
        <p:spPr>
          <a:xfrm>
            <a:off x="9378360" y="1794826"/>
            <a:ext cx="751690" cy="677185"/>
          </a:xfrm>
          <a:prstGeom prst="straightConnector1">
            <a:avLst/>
          </a:prstGeom>
          <a:ln>
            <a:solidFill>
              <a:srgbClr val="FF9900"/>
            </a:solidFill>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H="1">
            <a:off x="7200915" y="1823800"/>
            <a:ext cx="1202729" cy="640279"/>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3" grpId="0" animBg="1"/>
      <p:bldP spid="34" grpId="0" animBg="1"/>
      <p:bldP spid="39" grpId="0" animBg="1"/>
      <p:bldP spid="41" grpId="0" animBg="1"/>
      <p:bldP spid="42" grpId="0" animBg="1"/>
      <p:bldP spid="43"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2431435"/>
          </a:xfrm>
          <a:prstGeom prst="rect">
            <a:avLst/>
          </a:prstGeom>
          <a:noFill/>
        </p:spPr>
        <p:txBody>
          <a:bodyPr wrap="square" rtlCol="0">
            <a:spAutoFit/>
          </a:bodyPr>
          <a:lstStyle/>
          <a:p>
            <a:pPr algn="ctr"/>
            <a:r>
              <a:rPr lang="en-US" sz="7600" dirty="0" smtClean="0">
                <a:solidFill>
                  <a:srgbClr val="FF9933"/>
                </a:solidFill>
                <a:latin typeface="Sigmar One" panose="00000500000000000000" pitchFamily="2" charset="0"/>
              </a:rPr>
              <a:t>VẬN DỤNG</a:t>
            </a:r>
            <a:endParaRPr lang="en-US" sz="7600" dirty="0">
              <a:solidFill>
                <a:srgbClr val="FF9933"/>
              </a:solidFill>
              <a:latin typeface="Sigmar One" panose="00000500000000000000" pitchFamily="2" charset="0"/>
            </a:endParaRP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xmlns=""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553907" y="619790"/>
            <a:ext cx="5540723" cy="2062103"/>
          </a:xfrm>
          <a:prstGeom prst="rect">
            <a:avLst/>
          </a:prstGeom>
        </p:spPr>
        <p:txBody>
          <a:bodyPr wrap="square">
            <a:spAutoFit/>
          </a:bodyPr>
          <a:lstStyle/>
          <a:p>
            <a:pPr algn="just"/>
            <a:r>
              <a:rPr lang="en-US" sz="3200" b="1" dirty="0" err="1">
                <a:solidFill>
                  <a:schemeClr val="bg1"/>
                </a:solidFill>
                <a:latin typeface="Cambria" panose="02040503050406030204" pitchFamily="18" charset="0"/>
                <a:ea typeface="Cambria" panose="02040503050406030204" pitchFamily="18" charset="0"/>
              </a:rPr>
              <a:t>Kể</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cho</a:t>
            </a:r>
            <a:r>
              <a:rPr lang="en-US" sz="3200" b="1" dirty="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người</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thân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xóm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tắc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kè</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cảm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nghĩ</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em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smtClean="0">
                <a:solidFill>
                  <a:schemeClr val="bg1"/>
                </a:solidFill>
                <a:latin typeface="Cambria" panose="02040503050406030204" pitchFamily="18" charset="0"/>
                <a:ea typeface="Cambria" panose="02040503050406030204" pitchFamily="18" charset="0"/>
              </a:rPr>
              <a:t>.</a:t>
            </a:r>
            <a:endParaRPr lang="vi-VN" sz="3200" b="1" dirty="0">
              <a:solidFill>
                <a:schemeClr val="bg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37823" y="-929375"/>
            <a:ext cx="7809952" cy="4813218"/>
          </a:xfrm>
          <a:prstGeom prst="rect">
            <a:avLst/>
          </a:prstGeom>
        </p:spPr>
      </p:pic>
      <p:sp>
        <p:nvSpPr>
          <p:cNvPr id="2" name="TextBox 1"/>
          <p:cNvSpPr txBox="1"/>
          <p:nvPr/>
        </p:nvSpPr>
        <p:spPr>
          <a:xfrm>
            <a:off x="2862785" y="1167275"/>
            <a:ext cx="6760028" cy="3231654"/>
          </a:xfrm>
          <a:prstGeom prst="rect">
            <a:avLst/>
          </a:prstGeom>
          <a:noFill/>
        </p:spPr>
        <p:txBody>
          <a:bodyPr wrap="square" rtlCol="0">
            <a:spAutoFit/>
          </a:bodyPr>
          <a:lstStyle/>
          <a:p>
            <a:pPr algn="ctr"/>
            <a:r>
              <a:rPr lang="en-US" sz="6400" dirty="0" smtClean="0">
                <a:solidFill>
                  <a:srgbClr val="FF6600"/>
                </a:solidFill>
                <a:latin typeface="Sigmar One" panose="00000500000000000000" pitchFamily="2" charset="0"/>
                <a:ea typeface="Microsoft YaHei" panose="020B0503020204020204" pitchFamily="34" charset="-122"/>
              </a:rPr>
              <a:t>CỦNG CỐ, DẶN DÒ</a:t>
            </a:r>
            <a:endParaRPr lang="en-US" sz="6400" dirty="0">
              <a:solidFill>
                <a:srgbClr val="FF6600"/>
              </a:solidFill>
              <a:latin typeface="Sigmar One" panose="00000500000000000000" pitchFamily="2" charset="0"/>
              <a:ea typeface="Microsoft YaHei" panose="020B0503020204020204" pitchFamily="34" charset="-122"/>
            </a:endParaRPr>
          </a:p>
          <a:p>
            <a:pPr algn="ctr"/>
            <a:endParaRPr lang="en-US" sz="7200" dirty="0">
              <a:solidFill>
                <a:srgbClr val="0070C0"/>
              </a:solidFill>
              <a:ea typeface="Microsoft YaHei" panose="020B0503020204020204" pitchFamily="34" charset="-122"/>
            </a:endParaRPr>
          </a:p>
        </p:txBody>
      </p:sp>
    </p:spTree>
    <p:extLst>
      <p:ext uri="{BB962C8B-B14F-4D97-AF65-F5344CB8AC3E}">
        <p14:creationId xmlns:p14="http://schemas.microsoft.com/office/powerpoint/2010/main" val="388213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7"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5" action="ppaction://hlinksldjump"/>
          </p:cNvPr>
          <p:cNvPicPr>
            <a:picLocks noChangeAspect="1" noChangeArrowheads="1" noCrop="1"/>
          </p:cNvPicPr>
          <p:nvPr/>
        </p:nvPicPr>
        <p:blipFill>
          <a:blip r:embed="rId10">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FF0000"/>
                </a:solidFill>
                <a:latin typeface="Sigmar One" panose="00000500000000000000" pitchFamily="2" charset="0"/>
                <a:ea typeface="+mj-ea"/>
                <a:cs typeface="+mj-cs"/>
              </a:rPr>
              <a:t>HẸN GẶP LẠI CÁC EM</a:t>
            </a:r>
            <a:endParaRPr lang="en-US" sz="60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 xmlns:a16="http://schemas.microsoft.com/office/drawing/2014/main" id="{133025F6-03E4-F7FE-A115-15A451327F80}"/>
              </a:ext>
            </a:extLst>
          </p:cNvPr>
          <p:cNvSpPr txBox="1"/>
          <p:nvPr/>
        </p:nvSpPr>
        <p:spPr>
          <a:xfrm>
            <a:off x="4311385" y="1867324"/>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Sáng </a:t>
            </a:r>
            <a:r>
              <a:rPr lang="vi-VN" sz="2600" b="1" dirty="0">
                <a:solidFill>
                  <a:schemeClr val="tx2">
                    <a:lumMod val="50000"/>
                  </a:schemeClr>
                </a:solidFill>
                <a:latin typeface="Cambria" panose="02040503050406030204" pitchFamily="18" charset="0"/>
                <a:ea typeface="Cambria" panose="02040503050406030204" pitchFamily="18" charset="0"/>
              </a:rPr>
              <a:t>sớm, cào cào và nhái bén đang tập nhảy xa thì chợt một tràng “re re re” vang lên. Hai bạn nghểnh đầu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Hay quá, ai hát đó?</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Chuồn </a:t>
            </a:r>
            <a:r>
              <a:rPr lang="vi-VN" sz="2600" b="1" dirty="0">
                <a:solidFill>
                  <a:schemeClr val="tx2">
                    <a:lumMod val="50000"/>
                  </a:schemeClr>
                </a:solidFill>
                <a:latin typeface="Cambria" panose="02040503050406030204" pitchFamily="18" charset="0"/>
                <a:ea typeface="Cambria" panose="02040503050406030204" pitchFamily="18" charset="0"/>
              </a:rPr>
              <a:t>chuồn vừa bay đến, đậu trên nhánh cỏ may, đôi cánh mỏng rung nhè nhẹ khi điệu nhạc vút cao:</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Có phải cào cào hát không? Hay nhái bén?</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Cào </a:t>
            </a:r>
            <a:r>
              <a:rPr lang="vi-VN" sz="2600" b="1" dirty="0">
                <a:solidFill>
                  <a:schemeClr val="tx2">
                    <a:lumMod val="50000"/>
                  </a:schemeClr>
                </a:solidFill>
                <a:latin typeface="Cambria" panose="02040503050406030204" pitchFamily="18" charset="0"/>
                <a:ea typeface="Cambria" panose="02040503050406030204" pitchFamily="18" charset="0"/>
              </a:rPr>
              <a:t>cào lắc đầu, nhái bén cũng xua tay:</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Tớ à? Tớ hát thì ai nghe?</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smtClean="0">
                <a:solidFill>
                  <a:schemeClr val="tx2">
                    <a:lumMod val="50000"/>
                  </a:schemeClr>
                </a:solidFill>
                <a:latin typeface="Cambria" panose="02040503050406030204" pitchFamily="18" charset="0"/>
                <a:ea typeface="Cambria" panose="02040503050406030204" pitchFamily="18" charset="0"/>
              </a:rPr>
              <a:t>         </a:t>
            </a:r>
            <a:r>
              <a:rPr lang="vi-VN" sz="2600" b="1" dirty="0" smtClean="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r>
              <a:rPr lang="vi-VN" sz="2000" dirty="0" smtClean="0">
                <a:solidFill>
                  <a:srgbClr val="000000"/>
                </a:solidFill>
                <a:latin typeface="Cambria" panose="02040503050406030204" pitchFamily="18" charset="0"/>
                <a:ea typeface="Cambria" panose="02040503050406030204" pitchFamily="18" charset="0"/>
              </a:rPr>
              <a:t/>
            </a:r>
            <a:br>
              <a:rPr lang="vi-VN" sz="2000" dirty="0" smtClean="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smtClean="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endPar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endParaRPr>
          </a:p>
        </p:txBody>
      </p:sp>
      <p:sp>
        <p:nvSpPr>
          <p:cNvPr id="3" name="Rectangle 2"/>
          <p:cNvSpPr/>
          <p:nvPr/>
        </p:nvSpPr>
        <p:spPr>
          <a:xfrm>
            <a:off x="77930" y="1614478"/>
            <a:ext cx="10515600" cy="4401205"/>
          </a:xfrm>
          <a:prstGeom prst="rect">
            <a:avLst/>
          </a:prstGeom>
        </p:spPr>
        <p:txBody>
          <a:bodyPr wrap="square">
            <a:spAutoFit/>
          </a:bodyPr>
          <a:lstStyle/>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Chuồn </a:t>
            </a:r>
            <a:r>
              <a:rPr lang="vi-VN" sz="2800" b="1" dirty="0">
                <a:solidFill>
                  <a:schemeClr val="tx2">
                    <a:lumMod val="50000"/>
                  </a:schemeClr>
                </a:solidFill>
                <a:latin typeface="Cambria" panose="02040503050406030204" pitchFamily="18" charset="0"/>
                <a:ea typeface="Cambria" panose="02040503050406030204" pitchFamily="18" charset="0"/>
              </a:rPr>
              <a:t>chuồn khẽ đập đôi cánh:</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 </a:t>
            </a:r>
            <a:r>
              <a:rPr lang="vi-VN" sz="2800" b="1" dirty="0">
                <a:solidFill>
                  <a:schemeClr val="tx2">
                    <a:lumMod val="50000"/>
                  </a:schemeClr>
                </a:solidFill>
                <a:latin typeface="Cambria" panose="02040503050406030204" pitchFamily="18" charset="0"/>
                <a:ea typeface="Cambria" panose="02040503050406030204" pitchFamily="18" charset="0"/>
              </a:rPr>
              <a:t>Tớ là chuồn chuồn. Bạn thật là một tài năng âm nhạc.</a:t>
            </a:r>
          </a:p>
          <a:p>
            <a:pPr marL="914400" lvl="0" indent="457200" algn="just"/>
            <a:r>
              <a:rPr lang="vi-VN" sz="2800" b="1" dirty="0" smtClean="0">
                <a:solidFill>
                  <a:schemeClr val="tx2">
                    <a:lumMod val="50000"/>
                  </a:schemeClr>
                </a:solidFill>
                <a:latin typeface="Cambria" panose="02040503050406030204" pitchFamily="18" charset="0"/>
                <a:ea typeface="Cambria" panose="02040503050406030204" pitchFamily="18" charset="0"/>
              </a:rPr>
              <a:t>Dế </a:t>
            </a:r>
            <a:r>
              <a:rPr lang="vi-VN" sz="2800" b="1" dirty="0">
                <a:solidFill>
                  <a:schemeClr val="tx2">
                    <a:lumMod val="50000"/>
                  </a:schemeClr>
                </a:solidFill>
                <a:latin typeface="Cambria" panose="02040503050406030204" pitchFamily="18" charset="0"/>
                <a:ea typeface="Cambria" panose="02040503050406030204" pitchFamily="18" charset="0"/>
              </a:rPr>
              <a:t>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136207817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xmlns=""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xmlns=""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xmlns=""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xmlns=""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xmlns=""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xmlns=""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smtClean="0">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a:t>
            </a:r>
            <a:r>
              <a:rPr lang="vi-VN" sz="3200" b="1" dirty="0" smtClean="0">
                <a:solidFill>
                  <a:srgbClr val="002060"/>
                </a:solidFill>
                <a:latin typeface="Cambria" panose="02040503050406030204" pitchFamily="18" charset="0"/>
                <a:ea typeface="Cambria" panose="02040503050406030204" pitchFamily="18" charset="0"/>
              </a:rPr>
              <a:t>cao</a:t>
            </a:r>
            <a:r>
              <a:rPr lang="en-US" sz="3200" b="1" dirty="0" smtClean="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a:t>
            </a:r>
            <a:r>
              <a:rPr lang="vi-VN" sz="3200" b="1" dirty="0" smtClean="0">
                <a:solidFill>
                  <a:srgbClr val="002060"/>
                </a:solidFill>
                <a:latin typeface="Cambria" panose="02040503050406030204" pitchFamily="18" charset="0"/>
                <a:ea typeface="Cambria" panose="02040503050406030204" pitchFamily="18" charset="0"/>
              </a:rPr>
              <a:t>đã</a:t>
            </a:r>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được </a:t>
            </a:r>
            <a:r>
              <a:rPr lang="vi-VN" sz="3200" b="1" dirty="0">
                <a:solidFill>
                  <a:srgbClr val="002060"/>
                </a:solidFill>
                <a:latin typeface="Cambria" panose="02040503050406030204" pitchFamily="18" charset="0"/>
                <a:ea typeface="Cambria" panose="02040503050406030204" pitchFamily="18" charset="0"/>
              </a:rPr>
              <a:t>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1716</TotalTime>
  <Words>3346</Words>
  <Application>Microsoft Office PowerPoint</Application>
  <PresentationFormat>Widescreen</PresentationFormat>
  <Paragraphs>305</Paragraphs>
  <Slides>44</Slides>
  <Notes>9</Notes>
  <HiddenSlides>0</HiddenSlides>
  <MMClips>0</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44</vt:i4>
      </vt:variant>
    </vt:vector>
  </HeadingPairs>
  <TitlesOfParts>
    <vt:vector size="80" baseType="lpstr">
      <vt:lpstr>微软雅黑</vt:lpstr>
      <vt:lpstr>微软雅黑</vt:lpstr>
      <vt:lpstr>宋体</vt:lpstr>
      <vt:lpstr>#9Slide05 Bodega Script</vt:lpstr>
      <vt:lpstr>Alibaba PuHuiTi</vt:lpstr>
      <vt:lpstr>Arial</vt:lpstr>
      <vt:lpstr>Baloo 2 Medium</vt:lpstr>
      <vt:lpstr>Baloo 2 SemiBold</vt:lpstr>
      <vt:lpstr>Calibri</vt:lpstr>
      <vt:lpstr>Calibri Light</vt:lpstr>
      <vt:lpstr>Cambria</vt:lpstr>
      <vt:lpstr>Coiny</vt:lpstr>
      <vt:lpstr>Chango</vt:lpstr>
      <vt:lpstr>Great Vibes</vt:lpstr>
      <vt:lpstr>KaiTi</vt:lpstr>
      <vt:lpstr>LNTH-Kids  Chinese Font 1</vt:lpstr>
      <vt:lpstr>Nunito Black</vt:lpstr>
      <vt:lpstr>Open Sans</vt:lpstr>
      <vt:lpstr>OpenSans</vt:lpstr>
      <vt:lpstr>OpenSansBold</vt:lpstr>
      <vt:lpstr>Sigmar One</vt:lpstr>
      <vt:lpstr>SimHei</vt:lpstr>
      <vt:lpstr>Times New Roman</vt:lpstr>
      <vt:lpstr>UTM Avo</vt:lpstr>
      <vt:lpstr>UVN Van Chuong Nang</vt:lpstr>
      <vt:lpstr>Wingdings</vt:lpstr>
      <vt:lpstr>Zilla Slab</vt:lpstr>
      <vt:lpstr>义启小魏楷</vt:lpstr>
      <vt:lpstr>Office Theme</vt:lpstr>
      <vt:lpstr>Theme1</vt:lpstr>
      <vt:lpstr>2_Office Theme</vt:lpstr>
      <vt:lpstr>3_Office Theme</vt:lpstr>
      <vt:lpstr>www.freeppt7.com</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109</cp:revision>
  <dcterms:created xsi:type="dcterms:W3CDTF">2022-08-13T14:24:05Z</dcterms:created>
  <dcterms:modified xsi:type="dcterms:W3CDTF">2022-12-12T07:40:24Z</dcterms:modified>
</cp:coreProperties>
</file>