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3"/>
  </p:notesMasterIdLst>
  <p:handoutMasterIdLst>
    <p:handoutMasterId r:id="rId44"/>
  </p:handoutMasterIdLst>
  <p:sldIdLst>
    <p:sldId id="295" r:id="rId5"/>
    <p:sldId id="256" r:id="rId6"/>
    <p:sldId id="257" r:id="rId7"/>
    <p:sldId id="258" r:id="rId8"/>
    <p:sldId id="259" r:id="rId9"/>
    <p:sldId id="260" r:id="rId10"/>
    <p:sldId id="261" r:id="rId11"/>
    <p:sldId id="296" r:id="rId12"/>
    <p:sldId id="263" r:id="rId13"/>
    <p:sldId id="264" r:id="rId14"/>
    <p:sldId id="265" r:id="rId15"/>
    <p:sldId id="266" r:id="rId16"/>
    <p:sldId id="267" r:id="rId17"/>
    <p:sldId id="268"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5143500" type="screen16x9"/>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87" d="100"/>
          <a:sy n="87" d="100"/>
        </p:scale>
        <p:origin x="476" y="4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2022/12/9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2022/12/9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781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392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extLst>
      <p:ext uri="{BB962C8B-B14F-4D97-AF65-F5344CB8AC3E}">
        <p14:creationId xmlns:p14="http://schemas.microsoft.com/office/powerpoint/2010/main" val="83679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94"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0.xml"/><Relationship Id="rId6" Type="http://schemas.openxmlformats.org/officeDocument/2006/relationships/image" Target="../media/image22.png"/><Relationship Id="rId5" Type="http://schemas.microsoft.com/office/2007/relationships/hdphoto" Target="../media/hdphoto5.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audio" Target="../media/audio3.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54359"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13610" cy="613610"/>
          </a:xfrm>
          <a:prstGeom prst="rect">
            <a:avLst/>
          </a:prstGeom>
        </p:spPr>
      </p:pic>
      <p:sp>
        <p:nvSpPr>
          <p:cNvPr id="6" name="TextBox 5"/>
          <p:cNvSpPr txBox="1"/>
          <p:nvPr/>
        </p:nvSpPr>
        <p:spPr>
          <a:xfrm>
            <a:off x="2534815" y="642938"/>
            <a:ext cx="4845937" cy="415498"/>
          </a:xfrm>
          <a:prstGeom prst="rect">
            <a:avLst/>
          </a:prstGeom>
          <a:noFill/>
        </p:spPr>
        <p:txBody>
          <a:bodyPr wrap="square" rtlCol="0">
            <a:spAutoFit/>
          </a:bodyPr>
          <a:lstStyle/>
          <a:p>
            <a:r>
              <a:rPr lang="en-US" sz="2100" b="1" dirty="0">
                <a:solidFill>
                  <a:schemeClr val="accent6">
                    <a:lumMod val="75000"/>
                  </a:schemeClr>
                </a:solidFill>
                <a:latin typeface="UVN Van Chuong Nang" panose="00000400000000000000" pitchFamily="2" charset="0"/>
              </a:rPr>
              <a:t>TRƯỜNG TIỂU HỌC PHÚC LỢI</a:t>
            </a:r>
            <a:endParaRPr lang="vi-VN" sz="2100" b="1" dirty="0">
              <a:solidFill>
                <a:schemeClr val="accent6">
                  <a:lumMod val="75000"/>
                </a:schemeClr>
              </a:solidFill>
            </a:endParaRPr>
          </a:p>
        </p:txBody>
      </p:sp>
      <p:sp>
        <p:nvSpPr>
          <p:cNvPr id="7" name="TextBox 6">
            <a:extLst>
              <a:ext uri="{FF2B5EF4-FFF2-40B4-BE49-F238E27FC236}">
                <a16:creationId xmlns:a16="http://schemas.microsoft.com/office/drawing/2014/main" xmlns="" id="{19C6FF74-A3CD-43E9-B936-B3D00B198B50}"/>
              </a:ext>
            </a:extLst>
          </p:cNvPr>
          <p:cNvSpPr txBox="1"/>
          <p:nvPr/>
        </p:nvSpPr>
        <p:spPr>
          <a:xfrm>
            <a:off x="3260547" y="1214630"/>
            <a:ext cx="2622907" cy="559833"/>
          </a:xfrm>
          <a:prstGeom prst="rect">
            <a:avLst/>
          </a:prstGeom>
          <a:noFill/>
        </p:spPr>
        <p:txBody>
          <a:bodyPr wrap="square" rtlCol="0">
            <a:spAutoFit/>
          </a:bodyPr>
          <a:lstStyle/>
          <a:p>
            <a:pPr algn="ctr">
              <a:defRPr/>
            </a:pPr>
            <a:r>
              <a:rPr lang="en-US" sz="3038" spc="-85"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a:t>
            </a:r>
            <a:r>
              <a:rPr lang="en-US" sz="3038" spc="-85" dirty="0" smtClean="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15</a:t>
            </a:r>
            <a:endParaRPr lang="en-US" sz="3038" spc="-85"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endParaRPr>
          </a:p>
        </p:txBody>
      </p:sp>
      <p:sp>
        <p:nvSpPr>
          <p:cNvPr id="8" name="TextBox 7"/>
          <p:cNvSpPr txBox="1"/>
          <p:nvPr/>
        </p:nvSpPr>
        <p:spPr>
          <a:xfrm>
            <a:off x="748575" y="1853309"/>
            <a:ext cx="8125677" cy="1494833"/>
          </a:xfrm>
          <a:prstGeom prst="rect">
            <a:avLst/>
          </a:prstGeom>
          <a:noFill/>
        </p:spPr>
        <p:txBody>
          <a:bodyPr wrap="square" rtlCol="0">
            <a:spAutoFit/>
          </a:bodyPr>
          <a:lstStyle/>
          <a:p>
            <a:pPr algn="ctr"/>
            <a:r>
              <a:rPr lang="en-US" sz="3038" b="1" dirty="0" err="1" smtClean="0">
                <a:solidFill>
                  <a:srgbClr val="FF0000"/>
                </a:solidFill>
                <a:latin typeface="Times New Roman" panose="02020603050405020304" pitchFamily="18" charset="0"/>
                <a:ea typeface="Zilla Slab" pitchFamily="2" charset="0"/>
                <a:cs typeface="Times New Roman" panose="02020603050405020304" pitchFamily="18" charset="0"/>
              </a:rPr>
              <a:t>Tiếng</a:t>
            </a:r>
            <a:r>
              <a:rPr lang="en-US" sz="3038" b="1" dirty="0" smtClean="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rgbClr val="FF0000"/>
                </a:solidFill>
                <a:latin typeface="Times New Roman" panose="02020603050405020304" pitchFamily="18" charset="0"/>
                <a:ea typeface="Zilla Slab" pitchFamily="2" charset="0"/>
                <a:cs typeface="Times New Roman" panose="02020603050405020304" pitchFamily="18" charset="0"/>
              </a:rPr>
              <a:t>Việt</a:t>
            </a:r>
            <a:endParaRPr lang="en-US" sz="3038"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Đọc</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Con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đường</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của</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bé</a:t>
            </a:r>
            <a:endPar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endParaRPr>
          </a:p>
          <a:p>
            <a:pPr algn="ct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Nói</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và</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 </a:t>
            </a:r>
            <a:r>
              <a:rPr lang="en-US" sz="3038" b="1" dirty="0" err="1"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nghe</a:t>
            </a:r>
            <a:r>
              <a:rPr lang="en-US" sz="3038" b="1" dirty="0" smtClean="0">
                <a:solidFill>
                  <a:schemeClr val="accent5">
                    <a:lumMod val="50000"/>
                  </a:schemeClr>
                </a:solidFill>
                <a:latin typeface="Times New Roman" panose="02020603050405020304" pitchFamily="18" charset="0"/>
                <a:ea typeface="Zilla Slab" pitchFamily="2" charset="0"/>
                <a:cs typeface="Times New Roman" panose="02020603050405020304" pitchFamily="18" charset="0"/>
              </a:rPr>
              <a:t>:</a:t>
            </a:r>
            <a:endParaRPr lang="vi-VN" sz="3038"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167363407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ngữ</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 name="TextBox 1">
            <a:extLst>
              <a:ext uri="{FF2B5EF4-FFF2-40B4-BE49-F238E27FC236}">
                <a16:creationId xmlns=""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3">
            <a:extLst>
              <a:ext uri="{FF2B5EF4-FFF2-40B4-BE49-F238E27FC236}">
                <a16:creationId xmlns=""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 xmlns:a16="http://schemas.microsoft.com/office/drawing/2014/main"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gỗ</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xây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3" name="Picture 2">
            <a:extLst>
              <a:ext uri="{FF2B5EF4-FFF2-40B4-BE49-F238E27FC236}">
                <a16:creationId xmlns=""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 xmlns:a16="http://schemas.microsoft.com/office/drawing/2014/main" id="{D3D5F12D-3BE5-D825-BC84-9EA291339AD8}"/>
              </a:ext>
            </a:extLst>
          </p:cNvPr>
          <p:cNvSpPr txBox="1"/>
          <p:nvPr/>
        </p:nvSpPr>
        <p:spPr>
          <a:xfrm>
            <a:off x="3635896" y="1563638"/>
            <a:ext cx="235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38100">
                  <a:solidFill>
                    <a:srgbClr val="00B0F0"/>
                  </a:solidFill>
                </a:ln>
                <a:solidFill>
                  <a:prstClr val="white"/>
                </a:solidFill>
                <a:effectLst/>
                <a:uLnTx/>
                <a:uFillTx/>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130624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đầu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nhắc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nvGrpSpPr>
            <p:cNvPr id="5" name="Group 4">
              <a:extLst>
                <a:ext uri="{FF2B5EF4-FFF2-40B4-BE49-F238E27FC236}">
                  <a16:creationId xmlns=""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 xmlns:a16="http://schemas.microsoft.com/office/drawing/2014/main" id="{A2DEF114-CD87-581F-F5A3-B0326E3A7000}"/>
              </a:ext>
            </a:extLst>
          </p:cNvPr>
          <p:cNvSpPr txBox="1"/>
          <p:nvPr/>
        </p:nvSpPr>
        <p:spPr>
          <a:xfrm>
            <a:off x="683568" y="1663809"/>
            <a:ext cx="83420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a:extLst>
              <a:ext uri="{FF2B5EF4-FFF2-40B4-BE49-F238E27FC236}">
                <a16:creationId xmlns="" xmlns:a16="http://schemas.microsoft.com/office/drawing/2014/main" id="{D7DDD42F-B258-7E14-93C6-8EBA7F03FC44}"/>
              </a:ext>
            </a:extLst>
          </p:cNvPr>
          <p:cNvSpPr txBox="1"/>
          <p:nvPr/>
        </p:nvSpPr>
        <p:spPr>
          <a:xfrm>
            <a:off x="539552" y="2211710"/>
            <a:ext cx="82600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26:Con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đường</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của</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bé</a:t>
            </a:r>
            <a:endPar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pic>
        <p:nvPicPr>
          <p:cNvPr id="115" name="Picture 4">
            <a:extLst>
              <a:ext uri="{FF2B5EF4-FFF2-40B4-BE49-F238E27FC236}">
                <a16:creationId xmlns=""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4316987" y="3371619"/>
            <a:ext cx="3326130"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 name="TextBox 28">
              <a:extLst>
                <a:ext uri="{FF2B5EF4-FFF2-40B4-BE49-F238E27FC236}">
                  <a16:creationId xmlns="" xmlns:a16="http://schemas.microsoft.com/office/drawing/2014/main" id="{7611C81A-29EC-058B-67C4-C744F3F2AF49}"/>
                </a:ext>
              </a:extLst>
            </p:cNvPr>
            <p:cNvSpPr txBox="1"/>
            <p:nvPr/>
          </p:nvSpPr>
          <p:spPr>
            <a:xfrm>
              <a:off x="2902194" y="3393960"/>
              <a:ext cx="3744416" cy="17848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30" name="Group 29"/>
          <p:cNvGrpSpPr/>
          <p:nvPr/>
        </p:nvGrpSpPr>
        <p:grpSpPr>
          <a:xfrm>
            <a:off x="6337813" y="1432154"/>
            <a:ext cx="1455666" cy="1419225"/>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380312" y="2691692"/>
            <a:ext cx="1583231" cy="1500430"/>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637870" y="-48626"/>
            <a:ext cx="1668650" cy="1548688"/>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3150467" y="1484899"/>
            <a:ext cx="3220259"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alibri"/>
                <a:ea typeface="+mn-ea"/>
                <a:cs typeface="+mn-cs"/>
              </a:endParaRPr>
            </a:p>
          </p:txBody>
        </p:sp>
        <p:sp>
          <p:nvSpPr>
            <p:cNvPr id="41" name="TextBox 40">
              <a:extLst>
                <a:ext uri="{FF2B5EF4-FFF2-40B4-BE49-F238E27FC236}">
                  <a16:creationId xmlns="" xmlns:a16="http://schemas.microsoft.com/office/drawing/2014/main" id="{7611C81A-29EC-058B-67C4-C744F3F2AF49}"/>
                </a:ext>
              </a:extLst>
            </p:cNvPr>
            <p:cNvSpPr txBox="1"/>
            <p:nvPr/>
          </p:nvSpPr>
          <p:spPr>
            <a:xfrm>
              <a:off x="-10048" y="1556960"/>
              <a:ext cx="3897573" cy="197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42" name="Group 41"/>
          <p:cNvGrpSpPr/>
          <p:nvPr/>
        </p:nvGrpSpPr>
        <p:grpSpPr>
          <a:xfrm>
            <a:off x="3742747" y="19283"/>
            <a:ext cx="3491006" cy="1412871"/>
            <a:chOff x="1382366" y="303401"/>
            <a:chExt cx="3995062"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4" name="TextBox 43">
              <a:extLst>
                <a:ext uri="{FF2B5EF4-FFF2-40B4-BE49-F238E27FC236}">
                  <a16:creationId xmlns="" xmlns:a16="http://schemas.microsoft.com/office/drawing/2014/main" id="{7611C81A-29EC-058B-67C4-C744F3F2AF49}"/>
                </a:ext>
              </a:extLst>
            </p:cNvPr>
            <p:cNvSpPr txBox="1"/>
            <p:nvPr/>
          </p:nvSpPr>
          <p:spPr>
            <a:xfrm>
              <a:off x="1499555" y="385983"/>
              <a:ext cx="3877873" cy="1653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cxnSp>
        <p:nvCxnSpPr>
          <p:cNvPr id="45" name="Straight Connector 44">
            <a:extLst>
              <a:ext uri="{FF2B5EF4-FFF2-40B4-BE49-F238E27FC236}">
                <a16:creationId xmlns="" xmlns:a16="http://schemas.microsoft.com/office/drawing/2014/main" id="{3B671C9B-85E5-F16B-C530-AEABFC8724B9}"/>
              </a:ext>
            </a:extLst>
          </p:cNvPr>
          <p:cNvCxnSpPr/>
          <p:nvPr/>
        </p:nvCxnSpPr>
        <p:spPr>
          <a:xfrm>
            <a:off x="4316987" y="771367"/>
            <a:ext cx="172819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 xmlns:a16="http://schemas.microsoft.com/office/drawing/2014/main" id="{92EE236A-5D02-2E5F-3EB6-CAB3FD98F103}"/>
              </a:ext>
            </a:extLst>
          </p:cNvPr>
          <p:cNvCxnSpPr/>
          <p:nvPr/>
        </p:nvCxnSpPr>
        <p:spPr>
          <a:xfrm>
            <a:off x="3563888" y="2427734"/>
            <a:ext cx="1872208"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48" name="TextBox 47">
            <a:extLst>
              <a:ext uri="{FF2B5EF4-FFF2-40B4-BE49-F238E27FC236}">
                <a16:creationId xmlns="" xmlns:a16="http://schemas.microsoft.com/office/drawing/2014/main" id="{C63034B5-E075-8C7A-2333-43DAF86005D5}"/>
              </a:ext>
            </a:extLst>
          </p:cNvPr>
          <p:cNvSpPr txBox="1"/>
          <p:nvPr/>
        </p:nvSpPr>
        <p:spPr>
          <a:xfrm>
            <a:off x="233706" y="2668703"/>
            <a:ext cx="30243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xây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nông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nghiệp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 xmlns:a16="http://schemas.microsoft.com/office/drawing/2014/main" id="{A01CB2C4-F399-46F9-92FA-37404079C498}"/>
              </a:ext>
            </a:extLst>
          </p:cNvPr>
          <p:cNvSpPr/>
          <p:nvPr/>
        </p:nvSpPr>
        <p:spPr>
          <a:xfrm>
            <a:off x="1455381" y="3999968"/>
            <a:ext cx="6469928"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hình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ảnh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tác</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637" y="40495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 – 3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tả</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 xmlns:a16="http://schemas.microsoft.com/office/drawing/2014/main" id="{C0507137-DDAB-B1B0-6432-2F1C700FA853}"/>
              </a:ext>
            </a:extLst>
          </p:cNvPr>
          <p:cNvSpPr txBox="1"/>
          <p:nvPr/>
        </p:nvSpPr>
        <p:spPr>
          <a:xfrm>
            <a:off x="539552" y="1203598"/>
            <a:ext cx="8352928"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 thơ nói về nghề nghiệp của chú phi công, chú hải quân, bác lái tàu hỏa, nghề của bố( nghề xây dựng), của mẹ ( làm nông)  và việc hằng ngày của bé là đi học.</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395537" y="627534"/>
            <a:ext cx="85689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1. ĐỌC CÂU CHUYỆN, BÀI THƠ,… VỀ MỘT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smtClean="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smtClean="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395537" y="627534"/>
            <a:ext cx="85689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2</a:t>
            </a: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 Chia sẻ về lợi ích của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THẢO  LUẬN THEO NHÓM ĐÔI</a:t>
            </a:r>
            <a:endParaRPr kumimoji="0" lang="en-US" sz="3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3" name="TextBox 2">
            <a:extLst>
              <a:ext uri="{FF2B5EF4-FFF2-40B4-BE49-F238E27FC236}">
                <a16:creationId xmlns="" xmlns:a16="http://schemas.microsoft.com/office/drawing/2014/main" id="{77B0E660-BA51-6D51-3CFA-4B96AB362084}"/>
              </a:ext>
            </a:extLst>
          </p:cNvPr>
          <p:cNvSpPr txBox="1"/>
          <p:nvPr/>
        </p:nvSpPr>
        <p:spPr>
          <a:xfrm>
            <a:off x="251520" y="800497"/>
            <a:ext cx="889248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Chia sẻ với bạn về lợi ích của nghề nghiệp trong văn bản của em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Nhận xét, góp ý về chia sẻ của bạn.</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65FC71B5-3CC3-3D1A-87C2-7BCB7FD030FC}"/>
              </a:ext>
            </a:extLst>
          </p:cNvPr>
          <p:cNvSpPr/>
          <p:nvPr/>
        </p:nvSpPr>
        <p:spPr>
          <a:xfrm>
            <a:off x="107504" y="44996"/>
            <a:ext cx="3168352" cy="468052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a:ln>
                  <a:noFill/>
                </a:ln>
                <a:solidFill>
                  <a:srgbClr val="333333"/>
                </a:solidFill>
                <a:effectLst/>
                <a:uLnTx/>
                <a:uFillTx/>
                <a:latin typeface="Arial"/>
                <a:ea typeface="Times New Roman"/>
                <a:cs typeface="Times New Roman"/>
              </a:rPr>
              <a:t>Làm bác sĩ</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Mời </a:t>
            </a: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ngồi yên lặng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Để “bác sĩ” khám cho</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Chắc lại đi đầu nắng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Bệnh này là bệnh ho</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Thuốc ngọt chứ không đắng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Phải uống với nước sôi</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Nếu tiêm thì đau lắm</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lại khóc nhè thôi</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bỗng hỏi “bác sĩ”</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Sổ mũi uống thuốc gì?</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“Bác sĩ” chừng hiểu ý</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Uống sữa với bánh mì</a:t>
            </a: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Calibri"/>
                <a:cs typeface="Times New Roman"/>
              </a:rPr>
              <a:t>                  </a:t>
            </a:r>
            <a:r>
              <a:rPr kumimoji="0" lang="en-US" sz="1600" b="1" i="1" u="none" strike="noStrike" kern="1200" cap="none" spc="0" normalizeH="0" baseline="0" noProof="0" smtClean="0">
                <a:ln>
                  <a:noFill/>
                </a:ln>
                <a:solidFill>
                  <a:srgbClr val="333333"/>
                </a:solidFill>
                <a:effectLst/>
                <a:uLnTx/>
                <a:uFillTx/>
                <a:latin typeface="Arial"/>
                <a:ea typeface="Calibri"/>
                <a:cs typeface="Times New Roman"/>
              </a:rPr>
              <a:t>Lê Ngân</a:t>
            </a:r>
            <a:endParaRPr kumimoji="0" lang="en-US" sz="1400" b="1" i="1" u="none" strike="noStrike" kern="1200" cap="none" spc="0" normalizeH="0" baseline="0" noProof="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800" b="1" i="0" u="none" strike="noStrike" kern="1200" cap="none" spc="0" normalizeH="0" baseline="0" noProof="0" smtClean="0">
                <a:ln>
                  <a:noFill/>
                </a:ln>
                <a:solidFill>
                  <a:srgbClr val="29304A"/>
                </a:solidFill>
                <a:effectLst/>
                <a:uLnTx/>
                <a:uFillTx/>
                <a:latin typeface="Times New Roman" pitchFamily="18" charset="0"/>
                <a:ea typeface="Times New Roman"/>
                <a:cs typeface="Times New Roman" pitchFamily="18" charset="0"/>
              </a:rPr>
              <a:t>    Bài thơ này nói về nghề bác sĩ bạn ạ. Khi chúng mình ốm thì bác sĩ sẽ là người khám bệnh, kê thuốc và chăm sóc để chúng mình khỏe lại đấy các bạn ạ! </a:t>
            </a:r>
            <a:endParaRPr kumimoji="0" lang="en-US" sz="2000" b="0" i="0" u="none" strike="noStrike" kern="1200" cap="none" spc="0" normalizeH="0" baseline="0" noProof="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65FC71B5-3CC3-3D1A-87C2-7BCB7FD030FC}"/>
              </a:ext>
            </a:extLst>
          </p:cNvPr>
          <p:cNvSpPr/>
          <p:nvPr/>
        </p:nvSpPr>
        <p:spPr>
          <a:xfrm>
            <a:off x="107504" y="44996"/>
            <a:ext cx="3168352" cy="4680520"/>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mới</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dirty="0" err="1" smtClean="0">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dòng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sông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trắng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mới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chạy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giữa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lửa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Xình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xịch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qua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Khách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Đoàn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bộ</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Cùng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hớn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hở</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Nhìn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Tấm</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tắc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khen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xây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400" b="0" i="0"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Thái</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Hoàng</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LInh</a:t>
            </a:r>
            <a:endParaRPr kumimoji="0" lang="en-US" sz="1200"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a:ln>
                  <a:noFill/>
                </a:ln>
                <a:solidFill>
                  <a:srgbClr val="FF00FF"/>
                </a:solidFill>
                <a:effectLst/>
                <a:uLnTx/>
                <a:uFillTx/>
                <a:latin typeface="HP-087" panose="020B0803050302020204" pitchFamily="34" charset="0"/>
                <a:ea typeface="+mn-ea"/>
                <a:cs typeface="+mn-cs"/>
              </a:rPr>
              <a:t>CỦNG CỐ - DẶN DÒ</a:t>
            </a:r>
          </a:p>
        </p:txBody>
      </p:sp>
    </p:spTree>
    <p:extLst>
      <p:ext uri="{BB962C8B-B14F-4D97-AF65-F5344CB8AC3E}">
        <p14:creationId xmlns:p14="http://schemas.microsoft.com/office/powerpoint/2010/main" val="1935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endParaRPr kumimoji="0" lang="en-US" sz="40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rgbClr val="FFFFFF"/>
                </a:solidFill>
                <a:effectLst/>
                <a:uLnTx/>
                <a:uFillTx/>
                <a:latin typeface="Times New Roman" panose="02020603050405020304" pitchFamily="18" charset="0"/>
                <a:ea typeface="+mj-ea"/>
                <a:cs typeface="+mj-cs"/>
              </a:rPr>
              <a:t>Chuẩn bị bài mới</a:t>
            </a:r>
            <a:endParaRPr kumimoji="0" 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 xmlns:a16="http://schemas.microsoft.com/office/drawing/2014/main"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99"/>
            <a:ext cx="9144000" cy="5383199"/>
          </a:xfrm>
          <a:prstGeom prst="rect">
            <a:avLst/>
          </a:prstGeom>
        </p:spPr>
      </p:pic>
      <p:sp>
        <p:nvSpPr>
          <p:cNvPr id="44" name="TextBox 43">
            <a:extLst>
              <a:ext uri="{FF2B5EF4-FFF2-40B4-BE49-F238E27FC236}">
                <a16:creationId xmlns="" xmlns:a16="http://schemas.microsoft.com/office/drawing/2014/main" id="{2C16FBC0-0DFA-405E-27F6-AEA0C1274735}"/>
              </a:ext>
            </a:extLst>
          </p:cNvPr>
          <p:cNvSpPr txBox="1"/>
          <p:nvPr/>
        </p:nvSpPr>
        <p:spPr>
          <a:xfrm>
            <a:off x="3131840" y="987574"/>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Tiếng</a:t>
            </a:r>
            <a:r>
              <a:rPr kumimoji="0" lang="en-US" sz="3600" b="1" i="0" u="none" strike="noStrike" kern="1200" cap="none" spc="0" normalizeH="0" noProof="0" smtClean="0">
                <a:ln>
                  <a:noFill/>
                </a:ln>
                <a:solidFill>
                  <a:prstClr val="white"/>
                </a:solidFill>
                <a:effectLst/>
                <a:uLnTx/>
                <a:uFillTx/>
                <a:latin typeface="HP001 4 hàng" panose="020B0603050302020204" pitchFamily="34" charset="0"/>
                <a:ea typeface="+mn-ea"/>
                <a:cs typeface="+mn-cs"/>
              </a:rPr>
              <a:t> Việt</a:t>
            </a:r>
            <a:endPar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45" name="TextBox 44">
            <a:extLst>
              <a:ext uri="{FF2B5EF4-FFF2-40B4-BE49-F238E27FC236}">
                <a16:creationId xmlns="" xmlns:a16="http://schemas.microsoft.com/office/drawing/2014/main" id="{0C3AFE64-B622-5090-3569-96CCBCE47581}"/>
              </a:ext>
            </a:extLst>
          </p:cNvPr>
          <p:cNvSpPr txBox="1"/>
          <p:nvPr/>
        </p:nvSpPr>
        <p:spPr>
          <a:xfrm>
            <a:off x="251520" y="1591179"/>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HP001 4 hàng" panose="020B0603050302020204" pitchFamily="34" charset="0"/>
                <a:ea typeface="+mn-ea"/>
                <a:cs typeface="+mn-cs"/>
              </a:rPr>
              <a:t>Bài</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26:</a:t>
            </a:r>
            <a:endPar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46" name="TextBox 45">
            <a:extLst>
              <a:ext uri="{FF2B5EF4-FFF2-40B4-BE49-F238E27FC236}">
                <a16:creationId xmlns="" xmlns:a16="http://schemas.microsoft.com/office/drawing/2014/main" id="{9B13955B-14B7-C246-13AC-F2588575B6B7}"/>
              </a:ext>
            </a:extLst>
          </p:cNvPr>
          <p:cNvSpPr txBox="1"/>
          <p:nvPr/>
        </p:nvSpPr>
        <p:spPr>
          <a:xfrm>
            <a:off x="2123728" y="1591180"/>
            <a:ext cx="62646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Đọc</a:t>
            </a:r>
            <a:r>
              <a:rPr kumimoji="0" lang="en-US" sz="36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Con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đường</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của</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bé</a:t>
            </a:r>
            <a:endPar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991306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 name="TextBox 5">
              <a:extLst>
                <a:ext uri="{FF2B5EF4-FFF2-40B4-BE49-F238E27FC236}">
                  <a16:creationId xmlns=""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 name="TextBox 11">
              <a:extLst>
                <a:ext uri="{FF2B5EF4-FFF2-40B4-BE49-F238E27FC236}">
                  <a16:creationId xmlns=""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 name="TextBox 5">
              <a:extLst>
                <a:ext uri="{FF2B5EF4-FFF2-40B4-BE49-F238E27FC236}">
                  <a16:creationId xmlns=""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9" name="TextBox 8">
              <a:extLst>
                <a:ext uri="{FF2B5EF4-FFF2-40B4-BE49-F238E27FC236}">
                  <a16:creationId xmlns=""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 name="TextBox 11">
              <a:extLst>
                <a:ext uri="{FF2B5EF4-FFF2-40B4-BE49-F238E27FC236}">
                  <a16:creationId xmlns=""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496518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 xmlns:a16="http://schemas.microsoft.com/office/drawing/2014/main" id="{695E24F3-D7CE-BEBE-4F06-7E9191E20B67}"/>
              </a:ext>
            </a:extLst>
          </p:cNvPr>
          <p:cNvSpPr/>
          <p:nvPr/>
        </p:nvSpPr>
        <p:spPr>
          <a:xfrm>
            <a:off x="432048" y="32924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 xmlns:a16="http://schemas.microsoft.com/office/drawing/2014/main" id="{7611C81A-29EC-058B-67C4-C744F3F2AF49}"/>
              </a:ext>
            </a:extLst>
          </p:cNvPr>
          <p:cNvSpPr txBox="1"/>
          <p:nvPr/>
        </p:nvSpPr>
        <p:spPr>
          <a:xfrm>
            <a:off x="1008112" y="468411"/>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 xmlns:a16="http://schemas.microsoft.com/office/drawing/2014/main" id="{A7294A4F-0B33-E05C-38CF-A6D2628F91B0}"/>
              </a:ext>
            </a:extLst>
          </p:cNvPr>
          <p:cNvSpPr txBox="1"/>
          <p:nvPr/>
        </p:nvSpPr>
        <p:spPr>
          <a:xfrm>
            <a:off x="792088" y="84916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 xmlns:a16="http://schemas.microsoft.com/office/drawing/2014/main" id="{79BA5740-7D2D-E4FC-8BCA-AB6FB7877DCB}"/>
              </a:ext>
            </a:extLst>
          </p:cNvPr>
          <p:cNvSpPr txBox="1"/>
          <p:nvPr/>
        </p:nvSpPr>
        <p:spPr>
          <a:xfrm>
            <a:off x="73570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 xmlns:a16="http://schemas.microsoft.com/office/drawing/2014/main" id="{6147D129-9744-CCAD-9955-16ED4C6D736E}"/>
              </a:ext>
            </a:extLst>
          </p:cNvPr>
          <p:cNvSpPr txBox="1"/>
          <p:nvPr/>
        </p:nvSpPr>
        <p:spPr>
          <a:xfrm>
            <a:off x="809827" y="3565377"/>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 xmlns:a16="http://schemas.microsoft.com/office/drawing/2014/main" id="{B43C1595-688F-C86F-CD90-600ADD1EEAB7}"/>
              </a:ext>
            </a:extLst>
          </p:cNvPr>
          <p:cNvSpPr txBox="1"/>
          <p:nvPr/>
        </p:nvSpPr>
        <p:spPr>
          <a:xfrm>
            <a:off x="4067944" y="840398"/>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 xmlns:a16="http://schemas.microsoft.com/office/drawing/2014/main" id="{72C9A0BA-7567-630A-21F6-57248C11F2D6}"/>
              </a:ext>
            </a:extLst>
          </p:cNvPr>
          <p:cNvSpPr txBox="1"/>
          <p:nvPr/>
        </p:nvSpPr>
        <p:spPr>
          <a:xfrm>
            <a:off x="3995936"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 xmlns:a16="http://schemas.microsoft.com/office/drawing/2014/main" id="{6AA4D41A-5360-1106-1E21-6692F504BE0A}"/>
              </a:ext>
            </a:extLst>
          </p:cNvPr>
          <p:cNvSpPr txBox="1"/>
          <p:nvPr/>
        </p:nvSpPr>
        <p:spPr>
          <a:xfrm>
            <a:off x="3995936" y="353312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1392</Words>
  <Application>Microsoft Office PowerPoint</Application>
  <PresentationFormat>On-screen Show (16:9)</PresentationFormat>
  <Paragraphs>209</Paragraphs>
  <Slides>38</Slides>
  <Notes>17</Notes>
  <HiddenSlides>0</HiddenSlides>
  <MMClips>0</MMClips>
  <ScaleCrop>false</ScaleCrop>
  <HeadingPairs>
    <vt:vector size="6" baseType="variant">
      <vt:variant>
        <vt:lpstr>Fonts Used</vt:lpstr>
      </vt:variant>
      <vt:variant>
        <vt:i4>25</vt:i4>
      </vt:variant>
      <vt:variant>
        <vt:lpstr>Theme</vt:lpstr>
      </vt:variant>
      <vt:variant>
        <vt:i4>4</vt:i4>
      </vt:variant>
      <vt:variant>
        <vt:lpstr>Slide Titles</vt:lpstr>
      </vt:variant>
      <vt:variant>
        <vt:i4>38</vt:i4>
      </vt:variant>
    </vt:vector>
  </HeadingPairs>
  <TitlesOfParts>
    <vt:vector size="67" baseType="lpstr">
      <vt:lpstr>宋体</vt:lpstr>
      <vt:lpstr>Alata</vt:lpstr>
      <vt:lpstr>Arial</vt:lpstr>
      <vt:lpstr>Arial-Rounded</vt:lpstr>
      <vt:lpstr>Athiti Medium</vt:lpstr>
      <vt:lpstr>AvantGarde</vt:lpstr>
      <vt:lpstr>Calibri</vt:lpstr>
      <vt:lpstr>Calibri Light</vt:lpstr>
      <vt:lpstr>Caveat</vt:lpstr>
      <vt:lpstr>Coiny</vt:lpstr>
      <vt:lpstr>Comfortaa</vt:lpstr>
      <vt:lpstr>Chewy</vt:lpstr>
      <vt:lpstr>Delius Unicase</vt:lpstr>
      <vt:lpstr>HP001 4 hàng</vt:lpstr>
      <vt:lpstr>HP-087</vt:lpstr>
      <vt:lpstr>Impact</vt:lpstr>
      <vt:lpstr>Josefin Slab</vt:lpstr>
      <vt:lpstr>LNTH-Kids  Chinese Font 1</vt:lpstr>
      <vt:lpstr>Roboto Condensed Light</vt:lpstr>
      <vt:lpstr>Times New Roman</vt:lpstr>
      <vt:lpstr>UTM Avo</vt:lpstr>
      <vt:lpstr>UTM Cookies</vt:lpstr>
      <vt:lpstr>UVN Van Chuong Nang</vt:lpstr>
      <vt:lpstr>Yanone Kaffeesatz</vt:lpstr>
      <vt:lpstr>Zilla Slab</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Microsoft account</cp:lastModifiedBy>
  <cp:revision>77</cp:revision>
  <dcterms:created xsi:type="dcterms:W3CDTF">2015-02-26T08:23:36Z</dcterms:created>
  <dcterms:modified xsi:type="dcterms:W3CDTF">2022-12-08T18:28:24Z</dcterms:modified>
</cp:coreProperties>
</file>