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8"/>
  </p:notesMasterIdLst>
  <p:sldIdLst>
    <p:sldId id="2654" r:id="rId2"/>
    <p:sldId id="269" r:id="rId3"/>
    <p:sldId id="272" r:id="rId4"/>
    <p:sldId id="265" r:id="rId5"/>
    <p:sldId id="266" r:id="rId6"/>
    <p:sldId id="267" r:id="rId7"/>
    <p:sldId id="268" r:id="rId8"/>
    <p:sldId id="259" r:id="rId9"/>
    <p:sldId id="2655" r:id="rId10"/>
    <p:sldId id="257" r:id="rId11"/>
    <p:sldId id="260" r:id="rId12"/>
    <p:sldId id="262" r:id="rId13"/>
    <p:sldId id="263" r:id="rId14"/>
    <p:sldId id="273" r:id="rId15"/>
    <p:sldId id="27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quả</a:t>
            </a:r>
            <a:r>
              <a:rPr lang="en-US" dirty="0"/>
              <a:t> </a:t>
            </a:r>
            <a:r>
              <a:rPr lang="en-US" dirty="0" err="1"/>
              <a:t>bóng</a:t>
            </a:r>
            <a:endParaRPr lang="en-US" dirty="0"/>
          </a:p>
        </p:txBody>
      </p:sp>
      <p:sp>
        <p:nvSpPr>
          <p:cNvPr id="4" name="Slide Number Placeholder 3"/>
          <p:cNvSpPr>
            <a:spLocks noGrp="1"/>
          </p:cNvSpPr>
          <p:nvPr>
            <p:ph type="sldNum" sz="quarter" idx="5"/>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A036BD5-D0CA-498C-B4DA-87FD02C17A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33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812-4498-42DC-A309-DF0C8BF32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AD1FFC8F-13FC-4DC2-B803-AFA50D5A0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8D612913-4D1A-4D57-B0B2-73B925B722B5}"/>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5" name="Footer Placeholder 4">
            <a:extLst>
              <a:ext uri="{FF2B5EF4-FFF2-40B4-BE49-F238E27FC236}">
                <a16:creationId xmlns:a16="http://schemas.microsoft.com/office/drawing/2014/main" id="{877639F2-A812-4A10-9B6E-08AE743DB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F8489-0C0E-4403-82EE-FEDCFAA342C6}"/>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6873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4298-16F2-45D7-86B9-B265CB65EE3F}"/>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54D3F0B-890D-4384-B989-74B19240A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BDFAB95-F0EC-4983-A981-83A7C574937E}"/>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5" name="Footer Placeholder 4">
            <a:extLst>
              <a:ext uri="{FF2B5EF4-FFF2-40B4-BE49-F238E27FC236}">
                <a16:creationId xmlns:a16="http://schemas.microsoft.com/office/drawing/2014/main" id="{6CB136B8-CF5A-49E5-B0D6-F67A84FDC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71EEE-A141-482E-9C31-C038F819D068}"/>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92555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56CB9-AAC2-4727-81B5-9707148B76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75B4D35-C10C-43FC-9085-488B02F8A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796D943-EB26-42AF-9918-35FF18801437}"/>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5" name="Footer Placeholder 4">
            <a:extLst>
              <a:ext uri="{FF2B5EF4-FFF2-40B4-BE49-F238E27FC236}">
                <a16:creationId xmlns:a16="http://schemas.microsoft.com/office/drawing/2014/main" id="{12DB8B07-9AF6-48E8-8C56-8887FD05C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F3EBD-16F6-4D79-B29F-CE53BF48A1A1}"/>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69738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04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6878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5C22-DBBE-4D05-B719-FC9059F7413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97840B8-3D46-48DA-8FEF-F7A4D83B25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023EC6C-14A4-4635-8D7D-281A031B92CF}"/>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5" name="Footer Placeholder 4">
            <a:extLst>
              <a:ext uri="{FF2B5EF4-FFF2-40B4-BE49-F238E27FC236}">
                <a16:creationId xmlns:a16="http://schemas.microsoft.com/office/drawing/2014/main" id="{039DB860-F539-471B-9C1C-918F6A033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8A5C0-01EE-4C54-B55C-B49EC8D9480B}"/>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91127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57F8-B436-46C7-A5BC-591631E34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B72D6A4B-A215-4D9F-8D07-52E89C6A3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6A6630-36AF-4C8C-955D-1C6968E3DE1F}"/>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5" name="Footer Placeholder 4">
            <a:extLst>
              <a:ext uri="{FF2B5EF4-FFF2-40B4-BE49-F238E27FC236}">
                <a16:creationId xmlns:a16="http://schemas.microsoft.com/office/drawing/2014/main" id="{A2E73821-E7D8-4B1D-8F2D-EEF664DB8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34D23-B69E-4D38-8A80-8AA9B9004C4A}"/>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8261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1028-92A3-44CA-A938-EF5A6756453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7C28933-0B98-4C5A-AFAF-17568F452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119B14F-6F4F-47E7-8379-4AED92313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FD0C01F-E671-48FC-8649-C146474C8C5B}"/>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6" name="Footer Placeholder 5">
            <a:extLst>
              <a:ext uri="{FF2B5EF4-FFF2-40B4-BE49-F238E27FC236}">
                <a16:creationId xmlns:a16="http://schemas.microsoft.com/office/drawing/2014/main" id="{1A7A8A74-2DAE-4C4F-B000-AD55359E8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F3D83-79DC-4E4C-A7DB-19889128F5B7}"/>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19067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63B9-2D31-43E2-8ABB-6770105A89D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963054F4-CF32-411F-8ADD-483065B9C4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E013EA-A4C2-49D0-8995-ACD7809C3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3691486-8951-49EA-A2DB-0DED9804A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8BDB5B-49B3-417D-BC77-96544015B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695DB86-941E-4BED-AD1C-C0898D7B8166}"/>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8" name="Footer Placeholder 7">
            <a:extLst>
              <a:ext uri="{FF2B5EF4-FFF2-40B4-BE49-F238E27FC236}">
                <a16:creationId xmlns:a16="http://schemas.microsoft.com/office/drawing/2014/main" id="{D4B0BEA5-F63A-42FC-A9DA-BC40894205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ED7DF5-4A29-4980-9E8A-DEC80FB12ED8}"/>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8855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37F0-CCF9-4AEE-9E85-3067C6D80B25}"/>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3971AEB1-CE4F-4181-8955-A0D1A0E5AEFC}"/>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4" name="Footer Placeholder 3">
            <a:extLst>
              <a:ext uri="{FF2B5EF4-FFF2-40B4-BE49-F238E27FC236}">
                <a16:creationId xmlns:a16="http://schemas.microsoft.com/office/drawing/2014/main" id="{CFE8CB90-3673-4C08-9689-019B6E7FCE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43B0AD-E222-4511-ABA7-57E11DD33724}"/>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86756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3FE7A-664A-4CB8-BE92-5C304523484B}"/>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3" name="Footer Placeholder 2">
            <a:extLst>
              <a:ext uri="{FF2B5EF4-FFF2-40B4-BE49-F238E27FC236}">
                <a16:creationId xmlns:a16="http://schemas.microsoft.com/office/drawing/2014/main" id="{6376008E-71D1-430F-9EC4-6CEB8D342B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E5169-8906-4E9E-96AB-BA9AE4830B82}"/>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51878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0DE6-C5E5-4B1A-A46E-D0525792C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8F1E74C0-C87A-4D25-8E6A-18ECB2DFC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C2F623B-9A1A-4A82-9C69-922AE84B0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F8480-4C7B-4B39-AD91-A049D5465175}"/>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6" name="Footer Placeholder 5">
            <a:extLst>
              <a:ext uri="{FF2B5EF4-FFF2-40B4-BE49-F238E27FC236}">
                <a16:creationId xmlns:a16="http://schemas.microsoft.com/office/drawing/2014/main" id="{502CC414-3CCE-4481-BBB8-CC8501F25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12102-3FA2-41AF-822D-F755C44E1EEF}"/>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79954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D598-70F6-4C7B-9F1D-ECBC53BE4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04D077F-4540-4618-AFBA-2C620F373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6E243F6-80C1-49B4-853E-80BFD3BD2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67EEF-BE14-4326-9347-211DB544D8AB}"/>
              </a:ext>
            </a:extLst>
          </p:cNvPr>
          <p:cNvSpPr>
            <a:spLocks noGrp="1"/>
          </p:cNvSpPr>
          <p:nvPr>
            <p:ph type="dt" sz="half" idx="10"/>
          </p:nvPr>
        </p:nvSpPr>
        <p:spPr/>
        <p:txBody>
          <a:bodyPr/>
          <a:lstStyle/>
          <a:p>
            <a:fld id="{66AAD736-C852-406C-9E65-4C45A61E971E}" type="datetimeFigureOut">
              <a:rPr lang="en-US" smtClean="0"/>
              <a:t>11/24/2022</a:t>
            </a:fld>
            <a:endParaRPr lang="en-US"/>
          </a:p>
        </p:txBody>
      </p:sp>
      <p:sp>
        <p:nvSpPr>
          <p:cNvPr id="6" name="Footer Placeholder 5">
            <a:extLst>
              <a:ext uri="{FF2B5EF4-FFF2-40B4-BE49-F238E27FC236}">
                <a16:creationId xmlns:a16="http://schemas.microsoft.com/office/drawing/2014/main" id="{3F5F9395-F7CF-41BF-B59B-C9520DE2A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FEB07-A666-4DDB-ABEC-06DBD91632FC}"/>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57593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6853B-FF9B-41DE-A8E9-B2CDF1706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91E93B9-78C2-4BA7-BED0-1AFF9D419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91DA08B-CA5A-4FC3-9576-982FBCE58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AD736-C852-406C-9E65-4C45A61E971E}" type="datetimeFigureOut">
              <a:rPr lang="en-US" smtClean="0"/>
              <a:t>11/24/2022</a:t>
            </a:fld>
            <a:endParaRPr lang="en-US"/>
          </a:p>
        </p:txBody>
      </p:sp>
      <p:sp>
        <p:nvSpPr>
          <p:cNvPr id="5" name="Footer Placeholder 4">
            <a:extLst>
              <a:ext uri="{FF2B5EF4-FFF2-40B4-BE49-F238E27FC236}">
                <a16:creationId xmlns:a16="http://schemas.microsoft.com/office/drawing/2014/main" id="{19E9EABA-3AEA-4B9E-B8A7-80D27F7B2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E8E40C-7447-4801-921F-3073FDED1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177251075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slide" Target="slide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0" Type="http://schemas.openxmlformats.org/officeDocument/2006/relationships/image" Target="../media/image9.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 y="4348"/>
            <a:ext cx="12323500" cy="68493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 y="4349"/>
            <a:ext cx="817110" cy="817110"/>
          </a:xfrm>
          <a:prstGeom prst="rect">
            <a:avLst/>
          </a:prstGeom>
        </p:spPr>
      </p:pic>
      <p:sp>
        <p:nvSpPr>
          <p:cNvPr id="6" name="TextBox 5"/>
          <p:cNvSpPr txBox="1"/>
          <p:nvPr/>
        </p:nvSpPr>
        <p:spPr>
          <a:xfrm>
            <a:off x="3639886" y="825337"/>
            <a:ext cx="6453057" cy="584775"/>
          </a:xfrm>
          <a:prstGeom prst="rect">
            <a:avLst/>
          </a:prstGeom>
          <a:noFill/>
        </p:spPr>
        <p:txBody>
          <a:bodyPr wrap="square" rtlCol="0">
            <a:spAutoFit/>
          </a:bodyPr>
          <a:lstStyle/>
          <a:p>
            <a:r>
              <a:rPr lang="en-US" sz="3200" b="1" dirty="0">
                <a:solidFill>
                  <a:schemeClr val="accent6">
                    <a:lumMod val="75000"/>
                  </a:schemeClr>
                </a:solidFill>
                <a:latin typeface="UVN Van Chuong Nang" panose="00000400000000000000" pitchFamily="2" charset="0"/>
              </a:rPr>
              <a:t>TRƯỜNG TIỂU HỌC PHÚC LỢI</a:t>
            </a:r>
            <a:endParaRPr lang="vi-VN" sz="3200" b="1" dirty="0">
              <a:solidFill>
                <a:schemeClr val="accent6">
                  <a:lumMod val="75000"/>
                </a:schemeClr>
              </a:solidFill>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4349614" y="1621800"/>
            <a:ext cx="3492775" cy="714811"/>
          </a:xfrm>
          <a:prstGeom prst="rect">
            <a:avLst/>
          </a:prstGeom>
          <a:noFill/>
        </p:spPr>
        <p:txBody>
          <a:bodyPr wrap="square" rtlCol="0">
            <a:spAutoFit/>
          </a:bodyPr>
          <a:lstStyle/>
          <a:p>
            <a:pPr algn="ctr">
              <a:defRPr/>
            </a:pPr>
            <a:r>
              <a:rPr lang="en-US" sz="4045"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13</a:t>
            </a:r>
          </a:p>
        </p:txBody>
      </p:sp>
      <p:sp>
        <p:nvSpPr>
          <p:cNvPr id="8" name="TextBox 7"/>
          <p:cNvSpPr txBox="1"/>
          <p:nvPr/>
        </p:nvSpPr>
        <p:spPr>
          <a:xfrm>
            <a:off x="1598170" y="2399235"/>
            <a:ext cx="9064033" cy="1337289"/>
          </a:xfrm>
          <a:prstGeom prst="rect">
            <a:avLst/>
          </a:prstGeom>
          <a:noFill/>
        </p:spPr>
        <p:txBody>
          <a:bodyPr wrap="square" rtlCol="0">
            <a:spAutoFit/>
          </a:bodyPr>
          <a:lstStyle/>
          <a:p>
            <a:pPr algn="ctr"/>
            <a:r>
              <a:rPr lang="en-US" sz="4045" b="1" dirty="0" err="1">
                <a:solidFill>
                  <a:srgbClr val="FF0000"/>
                </a:solidFill>
                <a:latin typeface="Times New Roman" panose="02020603050405020304" pitchFamily="18" charset="0"/>
                <a:ea typeface="Zilla Slab" pitchFamily="2" charset="0"/>
                <a:cs typeface="Times New Roman" panose="02020603050405020304" pitchFamily="18" charset="0"/>
              </a:rPr>
              <a:t>Toán</a:t>
            </a:r>
            <a:endParaRPr lang="en-US" sz="4045"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r>
              <a:rPr lang="en-US" sz="4045"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Mi-li-</a:t>
            </a:r>
            <a:r>
              <a:rPr lang="en-US" sz="4045"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mét</a:t>
            </a:r>
            <a:r>
              <a:rPr lang="en-US" sz="4045"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4045"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Tiết</a:t>
            </a:r>
            <a:r>
              <a:rPr lang="en-US" sz="4045"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2)</a:t>
            </a:r>
          </a:p>
        </p:txBody>
      </p:sp>
    </p:spTree>
    <p:extLst>
      <p:ext uri="{BB962C8B-B14F-4D97-AF65-F5344CB8AC3E}">
        <p14:creationId xmlns:p14="http://schemas.microsoft.com/office/powerpoint/2010/main" val="4206444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rPr>
                <a:t>1</a:t>
              </a:r>
            </a:p>
          </p:txBody>
        </p:sp>
      </p:grpSp>
      <p:sp>
        <p:nvSpPr>
          <p:cNvPr id="8" name="TextBox 7"/>
          <p:cNvSpPr txBox="1"/>
          <p:nvPr/>
        </p:nvSpPr>
        <p:spPr>
          <a:xfrm>
            <a:off x="802759" y="1650218"/>
            <a:ext cx="3756178" cy="523220"/>
          </a:xfrm>
          <a:prstGeom prst="rect">
            <a:avLst/>
          </a:prstGeom>
          <a:noFill/>
        </p:spPr>
        <p:txBody>
          <a:bodyPr wrap="square" rtlCol="0">
            <a:spAutoFit/>
          </a:bodyPr>
          <a:lstStyle/>
          <a:p>
            <a:r>
              <a:rPr lang="en-US" sz="2800" dirty="0"/>
              <a:t>250mm + 100mm =</a:t>
            </a:r>
          </a:p>
        </p:txBody>
      </p:sp>
      <p:sp>
        <p:nvSpPr>
          <p:cNvPr id="9" name="TextBox 8"/>
          <p:cNvSpPr txBox="1"/>
          <p:nvPr/>
        </p:nvSpPr>
        <p:spPr>
          <a:xfrm>
            <a:off x="3635774" y="1641338"/>
            <a:ext cx="1464528" cy="523220"/>
          </a:xfrm>
          <a:prstGeom prst="rect">
            <a:avLst/>
          </a:prstGeom>
          <a:noFill/>
        </p:spPr>
        <p:txBody>
          <a:bodyPr wrap="square" rtlCol="0">
            <a:spAutoFit/>
          </a:bodyPr>
          <a:lstStyle/>
          <a:p>
            <a:r>
              <a:rPr lang="en-US" sz="2800" dirty="0"/>
              <a:t>  350mm</a:t>
            </a:r>
          </a:p>
        </p:txBody>
      </p:sp>
      <p:sp>
        <p:nvSpPr>
          <p:cNvPr id="33" name="TextBox 32"/>
          <p:cNvSpPr txBox="1"/>
          <p:nvPr/>
        </p:nvSpPr>
        <p:spPr>
          <a:xfrm>
            <a:off x="802759" y="2223227"/>
            <a:ext cx="3756178" cy="523220"/>
          </a:xfrm>
          <a:prstGeom prst="rect">
            <a:avLst/>
          </a:prstGeom>
          <a:noFill/>
        </p:spPr>
        <p:txBody>
          <a:bodyPr wrap="square" rtlCol="0">
            <a:spAutoFit/>
          </a:bodyPr>
          <a:lstStyle/>
          <a:p>
            <a:r>
              <a:rPr lang="en-US" sz="2800" dirty="0"/>
              <a:t>420mm – 150mm = </a:t>
            </a:r>
          </a:p>
        </p:txBody>
      </p:sp>
      <p:sp>
        <p:nvSpPr>
          <p:cNvPr id="34" name="TextBox 33"/>
          <p:cNvSpPr txBox="1"/>
          <p:nvPr/>
        </p:nvSpPr>
        <p:spPr>
          <a:xfrm>
            <a:off x="6551762" y="1661493"/>
            <a:ext cx="3756178" cy="523220"/>
          </a:xfrm>
          <a:prstGeom prst="rect">
            <a:avLst/>
          </a:prstGeom>
          <a:noFill/>
        </p:spPr>
        <p:txBody>
          <a:bodyPr wrap="square" rtlCol="0">
            <a:spAutoFit/>
          </a:bodyPr>
          <a:lstStyle/>
          <a:p>
            <a:r>
              <a:rPr lang="en-US" sz="2800" dirty="0"/>
              <a:t>25mm + 3mm = </a:t>
            </a:r>
          </a:p>
        </p:txBody>
      </p:sp>
      <p:sp>
        <p:nvSpPr>
          <p:cNvPr id="35" name="TextBox 34"/>
          <p:cNvSpPr txBox="1"/>
          <p:nvPr/>
        </p:nvSpPr>
        <p:spPr>
          <a:xfrm>
            <a:off x="6557621" y="2219708"/>
            <a:ext cx="3756178" cy="523220"/>
          </a:xfrm>
          <a:prstGeom prst="rect">
            <a:avLst/>
          </a:prstGeom>
          <a:noFill/>
        </p:spPr>
        <p:txBody>
          <a:bodyPr wrap="square" rtlCol="0">
            <a:spAutoFit/>
          </a:bodyPr>
          <a:lstStyle/>
          <a:p>
            <a:r>
              <a:rPr lang="en-US" sz="2800" dirty="0"/>
              <a:t>64mm – 15mm =</a:t>
            </a:r>
          </a:p>
        </p:txBody>
      </p:sp>
      <p:sp>
        <p:nvSpPr>
          <p:cNvPr id="36" name="TextBox 35"/>
          <p:cNvSpPr txBox="1"/>
          <p:nvPr/>
        </p:nvSpPr>
        <p:spPr>
          <a:xfrm>
            <a:off x="3532252" y="3892113"/>
            <a:ext cx="3756178" cy="523220"/>
          </a:xfrm>
          <a:prstGeom prst="rect">
            <a:avLst/>
          </a:prstGeom>
          <a:noFill/>
        </p:spPr>
        <p:txBody>
          <a:bodyPr wrap="square" rtlCol="0">
            <a:spAutoFit/>
          </a:bodyPr>
          <a:lstStyle/>
          <a:p>
            <a:r>
              <a:rPr lang="en-US" sz="2800" dirty="0"/>
              <a:t>11mm </a:t>
            </a:r>
            <a:r>
              <a:rPr lang="en-US" sz="2000" dirty="0"/>
              <a:t>x</a:t>
            </a:r>
            <a:r>
              <a:rPr lang="en-US" sz="2800" dirty="0"/>
              <a:t> 3 = </a:t>
            </a:r>
          </a:p>
        </p:txBody>
      </p:sp>
      <p:sp>
        <p:nvSpPr>
          <p:cNvPr id="37" name="TextBox 36"/>
          <p:cNvSpPr txBox="1"/>
          <p:nvPr/>
        </p:nvSpPr>
        <p:spPr>
          <a:xfrm>
            <a:off x="3532252" y="4549038"/>
            <a:ext cx="3756178" cy="523220"/>
          </a:xfrm>
          <a:prstGeom prst="rect">
            <a:avLst/>
          </a:prstGeom>
          <a:noFill/>
        </p:spPr>
        <p:txBody>
          <a:bodyPr wrap="square" rtlCol="0">
            <a:spAutoFit/>
          </a:bodyPr>
          <a:lstStyle/>
          <a:p>
            <a:r>
              <a:rPr lang="en-US" sz="2800" dirty="0"/>
              <a:t>50mm : 2 =</a:t>
            </a:r>
          </a:p>
        </p:txBody>
      </p:sp>
      <p:sp>
        <p:nvSpPr>
          <p:cNvPr id="38" name="TextBox 37"/>
          <p:cNvSpPr txBox="1"/>
          <p:nvPr/>
        </p:nvSpPr>
        <p:spPr>
          <a:xfrm>
            <a:off x="3805663" y="2176672"/>
            <a:ext cx="1464528" cy="523220"/>
          </a:xfrm>
          <a:prstGeom prst="rect">
            <a:avLst/>
          </a:prstGeom>
          <a:noFill/>
        </p:spPr>
        <p:txBody>
          <a:bodyPr wrap="square" rtlCol="0">
            <a:spAutoFit/>
          </a:bodyPr>
          <a:lstStyle/>
          <a:p>
            <a:r>
              <a:rPr lang="en-US" sz="2800" dirty="0"/>
              <a:t> 270mm</a:t>
            </a:r>
          </a:p>
        </p:txBody>
      </p:sp>
      <p:sp>
        <p:nvSpPr>
          <p:cNvPr id="39" name="TextBox 38"/>
          <p:cNvSpPr txBox="1"/>
          <p:nvPr/>
        </p:nvSpPr>
        <p:spPr>
          <a:xfrm>
            <a:off x="9003798" y="1661493"/>
            <a:ext cx="1464528" cy="523220"/>
          </a:xfrm>
          <a:prstGeom prst="rect">
            <a:avLst/>
          </a:prstGeom>
          <a:noFill/>
        </p:spPr>
        <p:txBody>
          <a:bodyPr wrap="square" rtlCol="0">
            <a:spAutoFit/>
          </a:bodyPr>
          <a:lstStyle/>
          <a:p>
            <a:r>
              <a:rPr lang="en-US" sz="2800" dirty="0"/>
              <a:t> 28mm</a:t>
            </a:r>
          </a:p>
        </p:txBody>
      </p:sp>
      <p:sp>
        <p:nvSpPr>
          <p:cNvPr id="40" name="TextBox 39"/>
          <p:cNvSpPr txBox="1"/>
          <p:nvPr/>
        </p:nvSpPr>
        <p:spPr>
          <a:xfrm>
            <a:off x="9110594" y="2219708"/>
            <a:ext cx="1464528" cy="523220"/>
          </a:xfrm>
          <a:prstGeom prst="rect">
            <a:avLst/>
          </a:prstGeom>
          <a:noFill/>
        </p:spPr>
        <p:txBody>
          <a:bodyPr wrap="square" rtlCol="0">
            <a:spAutoFit/>
          </a:bodyPr>
          <a:lstStyle/>
          <a:p>
            <a:r>
              <a:rPr lang="en-US" sz="2800" dirty="0"/>
              <a:t> 49mm</a:t>
            </a:r>
          </a:p>
        </p:txBody>
      </p:sp>
      <p:sp>
        <p:nvSpPr>
          <p:cNvPr id="41" name="TextBox 40"/>
          <p:cNvSpPr txBox="1"/>
          <p:nvPr/>
        </p:nvSpPr>
        <p:spPr>
          <a:xfrm>
            <a:off x="5347345" y="3879700"/>
            <a:ext cx="1464528" cy="523220"/>
          </a:xfrm>
          <a:prstGeom prst="rect">
            <a:avLst/>
          </a:prstGeom>
          <a:noFill/>
        </p:spPr>
        <p:txBody>
          <a:bodyPr wrap="square" rtlCol="0">
            <a:spAutoFit/>
          </a:bodyPr>
          <a:lstStyle/>
          <a:p>
            <a:r>
              <a:rPr lang="en-US" sz="2800" dirty="0"/>
              <a:t> 33mm</a:t>
            </a:r>
          </a:p>
        </p:txBody>
      </p:sp>
      <p:sp>
        <p:nvSpPr>
          <p:cNvPr id="42" name="TextBox 41"/>
          <p:cNvSpPr txBox="1"/>
          <p:nvPr/>
        </p:nvSpPr>
        <p:spPr>
          <a:xfrm>
            <a:off x="5347345" y="4568016"/>
            <a:ext cx="1464528" cy="523220"/>
          </a:xfrm>
          <a:prstGeom prst="rect">
            <a:avLst/>
          </a:prstGeom>
          <a:noFill/>
        </p:spPr>
        <p:txBody>
          <a:bodyPr wrap="square" rtlCol="0">
            <a:spAutoFit/>
          </a:bodyPr>
          <a:lstStyle/>
          <a:p>
            <a:r>
              <a:rPr lang="en-US" sz="2800" dirty="0"/>
              <a:t> 25mm</a:t>
            </a: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prstClr val="white"/>
                </a:solidFill>
                <a:latin typeface="Baloo 2 ExtraBold" panose="03080902040302020200" pitchFamily="66" charset="0"/>
                <a:cs typeface="Baloo 2 ExtraBold" panose="03080902040302020200" pitchFamily="66" charset="0"/>
              </a:rPr>
              <a:t>Tính</a:t>
            </a:r>
            <a:r>
              <a:rPr lang="en-US" sz="2800" dirty="0">
                <a:solidFill>
                  <a:prstClr val="white"/>
                </a:solidFill>
                <a:latin typeface="Baloo 2 ExtraBold" panose="03080902040302020200" pitchFamily="66" charset="0"/>
                <a:cs typeface="Baloo 2 ExtraBold" panose="03080902040302020200" pitchFamily="66" charset="0"/>
              </a:rPr>
              <a:t> </a:t>
            </a:r>
            <a:r>
              <a:rPr lang="en-US" sz="2800" dirty="0" err="1">
                <a:solidFill>
                  <a:prstClr val="white"/>
                </a:solidFill>
                <a:latin typeface="Baloo 2 ExtraBold" panose="03080902040302020200" pitchFamily="66" charset="0"/>
                <a:cs typeface="Baloo 2 ExtraBold" panose="03080902040302020200" pitchFamily="66" charset="0"/>
              </a:rPr>
              <a:t>nhẩm</a:t>
            </a:r>
            <a:endParaRPr lang="en-US" sz="2800" dirty="0">
              <a:solidFill>
                <a:prstClr val="white"/>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a:t>  </a:t>
            </a:r>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a:t> </a:t>
            </a:r>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a:t> </a:t>
            </a:r>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a:t> </a:t>
            </a:r>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a:t> </a:t>
            </a:r>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a:t> </a:t>
            </a:r>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a:t>16mm</a:t>
            </a:r>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a:t>78mm</a:t>
            </a:r>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a:t>15mm</a:t>
            </a:r>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a:t>68cm</a:t>
            </a:r>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a:t>Giảm</a:t>
            </a:r>
            <a:r>
              <a:rPr lang="en-US" sz="2400" dirty="0"/>
              <a:t> 4 </a:t>
            </a:r>
            <a:r>
              <a:rPr lang="en-US" sz="2400" dirty="0" err="1"/>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a:t>Gấp</a:t>
            </a:r>
            <a:r>
              <a:rPr lang="en-US" sz="2400" dirty="0"/>
              <a:t> 4 </a:t>
            </a:r>
            <a:r>
              <a:rPr lang="en-US" sz="2400" dirty="0" err="1"/>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a:t>Giảm</a:t>
            </a:r>
            <a:r>
              <a:rPr lang="en-US" sz="2400" dirty="0"/>
              <a:t> 3 </a:t>
            </a:r>
            <a:r>
              <a:rPr lang="en-US" sz="2400" dirty="0" err="1"/>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a:t>Gấp</a:t>
            </a:r>
            <a:r>
              <a:rPr lang="en-US" sz="2400" dirty="0"/>
              <a:t> 5 </a:t>
            </a:r>
            <a:r>
              <a:rPr lang="en-US" sz="2400" dirty="0" err="1"/>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a:t>? cm</a:t>
            </a:r>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a:t>? mm</a:t>
            </a:r>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a:t>? mm</a:t>
            </a:r>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a:t>80mm</a:t>
            </a:r>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a:t>17cm</a:t>
            </a:r>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a:t>60mm</a:t>
            </a:r>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a:t>26mm</a:t>
            </a:r>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a:t> </a:t>
            </a:r>
            <a:r>
              <a:rPr lang="nl-NL" sz="2400" dirty="0"/>
              <a:t>Ốc sên đi từ nhà đến trường. Bạn ấy đã đi được 152mm. Quãng đường còn lại phải đi là 264mm. Hỏi quãng đường ốc sên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a:t>Bài </a:t>
            </a:r>
            <a:r>
              <a:rPr lang="en-US" sz="2400" dirty="0" err="1"/>
              <a:t>giải</a:t>
            </a:r>
            <a:r>
              <a:rPr lang="en-US" sz="2400" dirty="0"/>
              <a:t> </a:t>
            </a:r>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cxnSp>
        <p:nvCxnSpPr>
          <p:cNvPr id="3" name="Straight Connector 2">
            <a:extLst>
              <a:ext uri="{FF2B5EF4-FFF2-40B4-BE49-F238E27FC236}">
                <a16:creationId xmlns:a16="http://schemas.microsoft.com/office/drawing/2014/main" id="{A724A770-9E87-4F51-B215-5360FD577AFC}"/>
              </a:ext>
            </a:extLst>
          </p:cNvPr>
          <p:cNvCxnSpPr/>
          <p:nvPr/>
        </p:nvCxnSpPr>
        <p:spPr>
          <a:xfrm>
            <a:off x="6382871" y="663388"/>
            <a:ext cx="20618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16A27A-94D9-4F16-B83D-942A948CBEA5}"/>
              </a:ext>
            </a:extLst>
          </p:cNvPr>
          <p:cNvCxnSpPr/>
          <p:nvPr/>
        </p:nvCxnSpPr>
        <p:spPr>
          <a:xfrm>
            <a:off x="9242613" y="645458"/>
            <a:ext cx="20618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AF3114-81C9-4EFD-8C14-718C93C4D291}"/>
              </a:ext>
            </a:extLst>
          </p:cNvPr>
          <p:cNvCxnSpPr>
            <a:cxnSpLocks/>
          </p:cNvCxnSpPr>
          <p:nvPr/>
        </p:nvCxnSpPr>
        <p:spPr>
          <a:xfrm>
            <a:off x="1699945" y="1365210"/>
            <a:ext cx="11654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4F5920-E3EA-4A87-A090-697EC27A8E2C}"/>
              </a:ext>
            </a:extLst>
          </p:cNvPr>
          <p:cNvCxnSpPr>
            <a:cxnSpLocks/>
          </p:cNvCxnSpPr>
          <p:nvPr/>
        </p:nvCxnSpPr>
        <p:spPr>
          <a:xfrm>
            <a:off x="6382871" y="1006622"/>
            <a:ext cx="36928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ki-lô-mét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Bài </a:t>
            </a: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 x 3 = 36 ( mm )</a:t>
            </a: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36mm</a:t>
            </a:r>
          </a:p>
        </p:txBody>
      </p:sp>
      <p:cxnSp>
        <p:nvCxnSpPr>
          <p:cNvPr id="10" name="Straight Connector 9">
            <a:extLst>
              <a:ext uri="{FF2B5EF4-FFF2-40B4-BE49-F238E27FC236}">
                <a16:creationId xmlns:a16="http://schemas.microsoft.com/office/drawing/2014/main" id="{36653616-1A48-4229-8858-9C5F2C3665AD}"/>
              </a:ext>
            </a:extLst>
          </p:cNvPr>
          <p:cNvCxnSpPr/>
          <p:nvPr/>
        </p:nvCxnSpPr>
        <p:spPr>
          <a:xfrm>
            <a:off x="5436198" y="683708"/>
            <a:ext cx="20618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0893D3-6576-4FF9-BD8C-C934F4BFD5D4}"/>
              </a:ext>
            </a:extLst>
          </p:cNvPr>
          <p:cNvCxnSpPr/>
          <p:nvPr/>
        </p:nvCxnSpPr>
        <p:spPr>
          <a:xfrm>
            <a:off x="8443558" y="683708"/>
            <a:ext cx="20618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E0CDBE-10EB-4259-AD5F-6C6235795420}"/>
              </a:ext>
            </a:extLst>
          </p:cNvPr>
          <p:cNvCxnSpPr>
            <a:cxnSpLocks/>
          </p:cNvCxnSpPr>
          <p:nvPr/>
        </p:nvCxnSpPr>
        <p:spPr>
          <a:xfrm>
            <a:off x="10915468" y="696856"/>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96AB25-43A8-4F37-B76A-CB3E5E463446}"/>
              </a:ext>
            </a:extLst>
          </p:cNvPr>
          <p:cNvCxnSpPr>
            <a:cxnSpLocks/>
          </p:cNvCxnSpPr>
          <p:nvPr/>
        </p:nvCxnSpPr>
        <p:spPr>
          <a:xfrm>
            <a:off x="1974668" y="1123576"/>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7F301C-6E06-46EF-89CA-8BFA95D0C7F0}"/>
              </a:ext>
            </a:extLst>
          </p:cNvPr>
          <p:cNvCxnSpPr/>
          <p:nvPr/>
        </p:nvCxnSpPr>
        <p:spPr>
          <a:xfrm>
            <a:off x="6169511" y="1123576"/>
            <a:ext cx="20618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D7E36D-7319-4E57-A257-FEC3AD756AE1}"/>
              </a:ext>
            </a:extLst>
          </p:cNvPr>
          <p:cNvCxnSpPr>
            <a:cxnSpLocks/>
          </p:cNvCxnSpPr>
          <p:nvPr/>
        </p:nvCxnSpPr>
        <p:spPr>
          <a:xfrm>
            <a:off x="10505440" y="1124358"/>
            <a:ext cx="9055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03A81F-7E7E-4582-A18C-C25B67F988FD}"/>
              </a:ext>
            </a:extLst>
          </p:cNvPr>
          <p:cNvCxnSpPr>
            <a:cxnSpLocks/>
          </p:cNvCxnSpPr>
          <p:nvPr/>
        </p:nvCxnSpPr>
        <p:spPr>
          <a:xfrm>
            <a:off x="1974668" y="1530758"/>
            <a:ext cx="3759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arn(inVertical)">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arn(inVertical)">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barn(inVertical)">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barn(inVertical)">
                                      <p:cBhvr>
                                        <p:cTn id="5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24000" y="0"/>
            <a:ext cx="9144000" cy="914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NÉM BÓNG RỔ</a:t>
            </a:r>
          </a:p>
        </p:txBody>
      </p:sp>
      <p:pic>
        <p:nvPicPr>
          <p:cNvPr id="6" name="Picture 5"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80257"/>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7"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1149840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959146"/>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3cm = ?</a:t>
            </a:r>
            <a:r>
              <a:rPr kumimoji="0" lang="en-US"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mm</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6934201" y="5499708"/>
            <a:ext cx="1076333" cy="1325946"/>
            <a:chOff x="3543300" y="4280167"/>
            <a:chExt cx="1357992" cy="1442189"/>
          </a:xfrm>
        </p:grpSpPr>
        <p:pic>
          <p:nvPicPr>
            <p:cNvPr id="205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50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183807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052 -0.03194 C -0.00052 -0.13194 -0.00052 -0.23125 -0.00121 -0.33055 C -0.00121 -0.33426 -0.00226 -0.33657 -0.0026 -0.34028 C -0.00486 -0.37569 -0.00538 -0.43009 -0.01458 -0.45602 C -0.01632 -0.47361 -0.01805 -0.48981 -0.02257 -0.50255 C -0.02465 -0.51435 -0.02621 -0.52292 -0.02917 -0.53287 C -0.03177 -0.55509 -0.0368 -0.56921 -0.04253 -0.58565 C -0.04375 -0.58819 -0.04392 -0.59236 -0.04479 -0.59514 C -0.04566 -0.59792 -0.04705 -0.5993 -0.04826 -0.60208 C -0.05694 -0.625 -0.04878 -0.60764 -0.05608 -0.62199 C -0.06059 -0.64352 -0.0658 -0.6412 -0.07153 -0.65486 C -0.07483 -0.66366 -0.0783 -0.67176 -0.08142 -0.68171 C -0.08229 -0.68403 -0.08403 -0.68333 -0.08455 -0.68495 C -0.08854 -0.6912 -0.09236 -0.69792 -0.09566 -0.70486 C -0.09913 -0.70995 -0.10174 -0.71898 -0.10486 -0.72477 C -0.10573 -0.72592 -0.10712 -0.72592 -0.10833 -0.72801 C -0.11059 -0.73171 -0.11215 -0.7375 -0.11458 -0.7412 C -0.11719 -0.74421 -0.11979 -0.74699 -0.12239 -0.75069 C -0.12378 -0.75278 -0.12465 -0.75579 -0.12587 -0.75764 C -0.12899 -0.76042 -0.13177 -0.76134 -0.13472 -0.76435 C -0.13941 -0.76296 -0.1441 -0.76528 -0.14809 -0.76111 C -0.15035 -0.75764 -0.15174 -0.74838 -0.1526 -0.7412 C -0.15486 -0.71944 -0.15608 -0.69745 -0.16146 -0.68171 C -0.16719 -0.63264 -0.16319 -0.58565 -0.16267 -0.53287 C -0.16233 -0.47986 -0.1618 -0.42685 -0.16146 -0.37384 C -0.16111 -0.33495 -0.16094 -0.29699 -0.16024 -0.25787 C -0.15972 -0.21991 -0.16337 -0.22153 -0.15799 -0.22153 " pathEditMode="relative" rAng="0" ptsTypes="ffffffffffffffffffffffffffA">
                                      <p:cBhvr>
                                        <p:cTn id="23" dur="2000" fill="hold"/>
                                        <p:tgtEl>
                                          <p:spTgt spid="7"/>
                                        </p:tgtEl>
                                        <p:attrNameLst>
                                          <p:attrName>ppt_x</p:attrName>
                                          <p:attrName>ppt_y</p:attrName>
                                        </p:attrNameLst>
                                      </p:cBhvr>
                                      <p:rCtr x="-8333" y="-36667"/>
                                    </p:animMotion>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868 -0.03657 C 0.00434 -0.11458 -0.00347 -0.19838 0.01163 -0.27245 C 0.01614 -0.29491 0.0191 -0.31991 0.02882 -0.33912 C 0.03837 -0.39051 0.05121 -0.44259 0.06371 -0.49213 C 0.07031 -0.51991 0.07396 -0.5493 0.08385 -0.57454 C 0.09149 -0.63055 0.10764 -0.68518 0.12083 -0.73935 C 0.12465 -0.75347 0.12743 -0.77662 0.13281 -0.79005 C 0.13559 -0.79861 0.14427 -0.81319 0.14427 -0.81296 C 0.14983 -0.83958 0.16354 -0.83866 0.1783 -0.85208 C 0.19288 -0.85093 0.21007 -0.85532 0.22135 -0.84444 C 0.23316 -0.83218 0.2375 -0.81528 0.25017 -0.80972 C 0.25937 -0.77338 0.27917 -0.73171 0.29913 -0.7044 C 0.30746 -0.69282 0.32257 -0.70162 0.33403 -0.7 C 0.3559 -0.69005 0.34549 -0.69398 0.36597 -0.68843 C 0.37778 -0.66343 0.38177 -0.63055 0.38854 -0.60185 C 0.39184 -0.58889 0.39288 -0.57685 0.40035 -0.5662 C 0.40781 -0.53704 0.39687 -0.57222 0.41163 -0.54699 C 0.41389 -0.54444 0.41302 -0.53912 0.41458 -0.53495 C 0.41788 -0.52963 0.42639 -0.51991 0.42639 -0.51968 C 0.42969 -0.5037 0.43906 -0.49167 0.44653 -0.47662 C 0.44809 -0.47245 0.44965 -0.46852 0.45174 -0.46481 C 0.45399 -0.46111 0.45781 -0.45301 0.45781 -0.45255 C 0.45868 -0.44954 0.45903 -0.44514 0.46076 -0.44097 C 0.46406 -0.43287 0.47187 -0.41759 0.47187 -0.41713 C 0.475 -0.37755 0.46528 -0.3787 0.47917 -0.3787 " pathEditMode="relative" rAng="0" ptsTypes="ffffffffffffffffffffffffA">
                                      <p:cBhvr>
                                        <p:cTn id="28" dur="2000" fill="hold"/>
                                        <p:tgtEl>
                                          <p:spTgt spid="21"/>
                                        </p:tgtEl>
                                        <p:attrNameLst>
                                          <p:attrName>ppt_x</p:attrName>
                                          <p:attrName>ppt_y</p:attrName>
                                        </p:attrNameLst>
                                      </p:cBhvr>
                                      <p:rCtr x="22917" y="-40949"/>
                                    </p:animMotion>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05556E-6 -3.33333E-6 C -0.00157 -0.22708 0.02725 -0.33842 -0.02604 -0.5074 C -0.03386 -0.53472 -0.03889 -0.56365 -0.04584 -0.5912 C -0.04653 -0.5949 -0.05 -0.61111 -0.05209 -0.61551 C -0.05782 -0.62801 -0.06719 -0.63889 -0.07483 -0.65046 C -0.08611 -0.66597 -0.09011 -0.67639 -0.1066 -0.68171 C -0.13073 -0.7 -0.17101 -0.71805 -0.19948 -0.72361 C -0.20625 -0.72477 -0.21441 -0.725 -0.22205 -0.72662 C -0.2316 -0.72916 -0.2507 -0.73333 -0.2507 -0.73333 C -0.29688 -0.73264 -0.34288 -0.73333 -0.38907 -0.73032 C -0.39184 -0.73009 -0.39271 -0.725 -0.39497 -0.72361 C -0.39757 -0.72152 -0.40018 -0.72129 -0.40365 -0.71967 C -0.40764 -0.71527 -0.41129 -0.71041 -0.41476 -0.70555 C -0.41979 -0.7 -0.42657 -0.68472 -0.42657 -0.68472 C -0.42969 -0.61111 -0.4158 -0.61643 -0.46684 -0.62268 C -0.49497 -0.63402 -0.48368 -0.63078 -0.54202 -0.62268 C -0.54827 -0.62176 -0.5533 -0.61435 -0.55938 -0.6125 C -0.5665 -0.60347 -0.57049 -0.59583 -0.57344 -0.58402 C -0.57066 -0.37384 -0.62518 -0.38171 -0.55018 -0.38171 " pathEditMode="relative" rAng="0" ptsTypes="ffffffffffffffffffA">
                                      <p:cBhvr>
                                        <p:cTn id="42" dur="2000" fill="hold"/>
                                        <p:tgtEl>
                                          <p:spTgt spid="35"/>
                                        </p:tgtEl>
                                        <p:attrNameLst>
                                          <p:attrName>ppt_x</p:attrName>
                                          <p:attrName>ppt_y</p:attrName>
                                        </p:attrNameLst>
                                      </p:cBhvr>
                                      <p:rCtr x="-29896" y="-36667"/>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1644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4841" y="923210"/>
            <a:ext cx="216231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6</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000mm = ?m</a:t>
            </a:r>
          </a:p>
        </p:txBody>
      </p:sp>
      <p:grpSp>
        <p:nvGrpSpPr>
          <p:cNvPr id="7" name="Group 6"/>
          <p:cNvGrpSpPr/>
          <p:nvPr/>
        </p:nvGrpSpPr>
        <p:grpSpPr>
          <a:xfrm>
            <a:off x="8838845" y="5453528"/>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a:t>
              </a: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35" name="Group 34"/>
          <p:cNvGrpSpPr/>
          <p:nvPr/>
        </p:nvGrpSpPr>
        <p:grpSpPr>
          <a:xfrm>
            <a:off x="7076146" y="5476618"/>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a:t>
              </a: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345098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54167E-6 -2.59259E-6 C 3.54167E-6 -0.11365 3.54167E-6 -0.22662 -0.00131 -0.33958 C -0.00131 -0.34375 -0.00313 -0.34653 -0.00365 -0.35046 C -0.00756 -0.39097 -0.00834 -0.45254 -0.02409 -0.48217 C -0.02709 -0.50231 -0.03008 -0.52083 -0.03776 -0.53518 C -0.04128 -0.54838 -0.04401 -0.55833 -0.04909 -0.56967 C -0.05352 -0.5949 -0.06211 -0.61111 -0.07175 -0.62963 C -0.07396 -0.6324 -0.07409 -0.63727 -0.07565 -0.64028 C -0.07709 -0.64352 -0.07943 -0.64514 -0.08151 -0.64838 C -0.09675 -0.6743 -0.08243 -0.65463 -0.09506 -0.67083 C -0.10287 -0.6956 -0.11172 -0.69282 -0.12149 -0.70833 C -0.12722 -0.71828 -0.13308 -0.72754 -0.13841 -0.73889 C -0.13998 -0.74143 -0.14284 -0.74074 -0.14375 -0.74236 C -0.15065 -0.74977 -0.15716 -0.7574 -0.16276 -0.76504 C -0.16875 -0.77106 -0.17305 -0.78125 -0.17852 -0.78796 C -0.17995 -0.78912 -0.1823 -0.78912 -0.18438 -0.79143 C -0.18828 -0.7956 -0.19115 -0.80231 -0.19545 -0.80648 C -0.19974 -0.80995 -0.20417 -0.81319 -0.20873 -0.81736 C -0.21107 -0.81967 -0.2125 -0.82315 -0.21459 -0.82523 C -0.21993 -0.82847 -0.22474 -0.8294 -0.22969 -0.83264 C -0.23776 -0.83125 -0.24571 -0.83403 -0.25248 -0.82916 C -0.25638 -0.82523 -0.25873 -0.81458 -0.26029 -0.80648 C -0.26407 -0.78171 -0.26628 -0.75694 -0.27526 -0.73889 C -0.28529 -0.6831 -0.27826 -0.62963 -0.27735 -0.56967 C -0.2767 -0.50949 -0.27591 -0.44907 -0.27526 -0.38889 C -0.27474 -0.34444 -0.27435 -0.30139 -0.27318 -0.25694 C -0.2724 -0.21365 -0.27865 -0.21551 -0.2694 -0.21551 " pathEditMode="relative" rAng="0" ptsTypes="AAAAAAAAAAAAAAAAAAAAAAAAAAA">
                                      <p:cBhvr>
                                        <p:cTn id="23" dur="2000" fill="hold"/>
                                        <p:tgtEl>
                                          <p:spTgt spid="7"/>
                                        </p:tgtEl>
                                        <p:attrNameLst>
                                          <p:attrName>ppt_x</p:attrName>
                                          <p:attrName>ppt_y</p:attrName>
                                        </p:attrNameLst>
                                      </p:cBhvr>
                                      <p:rCtr x="-14036" y="-41644"/>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023 C -0.00399 -0.09259 -0.01233 -0.19167 0.00364 -0.2794 C 0.00833 -0.30579 0.01146 -0.33542 0.02153 -0.35833 C 0.03142 -0.41921 0.04462 -0.48079 0.05764 -0.53958 C 0.06441 -0.57222 0.06823 -0.60718 0.07847 -0.63704 C 0.08646 -0.70324 0.10312 -0.76829 0.11684 -0.83218 C 0.12066 -0.84907 0.12378 -0.87639 0.12917 -0.89213 C 0.13212 -0.90255 0.14097 -0.91991 0.14097 -0.91944 C 0.14687 -0.95093 0.16111 -0.95 0.17656 -0.96597 C 0.19167 -0.96458 0.20955 -0.96991 0.22118 -0.95694 C 0.23333 -0.94236 0.23767 -0.92222 0.25104 -0.91574 C 0.26059 -0.87268 0.28108 -0.82315 0.30174 -0.79074 C 0.31024 -0.77708 0.32621 -0.7875 0.33802 -0.78588 C 0.36059 -0.77384 0.34983 -0.77847 0.37101 -0.77199 C 0.38333 -0.74213 0.3875 -0.70324 0.39444 -0.66944 C 0.39792 -0.65417 0.39896 -0.63981 0.40677 -0.62731 C 0.41441 -0.59259 0.40312 -0.63449 0.4184 -0.6044 C 0.42066 -0.60139 0.41979 -0.59491 0.42153 -0.59028 C 0.42483 -0.58403 0.43368 -0.57245 0.43368 -0.57222 C 0.43715 -0.55324 0.44687 -0.53866 0.45451 -0.52106 C 0.45608 -0.51643 0.45781 -0.51157 0.46007 -0.50718 C 0.46233 -0.50278 0.46614 -0.49329 0.46614 -0.49282 C 0.46701 -0.48912 0.46753 -0.4838 0.46944 -0.47917 C 0.47274 -0.46944 0.4809 -0.45116 0.4809 -0.45069 C 0.48403 -0.4037 0.47396 -0.40532 0.48819 -0.40532 " pathEditMode="relative" rAng="0" ptsTypes="ffffffffffffffffffffffffA">
                                      <p:cBhvr>
                                        <p:cTn id="28" dur="2000" fill="hold"/>
                                        <p:tgtEl>
                                          <p:spTgt spid="21"/>
                                        </p:tgtEl>
                                        <p:attrNameLst>
                                          <p:attrName>ppt_x</p:attrName>
                                          <p:attrName>ppt_y</p:attrName>
                                        </p:attrNameLst>
                                      </p:cBhvr>
                                      <p:rCtr x="23715" y="-48472"/>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762000"/>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20mm = ?cm</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7" name="Group 6"/>
          <p:cNvGrpSpPr/>
          <p:nvPr/>
        </p:nvGrpSpPr>
        <p:grpSpPr>
          <a:xfrm>
            <a:off x="2463569" y="5532054"/>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3999127"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24" name="Group 23"/>
          <p:cNvGrpSpPr/>
          <p:nvPr/>
        </p:nvGrpSpPr>
        <p:grpSpPr>
          <a:xfrm>
            <a:off x="7325403"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4</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272047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1.85185E-6 C 0.00039 -0.09236 0.00039 -0.18449 0.00157 -0.27662 C 0.00157 -0.27986 0.003 -0.28241 0.00339 -0.28542 C 0.00716 -0.31852 0.00821 -0.36875 0.02279 -0.39306 C 0.025 -0.40926 0.02813 -0.42408 0.03516 -0.43588 C 0.03815 -0.44699 0.04089 -0.45509 0.04571 -0.46412 C 0.04987 -0.48472 0.05795 -0.49769 0.06693 -0.51296 C 0.06849 -0.51528 0.06901 -0.51921 0.07045 -0.52176 C 0.07201 -0.52454 0.07409 -0.52593 0.07565 -0.52847 C 0.08985 -0.54954 0.07657 -0.53357 0.08815 -0.54653 C 0.09571 -0.56667 0.10365 -0.56459 0.11289 -0.57709 C 0.11836 -0.58519 0.1237 -0.59306 0.12878 -0.60185 C 0.13008 -0.60417 0.13242 -0.60347 0.13399 -0.60509 C 0.13998 -0.61088 0.14571 -0.61713 0.15157 -0.62338 C 0.15664 -0.62847 0.16068 -0.63681 0.16589 -0.6419 C 0.16732 -0.64306 0.1694 -0.64306 0.17097 -0.64491 C 0.17487 -0.64838 0.17774 -0.65371 0.18164 -0.65718 C 0.18555 -0.66042 0.18998 -0.66273 0.19401 -0.66597 C 0.19597 -0.66783 0.1974 -0.67107 0.19922 -0.67246 C 0.20378 -0.67523 0.20873 -0.67593 0.21315 -0.67847 C 0.22058 -0.67755 0.228 -0.68009 0.23464 -0.67546 C 0.23841 -0.67269 0.24024 -0.66412 0.24167 -0.65718 C 0.24545 -0.6375 0.24714 -0.61667 0.25573 -0.60185 C 0.26485 -0.55671 0.25821 -0.51296 0.25755 -0.46412 C 0.2569 -0.41505 0.25638 -0.36574 0.25573 -0.31667 C 0.25534 -0.28056 0.25495 -0.24514 0.25404 -0.20903 C 0.25287 -0.17408 0.25873 -0.17546 0.25039 -0.17546 " pathEditMode="relative" rAng="0" ptsTypes="AAAAAAAAAAAAAAAAAAAAAAAAAAA">
                                      <p:cBhvr>
                                        <p:cTn id="23" dur="2000" fill="hold"/>
                                        <p:tgtEl>
                                          <p:spTgt spid="7"/>
                                        </p:tgtEl>
                                        <p:attrNameLst>
                                          <p:attrName>ppt_x</p:attrName>
                                          <p:attrName>ppt_y</p:attrName>
                                        </p:attrNameLst>
                                      </p:cBhvr>
                                      <p:rCtr x="13021" y="-33935"/>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52 -0.23403 C -0.00347 -0.27477 -0.01094 -0.31829 0.00295 -0.35741 C 0.00712 -0.36899 0.00972 -0.38218 0.01806 -0.39237 C 0.02639 -0.41945 0.03733 -0.4463 0.04827 -0.47246 C 0.05399 -0.48681 0.05729 -0.50232 0.0658 -0.51575 C 0.07274 -0.54514 0.08663 -0.57362 0.09827 -0.60209 C 0.10122 -0.6095 0.10417 -0.62176 0.10833 -0.62871 C 0.11094 -0.63311 0.1184 -0.64098 0.1184 -0.64075 C 0.12361 -0.65463 0.13524 -0.6544 0.14827 -0.66158 C 0.16094 -0.66088 0.17604 -0.66366 0.18594 -0.65741 C 0.19601 -0.65116 0.19965 -0.64213 0.21111 -0.63912 C 0.2191 -0.61991 0.23611 -0.59792 0.25365 -0.58357 C 0.26094 -0.57755 0.27396 -0.58218 0.28386 -0.58149 C 0.30295 -0.57616 0.29375 -0.57825 0.31163 -0.57524 C 0.32222 -0.56204 0.32535 -0.54514 0.33143 -0.5301 C 0.3342 -0.52315 0.33542 -0.5169 0.34167 -0.51158 C 0.34792 -0.49607 0.33854 -0.51459 0.35156 -0.50139 C 0.3533 -0.49977 0.35278 -0.497 0.35417 -0.49514 C 0.35677 -0.49213 0.36424 -0.48704 0.36424 -0.48681 C 0.36736 -0.47848 0.37552 -0.472 0.38177 -0.46436 C 0.38351 -0.46227 0.3849 -0.46019 0.38663 -0.45811 C 0.38837 -0.45602 0.39167 -0.45209 0.39167 -0.45186 C 0.39254 -0.45 0.39288 -0.44769 0.39427 -0.44584 C 0.39722 -0.44144 0.40417 -0.43334 0.40417 -0.43334 C 0.40677 -0.41227 0.39827 -0.41297 0.40955 -0.41297 " pathEditMode="relative" rAng="0" ptsTypes="ffffffffffffffffffffffffA">
                                      <p:cBhvr>
                                        <p:cTn id="28" dur="2000" fill="hold"/>
                                        <p:tgtEl>
                                          <p:spTgt spid="21"/>
                                        </p:tgtEl>
                                        <p:attrNameLst>
                                          <p:attrName>ppt_x</p:attrName>
                                          <p:attrName>ppt_y</p:attrName>
                                        </p:attrNameLst>
                                      </p:cBhvr>
                                      <p:rCtr x="19878" y="-21481"/>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96296E-6 C 0.00643 -0.03079 0.00417 -0.01713 0.00417 -0.07963 C 0.00417 -0.49306 0.03073 -0.36667 -3.33333E-6 -0.50973 C -0.00086 -0.51783 -0.00086 -0.52616 -0.00225 -0.53403 C -0.01024 -0.57801 -0.00382 -0.50787 -0.01128 -0.56852 C -0.01354 -0.5882 -0.01649 -0.60209 -0.02205 -0.61991 C -0.02656 -0.63426 -0.02743 -0.64792 -0.03333 -0.66135 C -0.04357 -0.71297 -0.08107 -0.70533 -0.10798 -0.71968 C -0.11875 -0.72547 -0.14114 -0.7301 -0.14114 -0.72963 C -0.15486 -0.72848 -0.1743 -0.73334 -0.18507 -0.71621 C -0.19305 -0.67778 -0.18767 -0.63797 -0.19375 -0.59931 C -0.22048 -0.60695 -0.24635 -0.61806 -0.27309 -0.62338 C -0.28316 -0.62848 -0.27968 -0.62848 -0.2927 -0.62338 C -0.29757 -0.62153 -0.30607 -0.61644 -0.30607 -0.61621 C -0.30885 -0.61065 -0.31267 -0.60556 -0.3151 -0.59931 C -0.31614 -0.59607 -0.31632 -0.59213 -0.31736 -0.58912 C -0.3184 -0.58519 -0.32014 -0.58218 -0.32152 -0.57871 C -0.32378 -0.56459 -0.32708 -0.55394 -0.3302 -0.54074 C -0.33489 -0.52315 -0.33524 -0.51621 -0.3434 -0.50301 C -0.346 -0.49074 -0.35086 -0.48635 -0.35468 -0.47523 C -0.35781 -0.46528 -0.36128 -0.45486 -0.36336 -0.44445 C -0.3651 -0.41991 -0.36458 -0.39746 -0.38107 -0.38935 C -0.38889 -0.39746 -0.38507 -0.3963 -0.39166 -0.3963 " pathEditMode="relative" rAng="0" ptsTypes="ffffffffffffffffffffffA">
                                      <p:cBhvr>
                                        <p:cTn id="35" dur="2000" fill="hold"/>
                                        <p:tgtEl>
                                          <p:spTgt spid="24"/>
                                        </p:tgtEl>
                                        <p:attrNameLst>
                                          <p:attrName>ppt_x</p:attrName>
                                          <p:attrName>ppt_y</p:attrName>
                                        </p:attrNameLst>
                                      </p:cBhvr>
                                      <p:rCtr x="-18056"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2770094" y="2624452"/>
            <a:ext cx="7099601" cy="147117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1597F-2684-22AA-27CB-10D3A90951EE}"/>
              </a:ext>
            </a:extLst>
          </p:cNvPr>
          <p:cNvSpPr txBox="1"/>
          <p:nvPr/>
        </p:nvSpPr>
        <p:spPr>
          <a:xfrm>
            <a:off x="1330156" y="678224"/>
            <a:ext cx="9237133" cy="646331"/>
          </a:xfrm>
          <a:prstGeom prst="rect">
            <a:avLst/>
          </a:prstGeom>
          <a:noFill/>
        </p:spPr>
        <p:txBody>
          <a:bodyPr wrap="square" rtlCol="0">
            <a:spAutoFit/>
          </a:bodyPr>
          <a:lstStyle/>
          <a:p>
            <a:pPr algn="ctr"/>
            <a:r>
              <a:rPr lang="vi-VN" sz="3600" b="1" dirty="0">
                <a:solidFill>
                  <a:srgbClr val="FF0000"/>
                </a:solidFill>
                <a:latin typeface="+mj-lt"/>
              </a:rPr>
              <a:t>YÊU CẦU CẦN ĐẠT</a:t>
            </a:r>
            <a:endParaRPr lang="en-US" sz="3600" b="1" dirty="0">
              <a:solidFill>
                <a:srgbClr val="FF0000"/>
              </a:solidFill>
              <a:latin typeface="+mj-lt"/>
            </a:endParaRPr>
          </a:p>
        </p:txBody>
      </p:sp>
      <p:sp>
        <p:nvSpPr>
          <p:cNvPr id="3" name="TextBox 2">
            <a:extLst>
              <a:ext uri="{FF2B5EF4-FFF2-40B4-BE49-F238E27FC236}">
                <a16:creationId xmlns:a16="http://schemas.microsoft.com/office/drawing/2014/main" id="{10E8EDFB-0C39-3B94-2DCB-30A6C48FB201}"/>
              </a:ext>
            </a:extLst>
          </p:cNvPr>
          <p:cNvSpPr txBox="1"/>
          <p:nvPr/>
        </p:nvSpPr>
        <p:spPr>
          <a:xfrm>
            <a:off x="848894" y="1670083"/>
            <a:ext cx="10964333" cy="4172809"/>
          </a:xfrm>
          <a:prstGeom prst="rect">
            <a:avLst/>
          </a:prstGeom>
          <a:noFill/>
        </p:spPr>
        <p:txBody>
          <a:bodyPr wrap="square" rtlCol="0">
            <a:spAutoFit/>
          </a:bodyPr>
          <a:lstStyle/>
          <a:p>
            <a:pPr algn="just">
              <a:lnSpc>
                <a:spcPct val="12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Biết thực hiện được phép tính cộng, trừ với số đo độ dài mi-li-mét.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 Sử dụng được đơn vị mi-li-mét để đo chiều dài của vật.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20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Biết được mối liên hệ giữa hai số đo độ dài mi-li-mét và xăng ti mét.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20000"/>
              </a:lnSpc>
              <a:spcAft>
                <a:spcPts val="0"/>
              </a:spcAft>
              <a:buFontTx/>
              <a:buChar char="-"/>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Biết thực hiện các phép toán gấp một số lên một số lần và giảm một số đi một số lần.</a:t>
            </a:r>
          </a:p>
          <a:p>
            <a:pPr indent="228600" algn="just">
              <a:lnSpc>
                <a:spcPct val="120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Giải được bài toán thực tế liên quan đến đơn vị mm</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20000"/>
              </a:lnSpc>
              <a:spcAft>
                <a:spcPts val="0"/>
              </a:spcAft>
              <a:buFontTx/>
              <a:buChar char="-"/>
            </a:pP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920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TotalTime>
  <Words>408</Words>
  <Application>Microsoft Office PowerPoint</Application>
  <PresentationFormat>Widescreen</PresentationFormat>
  <Paragraphs>92</Paragraphs>
  <Slides>16</Slides>
  <Notes>3</Notes>
  <HiddenSlides>0</HiddenSlides>
  <MMClips>10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等线</vt:lpstr>
      <vt:lpstr>Arial</vt:lpstr>
      <vt:lpstr>Baloo 2 ExtraBold</vt:lpstr>
      <vt:lpstr>Calibri</vt:lpstr>
      <vt:lpstr>Calibri Light</vt:lpstr>
      <vt:lpstr>Coiny</vt:lpstr>
      <vt:lpstr>iCiel Cadena</vt:lpstr>
      <vt:lpstr>Times New Roman</vt:lpstr>
      <vt:lpstr>UTM Edwardian</vt:lpstr>
      <vt:lpstr>UVN Van Chuong Nang</vt:lpstr>
      <vt:lpstr>Office Theme</vt:lpstr>
      <vt:lpstr>PowerPoint Presentation</vt:lpstr>
      <vt:lpstr>PowerPoint Presentation</vt:lpstr>
      <vt:lpstr>NÉM BÓNG RỔ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Lê Thị Khánh Ly (420000327)</cp:lastModifiedBy>
  <cp:revision>23</cp:revision>
  <dcterms:created xsi:type="dcterms:W3CDTF">2022-08-10T15:53:00Z</dcterms:created>
  <dcterms:modified xsi:type="dcterms:W3CDTF">2022-11-24T03:14:45Z</dcterms:modified>
</cp:coreProperties>
</file>