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331" r:id="rId8"/>
    <p:sldId id="310" r:id="rId9"/>
    <p:sldId id="311" r:id="rId10"/>
    <p:sldId id="314" r:id="rId11"/>
    <p:sldId id="315" r:id="rId12"/>
    <p:sldId id="281" r:id="rId13"/>
    <p:sldId id="316" r:id="rId14"/>
    <p:sldId id="317" r:id="rId15"/>
    <p:sldId id="318" r:id="rId16"/>
    <p:sldId id="319" r:id="rId17"/>
    <p:sldId id="260" r:id="rId18"/>
    <p:sldId id="320" r:id="rId19"/>
    <p:sldId id="321" r:id="rId20"/>
    <p:sldId id="322" r:id="rId21"/>
    <p:sldId id="299" r:id="rId22"/>
    <p:sldId id="292" r:id="rId23"/>
    <p:sldId id="297" r:id="rId24"/>
    <p:sldId id="325" r:id="rId25"/>
    <p:sldId id="298" r:id="rId26"/>
    <p:sldId id="326" r:id="rId27"/>
    <p:sldId id="327" r:id="rId28"/>
    <p:sldId id="328" r:id="rId29"/>
    <p:sldId id="265" r:id="rId30"/>
    <p:sldId id="295" r:id="rId31"/>
    <p:sldId id="329" r:id="rId32"/>
    <p:sldId id="269" r:id="rId33"/>
    <p:sldId id="309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CCCC00"/>
    <a:srgbClr val="99CC00"/>
    <a:srgbClr val="669900"/>
    <a:srgbClr val="CCFFCC"/>
    <a:srgbClr val="FFFF99"/>
    <a:srgbClr val="FFFFCC"/>
    <a:srgbClr val="FF6600"/>
    <a:srgbClr val="FFCC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69504-C6D9-5CDB-EA99-FFB180B86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7092248-1791-BF87-DA78-CAD03B7AC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EC963-4CD6-B50D-D51C-103083887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C2606-E560-F742-AC3C-C73F1494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63C80-5BBE-8709-1733-85C57210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9E63A5-5FDB-6BB5-8A85-4FA1C2DF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5493E3-F345-EF22-F966-C43512DFC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B5E96E-D2D9-30A9-DDCB-706ED5B8A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65EADF-0B46-9C6C-2F93-207CA13E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F2DA80-9F3E-64F8-4CDB-7AFA929D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7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46FFD43-9F19-A96D-C5F8-32CABA1EEC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A2C88A-C4BB-84A0-EA96-12101F3EF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4B38DD-12B7-59C3-D754-FBDB3245F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34CA9-8A40-B698-ED86-81265F7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F3575-2EFE-B57E-419D-B3C283C20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18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63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7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4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45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63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35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9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B576F-A165-21F6-6AF2-5635C38B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10A2D1-532C-1978-587E-91FB721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700FB-A66A-BFD6-5DB8-97EF2899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DC1D9-905C-511F-0BCC-4617F626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36D2B3-203B-CDF3-5009-6FE574BE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22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34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940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38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8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81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38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49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44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023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3F561D-B661-132A-E5E1-0B3370A2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6D3B7B-0D79-F989-8E9C-55D98A480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4F61B3-8643-5628-4CA7-680B765C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532570-2C95-3B56-958B-E974050A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7183C-35CD-FB30-CD4B-4F9D26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52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51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37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00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0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41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644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675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3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924978-5C6B-6E28-DE07-748AA07E6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4D735-02D7-7D18-EF15-9C24F55F5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554E244-7786-C0BB-414D-F5D81D6E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6421EA7-EAFA-E95E-10ED-59A139E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56EAAE-3FEB-B7F4-917A-50F02E27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9040B4B-8BE8-DCAB-4462-19678943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6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75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25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96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89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69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70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505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41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88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4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9A848E-C211-7858-113C-12D5FBBA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6310E3-619E-66E9-46B1-DB51599CF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0A3129E-FB9D-2FBC-4F05-A7D1054DF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629ABE-8483-3FBC-74AB-28B193601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EB40FD-55A9-1B48-2929-0174E697A6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3F5951-566B-DE1B-42FC-19B5B7F1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6F3B99-CA57-73CF-D71D-CF790448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6CED9EF-6AC6-1CE2-3BE1-3F4AE6FF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1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0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31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70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20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75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81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972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38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30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8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35AA80-3620-029E-F997-E210F0E9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C83A09-40ED-E9F4-9A4C-671C1936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22CA43F-7095-A074-FF75-6DD75A5F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53BAD0-4BFE-6C4F-00C6-E1B831C2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97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218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9163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1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65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47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24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820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71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7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9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772D110-14C6-3F30-0861-888D9636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22558E-95F9-13BC-924C-0779D2BC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7F76B16-A010-DB82-20CD-DB67626A4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037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06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75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027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843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54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87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7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C220EE-06A0-3B9D-3BD0-568587DE2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F3C8A1-42D6-9F51-FDC0-4E70DE77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E896E3-B225-FABF-8A4A-A3D835E4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DFCEA7-392D-6541-19A9-6D742CEC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4AA3-6D12-B9D4-9C4A-51AC2C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C12171F-595E-4049-0FC1-769E0FA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83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FA538-BDA6-56EC-1801-B244DB2C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94A7AC-6418-705D-234E-1F4319568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FD7B25-D48A-B63E-1425-E411A7599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67A3A3-2821-9FE7-6A46-5DCA5AAE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3D8E516-4DDE-C6B0-DE24-8F7CAA07A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881AAE-722D-E202-CD03-35194C79B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7846E73-6A84-0193-85A9-38CB2956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FBB9B6-8260-E84F-1C9E-B02AB0B9F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B75B1F-A33D-F876-857A-460056E01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3D028-5023-44BE-A357-B48B243ADE8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D2F1DC-C927-8187-B361-413919E7A3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D82754-F8AD-E1E0-5649-23D43360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768E7-E90B-41E2-BCB0-8E3C24DBB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5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24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6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7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39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3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2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7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3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slide" Target="slide6.xml"/><Relationship Id="rId7" Type="http://schemas.openxmlformats.org/officeDocument/2006/relationships/slide" Target="slide2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8.gif"/><Relationship Id="rId11" Type="http://schemas.openxmlformats.org/officeDocument/2006/relationships/image" Target="../media/image62.gif"/><Relationship Id="rId5" Type="http://schemas.openxmlformats.org/officeDocument/2006/relationships/slide" Target="slide8.xml"/><Relationship Id="rId10" Type="http://schemas.openxmlformats.org/officeDocument/2006/relationships/image" Target="../media/image61.gif"/><Relationship Id="rId4" Type="http://schemas.openxmlformats.org/officeDocument/2006/relationships/image" Target="../media/image57.gif"/><Relationship Id="rId9" Type="http://schemas.openxmlformats.org/officeDocument/2006/relationships/image" Target="../media/image6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9753" y="857251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347396" y="1619506"/>
            <a:ext cx="34972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0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11</a:t>
            </a:r>
            <a:endParaRPr lang="en-US" sz="4050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8100" y="2471078"/>
            <a:ext cx="10834236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5: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</a:t>
            </a:r>
            <a:r>
              <a:rPr lang="en-US" sz="4050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Sử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dụng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máy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thu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8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453" y="840086"/>
            <a:ext cx="9055705" cy="2105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680" y="3235774"/>
            <a:ext cx="3629608" cy="2846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5081" y="3308579"/>
            <a:ext cx="5145454" cy="2701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9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33" y="1860346"/>
            <a:ext cx="6500423" cy="463336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420856" y="1680898"/>
            <a:ext cx="2576200" cy="2365131"/>
            <a:chOff x="9716493" y="1399429"/>
            <a:chExt cx="2961915" cy="2638085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9" name="Cloud 8">
                <a:extLst>
                  <a:ext uri="{FF2B5EF4-FFF2-40B4-BE49-F238E27FC236}">
                    <a16:creationId xmlns=""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7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686" y="2131373"/>
            <a:ext cx="7381159" cy="27600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3036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959022" y="314441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494799" y="4938119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Giọng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Việt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nhí</a:t>
            </a:r>
            <a:endParaRPr lang="en-US" sz="2800" dirty="0"/>
          </a:p>
        </p:txBody>
      </p:sp>
      <p:sp>
        <p:nvSpPr>
          <p:cNvPr id="13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445517" y="4891466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Bữa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vui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vẻ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859" y="4370119"/>
            <a:ext cx="2646314" cy="26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84087AE-B120-483C-C863-0DE668C25031}"/>
              </a:ext>
            </a:extLst>
          </p:cNvPr>
          <p:cNvSpPr/>
          <p:nvPr/>
        </p:nvSpPr>
        <p:spPr>
          <a:xfrm>
            <a:off x="1003827" y="968614"/>
            <a:ext cx="106096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hãy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3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biết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tên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phù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hợp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với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EE4C795-4157-2873-465C-4D752925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44" y="804497"/>
            <a:ext cx="742083" cy="1055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615" y="2260548"/>
            <a:ext cx="7173189" cy="2392887"/>
          </a:xfrm>
          <a:prstGeom prst="rect">
            <a:avLst/>
          </a:prstGeom>
        </p:spPr>
      </p:pic>
      <p:sp>
        <p:nvSpPr>
          <p:cNvPr id="8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2759165" y="4785192"/>
            <a:ext cx="3122229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Cặp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lá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yêu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thương</a:t>
            </a:r>
            <a:endParaRPr lang="en-US" sz="2800" dirty="0"/>
          </a:p>
        </p:txBody>
      </p:sp>
      <p:sp>
        <p:nvSpPr>
          <p:cNvPr id="10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5946710" y="4785192"/>
            <a:ext cx="3971732" cy="1583590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cùng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con,</a:t>
            </a:r>
          </a:p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thông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</a:p>
          <a:p>
            <a:pPr algn="ctr"/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qua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chơi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3722914" y="3172408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21893" y="2547257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24530" y="3600346"/>
            <a:ext cx="2313992" cy="4292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5C5985-AD7D-36AD-2490-8FE1C50883D2}"/>
              </a:ext>
            </a:extLst>
          </p:cNvPr>
          <p:cNvSpPr/>
          <p:nvPr/>
        </p:nvSpPr>
        <p:spPr>
          <a:xfrm>
            <a:off x="1003827" y="446214"/>
            <a:ext cx="7281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1078" y="1069713"/>
            <a:ext cx="8366653" cy="1328023"/>
            <a:chOff x="1831707" y="2133404"/>
            <a:chExt cx="8654965" cy="1328023"/>
          </a:xfrm>
        </p:grpSpPr>
        <p:sp>
          <p:nvSpPr>
            <p:cNvPr id="7" name="Rounded Rectangle 6"/>
            <p:cNvSpPr/>
            <p:nvPr/>
          </p:nvSpPr>
          <p:spPr>
            <a:xfrm>
              <a:off x="2028472" y="2133404"/>
              <a:ext cx="8458200" cy="132802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kênh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lứa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4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kumimoji="0" lang="en-US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707" y="2133404"/>
              <a:ext cx="417616" cy="563296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1003827" y="3164592"/>
            <a:ext cx="4792708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Bố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thường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xem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truyền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10720" y="3164592"/>
            <a:ext cx="5374313" cy="91940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chương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đó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song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kênh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Nunito Black" pitchFamily="2" charset="0"/>
              </a:rPr>
              <a:t>nào</a:t>
            </a:r>
            <a:r>
              <a:rPr lang="en-US" sz="2400" dirty="0" smtClean="0">
                <a:solidFill>
                  <a:srgbClr val="002060"/>
                </a:solidFill>
                <a:latin typeface="Nunito Black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771" y="4276937"/>
            <a:ext cx="1784838" cy="17848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552" y="4027430"/>
            <a:ext cx="2987299" cy="3176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1" y="4393981"/>
            <a:ext cx="2161592" cy="22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C37B48-6912-02D0-8C57-02BEF8CA44DB}"/>
              </a:ext>
            </a:extLst>
          </p:cNvPr>
          <p:cNvSpPr txBox="1"/>
          <p:nvPr/>
        </p:nvSpPr>
        <p:spPr>
          <a:xfrm>
            <a:off x="1338812" y="824762"/>
            <a:ext cx="10032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Nunito Black" pitchFamily="2" charset="0"/>
              </a:rPr>
              <a:t>Nói với bạn tên và nội dung chương trình truyền hình </a:t>
            </a:r>
            <a:r>
              <a:rPr lang="vi-VN" sz="2800" dirty="0" smtClean="0">
                <a:latin typeface="Nunito Black" pitchFamily="2" charset="0"/>
              </a:rPr>
              <a:t>mà </a:t>
            </a:r>
            <a:r>
              <a:rPr lang="vi-VN" sz="2800" dirty="0">
                <a:latin typeface="Nunito Black" pitchFamily="2" charset="0"/>
              </a:rPr>
              <a:t>em </a:t>
            </a:r>
            <a:r>
              <a:rPr lang="en-US" sz="2800" dirty="0" err="1" smtClean="0">
                <a:latin typeface="Nunito Black" pitchFamily="2" charset="0"/>
              </a:rPr>
              <a:t>thích</a:t>
            </a:r>
            <a:r>
              <a:rPr lang="vi-VN" sz="2800" dirty="0" smtClean="0">
                <a:latin typeface="Nunito Black" pitchFamily="2" charset="0"/>
              </a:rPr>
              <a:t>.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325" y="669012"/>
            <a:ext cx="892487" cy="1011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2B1BFCB-D40F-E84D-EC61-4C14F2003C16}"/>
              </a:ext>
            </a:extLst>
          </p:cNvPr>
          <p:cNvSpPr/>
          <p:nvPr/>
        </p:nvSpPr>
        <p:spPr>
          <a:xfrm>
            <a:off x="1198852" y="363097"/>
            <a:ext cx="782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3. MỘT SỐ CHƯƠNG TRÌNH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TRUYỀN 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3965" y="2099387"/>
            <a:ext cx="7180872" cy="328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837" y="3979366"/>
            <a:ext cx="3109229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432" y="1487964"/>
            <a:ext cx="7859499" cy="15730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8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9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T</a:t>
            </a:r>
            <a:r>
              <a:rPr lang="en-US" sz="9600" b="1" dirty="0" err="1" smtClean="0">
                <a:solidFill>
                  <a:srgbClr val="FF3300"/>
                </a:solidFill>
                <a:latin typeface="Gluten" pitchFamily="2" charset="0"/>
              </a:rPr>
              <a:t>hực</a:t>
            </a:r>
            <a:r>
              <a:rPr lang="en-US" sz="9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r>
              <a:rPr lang="en-US" sz="9600" b="1" dirty="0" err="1">
                <a:solidFill>
                  <a:srgbClr val="FF3300"/>
                </a:solidFill>
                <a:latin typeface="Gluten" pitchFamily="2" charset="0"/>
              </a:rPr>
              <a:t>hành</a:t>
            </a:r>
            <a:endParaRPr lang="en-US" sz="88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9A596A4-6CBE-6E3B-CA07-0D5C086792BF}"/>
              </a:ext>
            </a:extLst>
          </p:cNvPr>
          <p:cNvSpPr/>
          <p:nvPr/>
        </p:nvSpPr>
        <p:spPr>
          <a:xfrm>
            <a:off x="1291355" y="747230"/>
            <a:ext cx="10259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Em hãy cùng bạn sử dụng điều khiển từ xa để thực hiện các yêu cầu sau: </a:t>
            </a:r>
            <a:endParaRPr lang="en-US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i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vi-VN" sz="2400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tắt nguồn; điều chỉnh kênh; điều chỉnh âm lượng</a:t>
            </a:r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theo gợi ý trong Hình 4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1199194" y="30798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AAECF5D-E403-12F5-71E4-9F917E78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62" y="657143"/>
            <a:ext cx="892487" cy="1011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197" y="1632543"/>
            <a:ext cx="9922100" cy="5006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058" y="4450702"/>
            <a:ext cx="2539942" cy="1951108"/>
          </a:xfrm>
          <a:prstGeom prst="rect">
            <a:avLst/>
          </a:prstGeom>
        </p:spPr>
      </p:pic>
      <p:sp>
        <p:nvSpPr>
          <p:cNvPr id="10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265251" y="3940340"/>
            <a:ext cx="4243564" cy="1264093"/>
          </a:xfrm>
          <a:prstGeom prst="cloudCallout">
            <a:avLst>
              <a:gd name="adj1" fmla="val -9179"/>
              <a:gd name="adj2" fmla="val -782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HS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thực</a:t>
            </a:r>
            <a:r>
              <a:rPr lang="en-US" sz="28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Nunito Black" pitchFamily="2" charset="0"/>
              </a:rPr>
              <a:t>hiện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592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FE56BF9-52CC-166E-AD22-03984FCBE4FB}"/>
              </a:ext>
            </a:extLst>
          </p:cNvPr>
          <p:cNvSpPr/>
          <p:nvPr/>
        </p:nvSpPr>
        <p:spPr>
          <a:xfrm>
            <a:off x="773994" y="399258"/>
            <a:ext cx="6513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latin typeface="Nunito Black" pitchFamily="2" charset="0"/>
              </a:rPr>
              <a:t>4. SỬ DỤNG MÁY THU </a:t>
            </a:r>
            <a:r>
              <a:rPr lang="en-US" sz="3200" dirty="0" smtClean="0">
                <a:solidFill>
                  <a:srgbClr val="00B0F0"/>
                </a:solidFill>
                <a:latin typeface="Nunito Black" pitchFamily="2" charset="0"/>
              </a:rPr>
              <a:t>HÌNH</a:t>
            </a:r>
            <a:endParaRPr lang="en-US" sz="3200" dirty="0">
              <a:solidFill>
                <a:srgbClr val="00B0F0"/>
              </a:solidFill>
              <a:latin typeface="Nunito Black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04623" y="984033"/>
            <a:ext cx="5145549" cy="780176"/>
            <a:chOff x="904623" y="984033"/>
            <a:chExt cx="5145549" cy="78017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6250" y1="17333" x2="33750" y2="53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4623" y="984033"/>
              <a:ext cx="870432" cy="780176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775055" y="1161712"/>
              <a:ext cx="4275117" cy="578882"/>
            </a:xfrm>
            <a:prstGeom prst="roundRect">
              <a:avLst/>
            </a:prstGeom>
            <a:solidFill>
              <a:srgbClr val="4BACC6">
                <a:lumMod val="40000"/>
                <a:lumOff val="60000"/>
              </a:srgb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2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0" i="0" u="none" strike="noStrike" kern="0" cap="none" spc="0" normalizeH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</a:t>
              </a:r>
              <a:r>
                <a:rPr kumimoji="0" lang="en-US" sz="2800" b="0" i="0" u="none" strike="noStrike" kern="0" cap="none" spc="0" normalizeH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vi:</a:t>
              </a:r>
              <a:endPara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1775055" y="2092231"/>
            <a:ext cx="4001984" cy="71251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0B050"/>
                </a:solidFill>
                <a:latin typeface="Nunito Black" pitchFamily="2" charset="0"/>
              </a:rPr>
              <a:t>Bước</a:t>
            </a:r>
            <a:r>
              <a:rPr lang="en-US" sz="3600" dirty="0" smtClean="0">
                <a:solidFill>
                  <a:srgbClr val="00B050"/>
                </a:solidFill>
                <a:latin typeface="Nunito Black" pitchFamily="2" charset="0"/>
              </a:rPr>
              <a:t> 1: </a:t>
            </a:r>
            <a:r>
              <a:rPr lang="en-US" sz="3600" dirty="0" err="1" smtClean="0">
                <a:solidFill>
                  <a:srgbClr val="00B050"/>
                </a:solidFill>
                <a:latin typeface="Nunito Black" pitchFamily="2" charset="0"/>
              </a:rPr>
              <a:t>Bật</a:t>
            </a:r>
            <a:r>
              <a:rPr lang="en-US" sz="3600" dirty="0" smtClean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rgbClr val="00B050"/>
                </a:solidFill>
                <a:latin typeface="Nunito Black" pitchFamily="2" charset="0"/>
              </a:rPr>
              <a:t>ti</a:t>
            </a:r>
            <a:r>
              <a:rPr lang="en-US" sz="3600" dirty="0" smtClean="0">
                <a:solidFill>
                  <a:srgbClr val="00B050"/>
                </a:solidFill>
                <a:latin typeface="Nunito Black" pitchFamily="2" charset="0"/>
              </a:rPr>
              <a:t> vi.</a:t>
            </a:r>
            <a:endParaRPr lang="en-US" sz="36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75055" y="3156387"/>
            <a:ext cx="6794665" cy="71251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Bước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 2: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Điều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chỉnh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âm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lượng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Nunito Black" pitchFamily="2" charset="0"/>
              </a:rPr>
              <a:t>.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Nunito Black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75055" y="4138686"/>
            <a:ext cx="5967657" cy="71251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6600"/>
                </a:solidFill>
                <a:latin typeface="Nunito Black" pitchFamily="2" charset="0"/>
              </a:rPr>
              <a:t>Bước</a:t>
            </a:r>
            <a:r>
              <a:rPr lang="en-US" sz="3600" dirty="0" smtClean="0">
                <a:solidFill>
                  <a:srgbClr val="FF6600"/>
                </a:solidFill>
                <a:latin typeface="Nunito Black" pitchFamily="2" charset="0"/>
              </a:rPr>
              <a:t> 3: </a:t>
            </a:r>
            <a:r>
              <a:rPr lang="en-US" sz="3600" dirty="0" err="1" smtClean="0">
                <a:solidFill>
                  <a:srgbClr val="FF6600"/>
                </a:solidFill>
                <a:latin typeface="Nunito Black" pitchFamily="2" charset="0"/>
              </a:rPr>
              <a:t>Điều</a:t>
            </a:r>
            <a:r>
              <a:rPr lang="en-US" sz="3600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Nunito Black" pitchFamily="2" charset="0"/>
              </a:rPr>
              <a:t>chỉnh</a:t>
            </a:r>
            <a:r>
              <a:rPr lang="en-US" sz="3600" dirty="0" smtClean="0">
                <a:solidFill>
                  <a:srgbClr val="FF6600"/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rgbClr val="FF6600"/>
                </a:solidFill>
                <a:latin typeface="Nunito Black" pitchFamily="2" charset="0"/>
              </a:rPr>
              <a:t>kênh</a:t>
            </a:r>
            <a:r>
              <a:rPr lang="en-US" sz="3600" dirty="0" smtClean="0">
                <a:solidFill>
                  <a:srgbClr val="FF6600"/>
                </a:solidFill>
                <a:latin typeface="Nunito Black" pitchFamily="2" charset="0"/>
              </a:rPr>
              <a:t>.</a:t>
            </a:r>
            <a:endParaRPr lang="en-US" sz="3600" dirty="0">
              <a:solidFill>
                <a:srgbClr val="FF6600"/>
              </a:solidFill>
              <a:latin typeface="Nunito Black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75055" y="5135580"/>
            <a:ext cx="7547075" cy="712519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Bước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4: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Tắt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vi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không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sử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dụng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.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044" y="4349386"/>
            <a:ext cx="2158171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4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716" y="2165991"/>
            <a:ext cx="5897911" cy="44070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404404" y="1246590"/>
            <a:ext cx="10280915" cy="919401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Những </a:t>
            </a:r>
            <a:r>
              <a:rPr lang="vi-VN" sz="24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hình ảnh nào thể hiện xem ti vi không đúng </a:t>
            </a:r>
            <a:r>
              <a:rPr lang="vi-VN" sz="24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cách?</a:t>
            </a:r>
            <a:endParaRPr lang="en-US" sz="2400" dirty="0" smtClean="0">
              <a:solidFill>
                <a:srgbClr val="0070C0"/>
              </a:solidFill>
              <a:latin typeface="Nunito Black" pitchFamily="2" charset="0"/>
              <a:ea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- </a:t>
            </a:r>
            <a:r>
              <a:rPr lang="vi-VN" sz="24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Chỉ </a:t>
            </a:r>
            <a:r>
              <a:rPr lang="vi-VN" sz="24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ra ảnh hưởng xấu có thể xảy ra khi xem ti vi không đúng cách</a:t>
            </a:r>
            <a:r>
              <a:rPr lang="vi-VN" sz="24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19682" y="2571547"/>
            <a:ext cx="2576200" cy="2365131"/>
            <a:chOff x="9716493" y="1399429"/>
            <a:chExt cx="2961915" cy="263808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11" name="Cloud 10">
                <a:extLst>
                  <a:ext uri="{FF2B5EF4-FFF2-40B4-BE49-F238E27FC236}">
                    <a16:creationId xmlns=""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076804" y="5459167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 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luận</a:t>
                </a:r>
                <a:r>
                  <a:rPr kumimoji="0" lang="en-US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 </a:t>
                </a:r>
                <a:r>
                  <a:rPr kumimoji="0" lang="en-US" sz="2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92550" y="1641738"/>
              <a:ext cx="2085858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83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1A19EF-50CC-DB78-2B55-AF141F48EDA0}"/>
              </a:ext>
            </a:extLst>
          </p:cNvPr>
          <p:cNvSpPr txBox="1"/>
          <p:nvPr/>
        </p:nvSpPr>
        <p:spPr>
          <a:xfrm>
            <a:off x="582253" y="1296633"/>
            <a:ext cx="6643585" cy="3072015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dirty="0" smtClean="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  <a:endParaRPr lang="en-US" sz="8000" dirty="0">
              <a:solidFill>
                <a:srgbClr val="00B05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CD31BEF7-7EA4-B9FE-D27F-9C6EC7148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3649" y="734007"/>
            <a:ext cx="5571792" cy="4658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924" y="1096457"/>
            <a:ext cx="4878861" cy="54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3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774" y="2020096"/>
            <a:ext cx="4171633" cy="312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owchart: Alternate Process 8"/>
          <p:cNvSpPr/>
          <p:nvPr/>
        </p:nvSpPr>
        <p:spPr>
          <a:xfrm>
            <a:off x="3402413" y="5318227"/>
            <a:ext cx="4907359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chemeClr val="bg1"/>
                </a:solidFill>
                <a:latin typeface="Nunito Black" pitchFamily="2" charset="0"/>
              </a:rPr>
              <a:t>Đ</a:t>
            </a:r>
            <a:r>
              <a:rPr lang="vi-VN" sz="3000" dirty="0" smtClean="0">
                <a:solidFill>
                  <a:schemeClr val="bg1"/>
                </a:solidFill>
                <a:latin typeface="Nunito Black" pitchFamily="2" charset="0"/>
              </a:rPr>
              <a:t>ứng </a:t>
            </a:r>
            <a:r>
              <a:rPr lang="vi-VN" sz="3000" dirty="0">
                <a:solidFill>
                  <a:schemeClr val="bg1"/>
                </a:solidFill>
                <a:latin typeface="Nunito Black" pitchFamily="2" charset="0"/>
              </a:rPr>
              <a:t>quá gần màn hình ti vi sẽ gây hại cho mắt.</a:t>
            </a:r>
            <a:endParaRPr lang="en-US" sz="3000" dirty="0">
              <a:solidFill>
                <a:schemeClr val="bg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4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793038" y="5365271"/>
            <a:ext cx="6126110" cy="1191816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chemeClr val="bg1"/>
                </a:solidFill>
                <a:latin typeface="Nunito Black" pitchFamily="2" charset="0"/>
              </a:rPr>
              <a:t>Xem</a:t>
            </a:r>
            <a:r>
              <a:rPr lang="en-US" sz="3200" dirty="0" smtClean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ti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vi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buồn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ngủ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gây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hại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mắt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sức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Nunito Black" pitchFamily="2" charset="0"/>
              </a:rPr>
              <a:t>khỏe</a:t>
            </a:r>
            <a:r>
              <a:rPr lang="en-US" sz="3200" dirty="0">
                <a:solidFill>
                  <a:schemeClr val="bg1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049" y="2027960"/>
            <a:ext cx="4314087" cy="322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CCA4C2C-EC1C-154D-0D3E-45AFB1778E8F}"/>
              </a:ext>
            </a:extLst>
          </p:cNvPr>
          <p:cNvSpPr/>
          <p:nvPr/>
        </p:nvSpPr>
        <p:spPr>
          <a:xfrm>
            <a:off x="1404404" y="738786"/>
            <a:ext cx="8903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Em hãy quan sát Hình 5 và cho biết: </a:t>
            </a:r>
            <a:endParaRPr 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82BEACF-3893-E965-FB1B-E87A492D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" b="89623" l="9396" r="93289">
                        <a14:foregroundMark x1="89262" y1="37736" x2="89933" y2="51887"/>
                        <a14:foregroundMark x1="91275" y1="40094" x2="93289" y2="47642"/>
                        <a14:foregroundMark x1="62416" y1="12264" x2="62416" y2="12264"/>
                        <a14:foregroundMark x1="61074" y1="7075" x2="61074" y2="7075"/>
                        <a14:foregroundMark x1="51678" y1="6604" x2="51678" y2="6604"/>
                        <a14:foregroundMark x1="51007" y1="5660" x2="51007" y2="56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701" y="632156"/>
            <a:ext cx="708703" cy="9756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7617F1D-74FA-DD23-4836-F905FE043063}"/>
              </a:ext>
            </a:extLst>
          </p:cNvPr>
          <p:cNvSpPr/>
          <p:nvPr/>
        </p:nvSpPr>
        <p:spPr>
          <a:xfrm>
            <a:off x="1050052" y="276887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09401" y="1368636"/>
            <a:ext cx="8998381" cy="544830"/>
          </a:xfrm>
          <a:prstGeom prst="round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vi-VN" sz="26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Những hình ảnh 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thể </a:t>
            </a:r>
            <a:r>
              <a:rPr lang="vi-VN" sz="2600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hiện xem ti vi không đúng 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cách</a:t>
            </a:r>
            <a:r>
              <a:rPr lang="en-US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là</a:t>
            </a:r>
            <a:r>
              <a:rPr lang="en-US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:</a:t>
            </a:r>
            <a:r>
              <a:rPr lang="vi-VN" sz="2600" dirty="0" smtClean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endParaRPr lang="en-US" sz="2600" dirty="0">
              <a:solidFill>
                <a:srgbClr val="0070C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320959" y="5290626"/>
            <a:ext cx="7312864" cy="1123712"/>
          </a:xfrm>
          <a:prstGeom prst="flowChartAlternateProcess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solidFill>
                  <a:schemeClr val="bg1"/>
                </a:solidFill>
                <a:latin typeface="Nunito Black" pitchFamily="2" charset="0"/>
              </a:rPr>
              <a:t>ngồi xem ti vi không đúng tư thế sẽ gây hại cho sự phát triển của xương.</a:t>
            </a:r>
            <a:endParaRPr lang="en-US" sz="3000" dirty="0">
              <a:solidFill>
                <a:schemeClr val="bg1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277" y="1913466"/>
            <a:ext cx="4185551" cy="3205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15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2358E8B-2D0D-4299-6333-5EDFCF22AE2E}"/>
              </a:ext>
            </a:extLst>
          </p:cNvPr>
          <p:cNvSpPr/>
          <p:nvPr/>
        </p:nvSpPr>
        <p:spPr>
          <a:xfrm>
            <a:off x="1169299" y="386715"/>
            <a:ext cx="6513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4. SỬ DỤNG MÁY THU </a:t>
            </a:r>
            <a:r>
              <a:rPr lang="en-US" sz="2800" dirty="0" smtClean="0">
                <a:solidFill>
                  <a:srgbClr val="00B0F0"/>
                </a:solidFill>
                <a:latin typeface="Nunito Black" pitchFamily="2" charset="0"/>
              </a:rPr>
              <a:t>HÌNH</a:t>
            </a:r>
            <a:endParaRPr lang="en-US" sz="2800" dirty="0">
              <a:solidFill>
                <a:srgbClr val="00B0F0"/>
              </a:solidFill>
              <a:latin typeface="Nunito Black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79816" y="648325"/>
            <a:ext cx="7486161" cy="5889572"/>
            <a:chOff x="2479816" y="648325"/>
            <a:chExt cx="7486161" cy="58895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0245" y="1047032"/>
              <a:ext cx="6835732" cy="54908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716B27A-70F7-5F7B-802D-1205615F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06" b="93396" l="9709" r="91748">
                          <a14:foregroundMark x1="88350" y1="43396" x2="92718" y2="52358"/>
                          <a14:foregroundMark x1="48544" y1="89623" x2="48544" y2="89623"/>
                          <a14:foregroundMark x1="33010" y1="91981" x2="33010" y2="91981"/>
                          <a14:foregroundMark x1="51456" y1="93396" x2="51456" y2="93396"/>
                          <a14:foregroundMark x1="35437" y1="93396" x2="35437" y2="9339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79816" y="648325"/>
              <a:ext cx="1001994" cy="101386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89E2BE-C9ED-6D86-F6A7-223BB3D6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739" y="1923803"/>
            <a:ext cx="1933331" cy="157306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6600" b="1" dirty="0">
                <a:solidFill>
                  <a:srgbClr val="FF3300"/>
                </a:solidFill>
                <a:latin typeface="Gluten" pitchFamily="2" charset="0"/>
              </a:rPr>
              <a:t/>
            </a:r>
            <a:br>
              <a:rPr lang="en-US" sz="6600" b="1" dirty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6600" b="1" dirty="0">
                <a:solidFill>
                  <a:srgbClr val="FF3300"/>
                </a:solidFill>
                <a:latin typeface="Gluten" pitchFamily="2" charset="0"/>
              </a:rPr>
              <a:t>   </a:t>
            </a:r>
            <a:r>
              <a:rPr lang="en-US" sz="6600" b="1" dirty="0" err="1" smtClean="0">
                <a:solidFill>
                  <a:srgbClr val="FF3300"/>
                </a:solidFill>
                <a:latin typeface="Gluten" pitchFamily="2" charset="0"/>
              </a:rPr>
              <a:t>Kết</a:t>
            </a:r>
            <a:r>
              <a:rPr lang="en-US" sz="6600" b="1" dirty="0" smtClean="0">
                <a:solidFill>
                  <a:srgbClr val="FF3300"/>
                </a:solidFill>
                <a:latin typeface="Gluten" pitchFamily="2" charset="0"/>
              </a:rPr>
              <a:t> </a:t>
            </a:r>
            <a:br>
              <a:rPr lang="en-US" sz="6600" b="1" dirty="0" smtClean="0">
                <a:solidFill>
                  <a:srgbClr val="FF3300"/>
                </a:solidFill>
                <a:latin typeface="Gluten" pitchFamily="2" charset="0"/>
              </a:rPr>
            </a:br>
            <a:r>
              <a:rPr lang="en-US" sz="6600" b="1" dirty="0" err="1" smtClean="0">
                <a:solidFill>
                  <a:srgbClr val="FF3300"/>
                </a:solidFill>
                <a:latin typeface="Gluten" pitchFamily="2" charset="0"/>
              </a:rPr>
              <a:t>luận</a:t>
            </a:r>
            <a:endParaRPr lang="en-US" sz="6000" b="1" dirty="0">
              <a:solidFill>
                <a:srgbClr val="FF330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1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6ED202-068E-095E-E9AA-AAD7D3741399}"/>
              </a:ext>
            </a:extLst>
          </p:cNvPr>
          <p:cNvSpPr txBox="1"/>
          <p:nvPr/>
        </p:nvSpPr>
        <p:spPr>
          <a:xfrm>
            <a:off x="1251848" y="450318"/>
            <a:ext cx="9688303" cy="1191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Nunito Black" pitchFamily="2" charset="0"/>
                <a:ea typeface="Cambria" panose="02040503050406030204" pitchFamily="18" charset="0"/>
              </a:rPr>
              <a:t>  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chọn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ngồi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endParaRPr lang="en-US" sz="3200" dirty="0" smtClean="0">
              <a:latin typeface="Nunito Black" pitchFamily="2" charset="0"/>
              <a:ea typeface="Cambria" panose="02040503050406030204" pitchFamily="18" charset="0"/>
            </a:endParaRPr>
          </a:p>
          <a:p>
            <a:r>
              <a:rPr lang="en-US" sz="3200" dirty="0" err="1" smtClean="0">
                <a:latin typeface="Nunito Black" pitchFamily="2" charset="0"/>
                <a:ea typeface="Cambria" panose="02040503050406030204" pitchFamily="18" charset="0"/>
              </a:rPr>
              <a:t>ti</a:t>
            </a:r>
            <a:r>
              <a:rPr lang="en-US" sz="3200" dirty="0" smtClean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vi an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Nunito Black" pitchFamily="2" charset="0"/>
                <a:ea typeface="Cambria" panose="02040503050406030204" pitchFamily="18" charset="0"/>
              </a:rPr>
              <a:t>cách</a:t>
            </a:r>
            <a:endParaRPr lang="en-US" sz="3200" dirty="0">
              <a:solidFill>
                <a:srgbClr val="00206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282684-D51C-384F-9F43-20AC487B2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0" b="93427" l="9043" r="90957">
                        <a14:foregroundMark x1="92021" y1="62911" x2="92021" y2="62911"/>
                        <a14:foregroundMark x1="60638" y1="89202" x2="60638" y2="89202"/>
                        <a14:foregroundMark x1="45213" y1="92958" x2="50000" y2="92958"/>
                        <a14:foregroundMark x1="43617" y1="93427" x2="43617" y2="934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181" y="258169"/>
            <a:ext cx="985069" cy="11160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4855" y="1814327"/>
            <a:ext cx="830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Chỗ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ngồi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xem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ti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vi an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toàn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cách</a:t>
            </a:r>
            <a:r>
              <a:rPr lang="en-US" sz="32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Nunito Black" pitchFamily="2" charset="0"/>
              </a:rPr>
              <a:t>là</a:t>
            </a:r>
            <a:r>
              <a:rPr lang="en-US" sz="3200" dirty="0" smtClean="0">
                <a:solidFill>
                  <a:srgbClr val="00B050"/>
                </a:solidFill>
                <a:latin typeface="Nunito Black" pitchFamily="2" charset="0"/>
              </a:rPr>
              <a:t>:</a:t>
            </a:r>
            <a:endParaRPr lang="en-US" sz="3200" dirty="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5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1785386" y="2692815"/>
            <a:ext cx="3617885" cy="11756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Ngồi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chính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diện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màn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ti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vi.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" name="Thought Bubble: Cloud 11">
            <a:extLst>
              <a:ext uri="{FF2B5EF4-FFF2-40B4-BE49-F238E27FC236}">
                <a16:creationId xmlns="" xmlns:a16="http://schemas.microsoft.com/office/drawing/2014/main" id="{CCBBCB9A-0062-994E-BDDE-CD9DC4E036AD}"/>
              </a:ext>
            </a:extLst>
          </p:cNvPr>
          <p:cNvSpPr/>
          <p:nvPr/>
        </p:nvSpPr>
        <p:spPr>
          <a:xfrm>
            <a:off x="6812346" y="2571295"/>
            <a:ext cx="4168239" cy="152004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0070C0"/>
                </a:solidFill>
                <a:latin typeface="Nunito Black" pitchFamily="2" charset="0"/>
              </a:rPr>
              <a:t>Giữ</a:t>
            </a:r>
            <a:r>
              <a:rPr lang="en-US" sz="2800" dirty="0" smtClean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an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toàn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4" b="90000" l="4688" r="90000">
                        <a14:foregroundMark x1="58438" y1="27813" x2="72656" y2="57969"/>
                        <a14:foregroundMark x1="42188" y1="34688" x2="45000" y2="52812"/>
                        <a14:foregroundMark x1="54688" y1="48438" x2="61563" y2="5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1300" y="2763983"/>
            <a:ext cx="5985165" cy="4756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4009" y="3977730"/>
            <a:ext cx="3104911" cy="31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xmlns="" id="{2BE746F2-0A69-7FBA-9307-BE194CC6AE96}"/>
              </a:ext>
            </a:extLst>
          </p:cNvPr>
          <p:cNvGrpSpPr/>
          <p:nvPr/>
        </p:nvGrpSpPr>
        <p:grpSpPr>
          <a:xfrm>
            <a:off x="76200" y="457200"/>
            <a:ext cx="6408040" cy="5006855"/>
            <a:chOff x="0" y="0"/>
            <a:chExt cx="2047836" cy="187626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xmlns="" id="{48F85439-C6F8-4C8E-D4C6-A1947081089A}"/>
                </a:ext>
              </a:extLst>
            </p:cNvPr>
            <p:cNvSpPr/>
            <p:nvPr/>
          </p:nvSpPr>
          <p:spPr>
            <a:xfrm>
              <a:off x="92710" y="106680"/>
              <a:ext cx="1943696" cy="1756888"/>
            </a:xfrm>
            <a:custGeom>
              <a:avLst/>
              <a:gdLst/>
              <a:ahLst/>
              <a:cxnLst/>
              <a:rect l="l" t="t" r="r" b="b"/>
              <a:pathLst>
                <a:path w="1943696" h="1756888">
                  <a:moveTo>
                    <a:pt x="1917026" y="1567658"/>
                  </a:moveTo>
                  <a:cubicBezTo>
                    <a:pt x="1917026" y="1655288"/>
                    <a:pt x="1840826" y="1726408"/>
                    <a:pt x="1759546" y="1726408"/>
                  </a:cubicBezTo>
                  <a:lnTo>
                    <a:pt x="66040" y="1726408"/>
                  </a:lnTo>
                  <a:cubicBezTo>
                    <a:pt x="43180" y="1726408"/>
                    <a:pt x="20320" y="1721328"/>
                    <a:pt x="0" y="1712438"/>
                  </a:cubicBezTo>
                  <a:cubicBezTo>
                    <a:pt x="26670" y="1740378"/>
                    <a:pt x="63500" y="1756888"/>
                    <a:pt x="106515" y="1756888"/>
                  </a:cubicBezTo>
                  <a:lnTo>
                    <a:pt x="1797646" y="1756888"/>
                  </a:lnTo>
                  <a:cubicBezTo>
                    <a:pt x="1877656" y="1756888"/>
                    <a:pt x="1943696" y="1690848"/>
                    <a:pt x="1943696" y="1610838"/>
                  </a:cubicBezTo>
                  <a:lnTo>
                    <a:pt x="1943696" y="95250"/>
                  </a:lnTo>
                  <a:cubicBezTo>
                    <a:pt x="1943696" y="58420"/>
                    <a:pt x="1929726" y="25400"/>
                    <a:pt x="1908136" y="0"/>
                  </a:cubicBezTo>
                  <a:cubicBezTo>
                    <a:pt x="1914486" y="16510"/>
                    <a:pt x="1917026" y="34290"/>
                    <a:pt x="1917026" y="52070"/>
                  </a:cubicBezTo>
                  <a:lnTo>
                    <a:pt x="1917026" y="1567658"/>
                  </a:lnTo>
                  <a:lnTo>
                    <a:pt x="1917026" y="1567658"/>
                  </a:lnTo>
                  <a:close/>
                </a:path>
              </a:pathLst>
            </a:custGeom>
            <a:solidFill>
              <a:srgbClr val="C7D0D8"/>
            </a:solidFill>
          </p:spPr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5F0C9D4E-7C55-FE4D-DDFD-9D1EF59EC64A}"/>
                </a:ext>
              </a:extLst>
            </p:cNvPr>
            <p:cNvSpPr/>
            <p:nvPr/>
          </p:nvSpPr>
          <p:spPr>
            <a:xfrm>
              <a:off x="12700" y="12700"/>
              <a:ext cx="1983066" cy="1807688"/>
            </a:xfrm>
            <a:custGeom>
              <a:avLst/>
              <a:gdLst/>
              <a:ahLst/>
              <a:cxnLst/>
              <a:rect l="l" t="t" r="r" b="b"/>
              <a:pathLst>
                <a:path w="1983066" h="1807688">
                  <a:moveTo>
                    <a:pt x="146050" y="1807688"/>
                  </a:moveTo>
                  <a:lnTo>
                    <a:pt x="1837016" y="1807688"/>
                  </a:lnTo>
                  <a:cubicBezTo>
                    <a:pt x="1917026" y="1807688"/>
                    <a:pt x="1983066" y="1741648"/>
                    <a:pt x="1983066" y="1661638"/>
                  </a:cubicBezTo>
                  <a:lnTo>
                    <a:pt x="1983066" y="146050"/>
                  </a:lnTo>
                  <a:cubicBezTo>
                    <a:pt x="1983066" y="66040"/>
                    <a:pt x="1917026" y="0"/>
                    <a:pt x="183701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61638"/>
                  </a:lnTo>
                  <a:cubicBezTo>
                    <a:pt x="0" y="1742918"/>
                    <a:pt x="66040" y="1807688"/>
                    <a:pt x="146050" y="18076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xmlns="" id="{58901ED5-E651-364C-9F37-9DE63BF75B77}"/>
                </a:ext>
              </a:extLst>
            </p:cNvPr>
            <p:cNvSpPr/>
            <p:nvPr/>
          </p:nvSpPr>
          <p:spPr>
            <a:xfrm>
              <a:off x="0" y="0"/>
              <a:ext cx="2047836" cy="1876268"/>
            </a:xfrm>
            <a:custGeom>
              <a:avLst/>
              <a:gdLst/>
              <a:ahLst/>
              <a:cxnLst/>
              <a:rect l="l" t="t" r="r" b="b"/>
              <a:pathLst>
                <a:path w="2047836" h="1876268">
                  <a:moveTo>
                    <a:pt x="1984336" y="74930"/>
                  </a:moveTo>
                  <a:cubicBezTo>
                    <a:pt x="1956396" y="30480"/>
                    <a:pt x="1906866" y="0"/>
                    <a:pt x="184971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74338"/>
                  </a:lnTo>
                  <a:cubicBezTo>
                    <a:pt x="0" y="1726408"/>
                    <a:pt x="25400" y="1772128"/>
                    <a:pt x="63500" y="1801338"/>
                  </a:cubicBezTo>
                  <a:cubicBezTo>
                    <a:pt x="91440" y="1845788"/>
                    <a:pt x="140970" y="1876268"/>
                    <a:pt x="200866" y="1876268"/>
                  </a:cubicBezTo>
                  <a:lnTo>
                    <a:pt x="1889086" y="1876268"/>
                  </a:lnTo>
                  <a:cubicBezTo>
                    <a:pt x="1976716" y="1876268"/>
                    <a:pt x="2047836" y="1805148"/>
                    <a:pt x="2047836" y="1717518"/>
                  </a:cubicBezTo>
                  <a:lnTo>
                    <a:pt x="2047836" y="201930"/>
                  </a:lnTo>
                  <a:cubicBezTo>
                    <a:pt x="2047836" y="149860"/>
                    <a:pt x="2022436" y="104140"/>
                    <a:pt x="1984336" y="74930"/>
                  </a:cubicBezTo>
                  <a:close/>
                  <a:moveTo>
                    <a:pt x="12700" y="167433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49716" y="12700"/>
                  </a:lnTo>
                  <a:cubicBezTo>
                    <a:pt x="1929726" y="12700"/>
                    <a:pt x="1995766" y="78740"/>
                    <a:pt x="1995766" y="158750"/>
                  </a:cubicBezTo>
                  <a:lnTo>
                    <a:pt x="1995766" y="1674338"/>
                  </a:lnTo>
                  <a:cubicBezTo>
                    <a:pt x="1995766" y="1754348"/>
                    <a:pt x="1929726" y="1820388"/>
                    <a:pt x="1849716" y="1820388"/>
                  </a:cubicBezTo>
                  <a:lnTo>
                    <a:pt x="158750" y="1820388"/>
                  </a:lnTo>
                  <a:cubicBezTo>
                    <a:pt x="78740" y="1820388"/>
                    <a:pt x="12700" y="1755618"/>
                    <a:pt x="12700" y="1674338"/>
                  </a:cubicBezTo>
                  <a:close/>
                  <a:moveTo>
                    <a:pt x="2036406" y="1717518"/>
                  </a:moveTo>
                  <a:cubicBezTo>
                    <a:pt x="2036406" y="1797528"/>
                    <a:pt x="1969096" y="1863568"/>
                    <a:pt x="1889086" y="1863568"/>
                  </a:cubicBezTo>
                  <a:lnTo>
                    <a:pt x="200866" y="1863568"/>
                  </a:lnTo>
                  <a:cubicBezTo>
                    <a:pt x="157480" y="1863568"/>
                    <a:pt x="120650" y="1847058"/>
                    <a:pt x="93980" y="1819118"/>
                  </a:cubicBezTo>
                  <a:cubicBezTo>
                    <a:pt x="114300" y="1828008"/>
                    <a:pt x="135890" y="1833088"/>
                    <a:pt x="160020" y="1833088"/>
                  </a:cubicBezTo>
                  <a:lnTo>
                    <a:pt x="1850986" y="1833088"/>
                  </a:lnTo>
                  <a:cubicBezTo>
                    <a:pt x="1938616" y="1833088"/>
                    <a:pt x="2009736" y="1761968"/>
                    <a:pt x="2009736" y="1674338"/>
                  </a:cubicBezTo>
                  <a:lnTo>
                    <a:pt x="2009736" y="158750"/>
                  </a:lnTo>
                  <a:cubicBezTo>
                    <a:pt x="2009736" y="140970"/>
                    <a:pt x="2005926" y="123190"/>
                    <a:pt x="2000846" y="106680"/>
                  </a:cubicBezTo>
                  <a:cubicBezTo>
                    <a:pt x="2022436" y="132080"/>
                    <a:pt x="2036406" y="165100"/>
                    <a:pt x="2036406" y="201930"/>
                  </a:cubicBezTo>
                  <a:lnTo>
                    <a:pt x="2036406" y="1717518"/>
                  </a:lnTo>
                  <a:cubicBezTo>
                    <a:pt x="2036406" y="1717518"/>
                    <a:pt x="2036406" y="1717518"/>
                    <a:pt x="2036406" y="1717518"/>
                  </a:cubicBezTo>
                  <a:close/>
                </a:path>
              </a:pathLst>
            </a:custGeom>
            <a:solidFill>
              <a:srgbClr val="77838D"/>
            </a:solidFill>
          </p:spPr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F8821BC-023B-DCAE-EFDB-6093D4CE7ADD}"/>
              </a:ext>
            </a:extLst>
          </p:cNvPr>
          <p:cNvSpPr txBox="1"/>
          <p:nvPr/>
        </p:nvSpPr>
        <p:spPr>
          <a:xfrm>
            <a:off x="546615" y="1219200"/>
            <a:ext cx="6079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6600" dirty="0" smtClean="0">
                <a:solidFill>
                  <a:srgbClr val="FE502D"/>
                </a:solidFill>
                <a:latin typeface="Sigmar One" panose="00000500000000000000" pitchFamily="2" charset="0"/>
              </a:rPr>
              <a:t>VẬN DỤNG</a:t>
            </a:r>
            <a:endParaRPr lang="en-US" sz="6600" dirty="0">
              <a:solidFill>
                <a:srgbClr val="FE502D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406" y="1719790"/>
            <a:ext cx="4080470" cy="40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23C62B-5137-36A7-0608-67E3DFFDE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829" r="93590">
                        <a14:foregroundMark x1="74359" y1="29600" x2="89316" y2="38400"/>
                        <a14:foregroundMark x1="77350" y1="22800" x2="93590" y2="34400"/>
                        <a14:foregroundMark x1="83333" y1="18400" x2="90598" y2="27200"/>
                        <a14:foregroundMark x1="71795" y1="20800" x2="79060" y2="32800"/>
                        <a14:foregroundMark x1="76923" y1="33200" x2="78205" y2="3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510" y="963351"/>
            <a:ext cx="1313666" cy="140348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563176" y="1299413"/>
            <a:ext cx="9745022" cy="2656046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hãy</a:t>
            </a:r>
            <a:r>
              <a:rPr lang="en-US" sz="3000" dirty="0" smtClean="0">
                <a:latin typeface="Nunito Black" pitchFamily="2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 smtClean="0">
                <a:latin typeface="Nunito Black" pitchFamily="2" charset="0"/>
              </a:rPr>
              <a:t>Xin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phép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bố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mẹ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để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thực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hành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chọn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kênh</a:t>
            </a:r>
            <a:r>
              <a:rPr lang="en-US" sz="3000" dirty="0" smtClean="0">
                <a:latin typeface="Nunito Black" pitchFamily="2" charset="0"/>
              </a:rPr>
              <a:t>, </a:t>
            </a:r>
            <a:r>
              <a:rPr lang="en-US" sz="3000" dirty="0" err="1" smtClean="0">
                <a:latin typeface="Nunito Black" pitchFamily="2" charset="0"/>
              </a:rPr>
              <a:t>điều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chỉnh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được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âm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thanh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của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theo</a:t>
            </a:r>
            <a:r>
              <a:rPr lang="en-US" sz="3000" dirty="0" smtClean="0">
                <a:latin typeface="Nunito Black" pitchFamily="2" charset="0"/>
              </a:rPr>
              <a:t> ý </a:t>
            </a:r>
            <a:r>
              <a:rPr lang="en-US" sz="3000" dirty="0" err="1" smtClean="0">
                <a:latin typeface="Nunito Black" pitchFamily="2" charset="0"/>
              </a:rPr>
              <a:t>muốn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Nunito Black" pitchFamily="2" charset="0"/>
              </a:rPr>
              <a:t>Chia </a:t>
            </a:r>
            <a:r>
              <a:rPr lang="en-US" sz="3000" dirty="0" err="1" smtClean="0">
                <a:latin typeface="Nunito Black" pitchFamily="2" charset="0"/>
              </a:rPr>
              <a:t>sẻ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với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người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thân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trong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gia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đình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em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về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việc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sử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dụng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ti</a:t>
            </a:r>
            <a:r>
              <a:rPr lang="en-US" sz="3000" dirty="0" smtClean="0">
                <a:latin typeface="Nunito Black" pitchFamily="2" charset="0"/>
              </a:rPr>
              <a:t> vi </a:t>
            </a:r>
            <a:r>
              <a:rPr lang="en-US" sz="3000" dirty="0" err="1" smtClean="0">
                <a:latin typeface="Nunito Black" pitchFamily="2" charset="0"/>
              </a:rPr>
              <a:t>đúng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cách</a:t>
            </a:r>
            <a:r>
              <a:rPr lang="en-US" sz="3000" dirty="0" smtClean="0">
                <a:latin typeface="Nunito Black" pitchFamily="2" charset="0"/>
              </a:rPr>
              <a:t> </a:t>
            </a:r>
            <a:r>
              <a:rPr lang="en-US" sz="3000" dirty="0" err="1" smtClean="0">
                <a:latin typeface="Nunito Black" pitchFamily="2" charset="0"/>
              </a:rPr>
              <a:t>và</a:t>
            </a:r>
            <a:r>
              <a:rPr lang="en-US" sz="3000" dirty="0" smtClean="0">
                <a:latin typeface="Nunito Black" pitchFamily="2" charset="0"/>
              </a:rPr>
              <a:t> an </a:t>
            </a:r>
            <a:r>
              <a:rPr lang="en-US" sz="3000" dirty="0" err="1" smtClean="0">
                <a:latin typeface="Nunito Black" pitchFamily="2" charset="0"/>
              </a:rPr>
              <a:t>toàn</a:t>
            </a:r>
            <a:r>
              <a:rPr lang="en-US" sz="3000" dirty="0" smtClean="0">
                <a:latin typeface="Nunito Black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50" r="93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7116" y="3810405"/>
            <a:ext cx="3659170" cy="365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ngay bộ hình nền Powerpoint đẹp, chuyên nghiệp - QuanTriMang.com">
            <a:extLst>
              <a:ext uri="{FF2B5EF4-FFF2-40B4-BE49-F238E27FC236}">
                <a16:creationId xmlns="" xmlns:a16="http://schemas.microsoft.com/office/drawing/2014/main" id="{7DE38D32-1BD4-5E3F-3413-2B577B7E6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" y="-1677525"/>
            <a:ext cx="12192000" cy="85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80336DF7-661B-26FF-8C21-7F56DEB3527A}"/>
              </a:ext>
            </a:extLst>
          </p:cNvPr>
          <p:cNvSpPr/>
          <p:nvPr/>
        </p:nvSpPr>
        <p:spPr>
          <a:xfrm rot="153370">
            <a:off x="1004540" y="-659409"/>
            <a:ext cx="10052023" cy="5221335"/>
          </a:xfrm>
          <a:prstGeom prst="cloudCallout">
            <a:avLst>
              <a:gd name="adj1" fmla="val -17457"/>
              <a:gd name="adj2" fmla="val 1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FDD475F-7CA9-79F8-E94D-41764FF2E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9956" y="4287520"/>
            <a:ext cx="3258005" cy="2619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A6E450C-0B9B-702D-5717-67E739220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55" b="95636" l="2924" r="89474">
                        <a14:foregroundMark x1="18129" y1="22182" x2="16959" y2="60364"/>
                        <a14:foregroundMark x1="15497" y1="61818" x2="15205" y2="81091"/>
                        <a14:foregroundMark x1="15205" y1="81091" x2="15205" y2="81091"/>
                        <a14:foregroundMark x1="5848" y1="44000" x2="12573" y2="37818"/>
                        <a14:foregroundMark x1="6433" y1="44364" x2="2924" y2="46182"/>
                        <a14:foregroundMark x1="28655" y1="46182" x2="36550" y2="54182"/>
                        <a14:foregroundMark x1="42105" y1="51273" x2="45614" y2="67273"/>
                        <a14:foregroundMark x1="40936" y1="55636" x2="41228" y2="66182"/>
                        <a14:foregroundMark x1="39474" y1="75636" x2="33041" y2="95273"/>
                        <a14:foregroundMark x1="33041" y1="95273" x2="33041" y2="95636"/>
                        <a14:foregroundMark x1="29825" y1="86545" x2="35380" y2="93091"/>
                        <a14:foregroundMark x1="51754" y1="92727" x2="54678" y2="88364"/>
                        <a14:foregroundMark x1="48246" y1="75636" x2="54971" y2="89818"/>
                        <a14:foregroundMark x1="41228" y1="53818" x2="35673" y2="53818"/>
                        <a14:foregroundMark x1="18129" y1="15273" x2="25439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201079" y="4604019"/>
            <a:ext cx="3711753" cy="22539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AE1FCC18-9EB4-43F5-968A-5F6C6729845F}"/>
              </a:ext>
            </a:extLst>
          </p:cNvPr>
          <p:cNvSpPr txBox="1">
            <a:spLocks/>
          </p:cNvSpPr>
          <p:nvPr/>
        </p:nvSpPr>
        <p:spPr>
          <a:xfrm>
            <a:off x="69138" y="1109496"/>
            <a:ext cx="10768460" cy="2207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9600" b="1" dirty="0">
                <a:solidFill>
                  <a:srgbClr val="FF3300"/>
                </a:solidFill>
                <a:latin typeface="Gluten" pitchFamily="2" charset="0"/>
              </a:rPr>
              <a:t>    </a:t>
            </a:r>
            <a:r>
              <a:rPr lang="en-US" sz="11500" b="1" dirty="0" err="1" smtClean="0">
                <a:solidFill>
                  <a:srgbClr val="00B050"/>
                </a:solidFill>
                <a:latin typeface="Gluten" pitchFamily="2" charset="0"/>
              </a:rPr>
              <a:t>Củng</a:t>
            </a:r>
            <a:r>
              <a:rPr lang="en-US" sz="11500" b="1" dirty="0" smtClean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11500" b="1" dirty="0" err="1" smtClean="0">
                <a:solidFill>
                  <a:srgbClr val="00B050"/>
                </a:solidFill>
                <a:latin typeface="Gluten" pitchFamily="2" charset="0"/>
              </a:rPr>
              <a:t>cố</a:t>
            </a:r>
            <a:r>
              <a:rPr lang="en-US" sz="11500" b="1" dirty="0" smtClean="0">
                <a:solidFill>
                  <a:srgbClr val="00B050"/>
                </a:solidFill>
                <a:latin typeface="Gluten" pitchFamily="2" charset="0"/>
              </a:rPr>
              <a:t>, </a:t>
            </a:r>
            <a:r>
              <a:rPr lang="en-US" sz="11500" b="1" dirty="0" err="1" smtClean="0">
                <a:solidFill>
                  <a:srgbClr val="00B050"/>
                </a:solidFill>
                <a:latin typeface="Gluten" pitchFamily="2" charset="0"/>
              </a:rPr>
              <a:t>dặn</a:t>
            </a:r>
            <a:r>
              <a:rPr lang="en-US" sz="11500" b="1" dirty="0" smtClean="0">
                <a:solidFill>
                  <a:srgbClr val="00B050"/>
                </a:solidFill>
                <a:latin typeface="Gluten" pitchFamily="2" charset="0"/>
              </a:rPr>
              <a:t> </a:t>
            </a:r>
            <a:r>
              <a:rPr lang="en-US" sz="11500" b="1" dirty="0" err="1" smtClean="0">
                <a:solidFill>
                  <a:srgbClr val="00B050"/>
                </a:solidFill>
                <a:latin typeface="Gluten" pitchFamily="2" charset="0"/>
              </a:rPr>
              <a:t>dò</a:t>
            </a:r>
            <a:endParaRPr lang="en-US" sz="11500" b="1" dirty="0">
              <a:solidFill>
                <a:srgbClr val="00B050"/>
              </a:solidFill>
              <a:latin typeface="Glu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7" y="2092300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433" y="1982844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1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  <a:endParaRPr 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511CE4-D72B-4A67-AC64-409265306DFB}"/>
              </a:ext>
            </a:extLst>
          </p:cNvPr>
          <p:cNvSpPr txBox="1"/>
          <p:nvPr/>
        </p:nvSpPr>
        <p:spPr>
          <a:xfrm>
            <a:off x="1555273" y="925576"/>
            <a:ext cx="9648347" cy="831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smtClean="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</a:t>
            </a:r>
            <a:endParaRPr lang="en-US" sz="6000" dirty="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8558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788" y="46094"/>
            <a:ext cx="11945038" cy="6641011"/>
            <a:chOff x="0" y="0"/>
            <a:chExt cx="22098869" cy="12286175"/>
          </a:xfrm>
          <a:blipFill>
            <a:blip r:embed="rId2"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2035368" cy="12222675"/>
            </a:xfrm>
            <a:custGeom>
              <a:avLst/>
              <a:gdLst/>
              <a:ahLst/>
              <a:cxnLst/>
              <a:rect l="l" t="t" r="r" b="b"/>
              <a:pathLst>
                <a:path w="22035368" h="12222675">
                  <a:moveTo>
                    <a:pt x="21942659" y="12222675"/>
                  </a:moveTo>
                  <a:lnTo>
                    <a:pt x="92710" y="12222675"/>
                  </a:lnTo>
                  <a:cubicBezTo>
                    <a:pt x="41910" y="12222675"/>
                    <a:pt x="0" y="12180765"/>
                    <a:pt x="0" y="1212996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1941389" y="0"/>
                  </a:lnTo>
                  <a:cubicBezTo>
                    <a:pt x="21992189" y="0"/>
                    <a:pt x="22034098" y="41910"/>
                    <a:pt x="22034098" y="92710"/>
                  </a:cubicBezTo>
                  <a:lnTo>
                    <a:pt x="22034098" y="12128695"/>
                  </a:lnTo>
                  <a:cubicBezTo>
                    <a:pt x="22035368" y="12180765"/>
                    <a:pt x="21993459" y="12222675"/>
                    <a:pt x="21942659" y="12222675"/>
                  </a:cubicBez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2098868" cy="12286175"/>
            </a:xfrm>
            <a:custGeom>
              <a:avLst/>
              <a:gdLst/>
              <a:ahLst/>
              <a:cxnLst/>
              <a:rect l="l" t="t" r="r" b="b"/>
              <a:pathLst>
                <a:path w="22098868" h="12286175">
                  <a:moveTo>
                    <a:pt x="21974409" y="59690"/>
                  </a:moveTo>
                  <a:cubicBezTo>
                    <a:pt x="22009968" y="59690"/>
                    <a:pt x="22039179" y="88900"/>
                    <a:pt x="22039179" y="124460"/>
                  </a:cubicBezTo>
                  <a:lnTo>
                    <a:pt x="22039179" y="12161715"/>
                  </a:lnTo>
                  <a:cubicBezTo>
                    <a:pt x="22039179" y="12197275"/>
                    <a:pt x="22009968" y="12226485"/>
                    <a:pt x="21974409" y="12226485"/>
                  </a:cubicBezTo>
                  <a:lnTo>
                    <a:pt x="124460" y="12226485"/>
                  </a:lnTo>
                  <a:cubicBezTo>
                    <a:pt x="88900" y="12226485"/>
                    <a:pt x="59690" y="12197275"/>
                    <a:pt x="59690" y="1216171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1974409" y="59690"/>
                  </a:lnTo>
                  <a:moveTo>
                    <a:pt x="219744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2161715"/>
                  </a:lnTo>
                  <a:cubicBezTo>
                    <a:pt x="0" y="12230295"/>
                    <a:pt x="55880" y="12286175"/>
                    <a:pt x="124460" y="12286175"/>
                  </a:cubicBezTo>
                  <a:lnTo>
                    <a:pt x="21974409" y="12286175"/>
                  </a:lnTo>
                  <a:cubicBezTo>
                    <a:pt x="22042989" y="12286175"/>
                    <a:pt x="22098868" y="12230295"/>
                    <a:pt x="22098868" y="12161715"/>
                  </a:cubicBezTo>
                  <a:lnTo>
                    <a:pt x="22098868" y="124460"/>
                  </a:lnTo>
                  <a:cubicBezTo>
                    <a:pt x="22098868" y="55880"/>
                    <a:pt x="22042989" y="0"/>
                    <a:pt x="21974409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557" y="4566287"/>
            <a:ext cx="1927898" cy="21122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24" y="656660"/>
            <a:ext cx="1784838" cy="1784838"/>
          </a:xfrm>
          <a:prstGeom prst="rect">
            <a:avLst/>
          </a:prstGeom>
        </p:spPr>
      </p:pic>
      <p:sp>
        <p:nvSpPr>
          <p:cNvPr id="13" name="Diamond 12"/>
          <p:cNvSpPr/>
          <p:nvPr/>
        </p:nvSpPr>
        <p:spPr>
          <a:xfrm>
            <a:off x="259081" y="3320881"/>
            <a:ext cx="45719" cy="45719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39"/>
            <a:endParaRPr lang="en-US" sz="120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82875" y="4681931"/>
            <a:ext cx="6049650" cy="10556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609539"/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Chương trình trong hình trên là: </a:t>
            </a:r>
            <a:endParaRPr 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  <a:p>
            <a:pPr algn="ctr" defTabSz="609539"/>
            <a:r>
              <a:rPr lang="vi-VN" sz="2800" dirty="0" smtClean="0">
                <a:solidFill>
                  <a:srgbClr val="C00000"/>
                </a:solidFill>
                <a:latin typeface="Nunito Black" pitchFamily="2" charset="0"/>
              </a:rPr>
              <a:t>Thần </a:t>
            </a:r>
            <a:r>
              <a:rPr lang="vi-VN" sz="2800" dirty="0">
                <a:solidFill>
                  <a:srgbClr val="C00000"/>
                </a:solidFill>
                <a:latin typeface="Nunito Black" pitchFamily="2" charset="0"/>
              </a:rPr>
              <a:t>tượng âm nhạc nhí.</a:t>
            </a:r>
            <a:endParaRPr lang="en-US" sz="2800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217" y="1031132"/>
            <a:ext cx="5912950" cy="31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5513369" y="1989949"/>
            <a:ext cx="5888785" cy="1952947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rm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  <a:endParaRPr lang="en-US" sz="6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966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542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1. TÁC DỤNG CỦA MÁY THU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57" y="836943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3916" y="922299"/>
            <a:ext cx="1105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vi-VN" sz="2800" dirty="0">
                <a:solidFill>
                  <a:srgbClr val="000000"/>
                </a:solidFill>
                <a:latin typeface="Nunito Black" pitchFamily="2" charset="0"/>
              </a:rPr>
              <a:t>Em hãy quan sát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máy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thu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Nunito Black" pitchFamily="2" charset="0"/>
              </a:rPr>
              <a:t>.</a:t>
            </a:r>
            <a:endParaRPr lang="en-US" sz="2800" dirty="0">
              <a:solidFill>
                <a:prstClr val="black"/>
              </a:solidFill>
              <a:latin typeface="Nunito Black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419" y="1629364"/>
            <a:ext cx="9223707" cy="327214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2097748" y="5173194"/>
            <a:ext cx="2026656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Nunito Black" pitchFamily="2" charset="0"/>
              </a:rPr>
              <a:t>a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Nunito Black" pitchFamily="2" charset="0"/>
              </a:rPr>
              <a:t>Xem</a:t>
            </a:r>
            <a:r>
              <a:rPr lang="en-US" sz="24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Nunito Black" pitchFamily="2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Nunito Black" pitchFamily="2" charset="0"/>
              </a:rPr>
              <a:t>sự</a:t>
            </a:r>
            <a:endParaRPr lang="en-US" sz="24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5444899" y="5159890"/>
            <a:ext cx="1850586" cy="919401"/>
          </a:xfrm>
          <a:prstGeom prst="flowChartAlternateProcess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latin typeface="Nunito Black" pitchFamily="2" charset="0"/>
              </a:rPr>
              <a:t>b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Nunito Black" pitchFamily="2" charset="0"/>
              </a:rPr>
              <a:t>Xem</a:t>
            </a:r>
            <a:r>
              <a:rPr lang="en-US" sz="24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Nunito Black" pitchFamily="2" charset="0"/>
              </a:rPr>
              <a:t>phim</a:t>
            </a:r>
            <a:endParaRPr lang="en-US" sz="24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7965864" y="4933548"/>
            <a:ext cx="3025302" cy="1328023"/>
          </a:xfrm>
          <a:prstGeom prst="flowChartAlternateProcess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7030A0"/>
                </a:solidFill>
                <a:latin typeface="Nunito Black" pitchFamily="2" charset="0"/>
              </a:rPr>
              <a:t>Hình </a:t>
            </a:r>
            <a:r>
              <a:rPr lang="vi-VN" sz="2400" dirty="0" smtClean="0">
                <a:solidFill>
                  <a:srgbClr val="7030A0"/>
                </a:solidFill>
                <a:latin typeface="Nunito Black" pitchFamily="2" charset="0"/>
              </a:rPr>
              <a:t>c</a:t>
            </a:r>
            <a:endParaRPr lang="en-US" sz="2400" dirty="0" smtClean="0">
              <a:solidFill>
                <a:srgbClr val="7030A0"/>
              </a:solidFill>
              <a:latin typeface="Nunito Black" pitchFamily="2" charset="0"/>
            </a:endParaRPr>
          </a:p>
          <a:p>
            <a:pPr algn="ctr"/>
            <a:r>
              <a:rPr lang="vi-VN" sz="2400" dirty="0" smtClean="0">
                <a:solidFill>
                  <a:srgbClr val="7030A0"/>
                </a:solidFill>
                <a:latin typeface="Nunito Black" pitchFamily="2" charset="0"/>
              </a:rPr>
              <a:t>Xem </a:t>
            </a:r>
            <a:r>
              <a:rPr lang="vi-VN" sz="2400" dirty="0">
                <a:solidFill>
                  <a:srgbClr val="7030A0"/>
                </a:solidFill>
                <a:latin typeface="Nunito Black" pitchFamily="2" charset="0"/>
              </a:rPr>
              <a:t>chương trình quảng cáo.</a:t>
            </a:r>
            <a:endParaRPr lang="en-US" sz="2400" dirty="0">
              <a:solidFill>
                <a:srgbClr val="7030A0"/>
              </a:solidFill>
              <a:latin typeface="Nunito Black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501813" y="4012163"/>
            <a:ext cx="4356732" cy="2626111"/>
            <a:chOff x="8399959" y="4091677"/>
            <a:chExt cx="3740911" cy="24126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39505" y="4508775"/>
              <a:ext cx="2501365" cy="1995560"/>
            </a:xfrm>
            <a:prstGeom prst="rect">
              <a:avLst/>
            </a:prstGeom>
          </p:spPr>
        </p:pic>
        <p:sp>
          <p:nvSpPr>
            <p:cNvPr id="17" name="Oval Callout 16"/>
            <p:cNvSpPr/>
            <p:nvPr/>
          </p:nvSpPr>
          <p:spPr>
            <a:xfrm>
              <a:off x="8399959" y="4091677"/>
              <a:ext cx="2438574" cy="1143732"/>
            </a:xfrm>
            <a:prstGeom prst="wedgeEllipseCallout">
              <a:avLst>
                <a:gd name="adj1" fmla="val 44056"/>
                <a:gd name="adj2" fmla="val 5891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Thảo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luận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nhóm</a:t>
              </a:r>
              <a:r>
                <a:rPr lang="en-US" sz="2400" dirty="0" smtClean="0">
                  <a:solidFill>
                    <a:srgbClr val="C00000"/>
                  </a:solidFill>
                  <a:latin typeface="Nunito Black" pitchFamily="2" charset="0"/>
                </a:rPr>
                <a:t> </a:t>
              </a:r>
              <a:r>
                <a:rPr lang="en-US" sz="2400" dirty="0" err="1" smtClean="0">
                  <a:solidFill>
                    <a:srgbClr val="C00000"/>
                  </a:solidFill>
                  <a:latin typeface="Nunito Black" pitchFamily="2" charset="0"/>
                </a:rPr>
                <a:t>đôi</a:t>
              </a:r>
              <a:endParaRPr lang="en-US" sz="2400" dirty="0">
                <a:solidFill>
                  <a:srgbClr val="C00000"/>
                </a:solidFill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5B7FDA0-B376-5CE1-345B-74F4E9E22C24}"/>
              </a:ext>
            </a:extLst>
          </p:cNvPr>
          <p:cNvSpPr/>
          <p:nvPr/>
        </p:nvSpPr>
        <p:spPr>
          <a:xfrm>
            <a:off x="951722" y="1501584"/>
            <a:ext cx="10688935" cy="189400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en-US" sz="2800" b="1" dirty="0" err="1">
                <a:solidFill>
                  <a:srgbClr val="7030A0"/>
                </a:solidFill>
                <a:latin typeface="Nunito Black" pitchFamily="2" charset="0"/>
              </a:rPr>
              <a:t>Máy</a:t>
            </a:r>
            <a:r>
              <a:rPr lang="en-US" sz="28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Nunito Black" pitchFamily="2" charset="0"/>
              </a:rPr>
              <a:t>thu</a:t>
            </a:r>
            <a:r>
              <a:rPr lang="en-US" sz="2800" b="1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(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còn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gọi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ti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vi)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dùng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để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xem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chương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trình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truyền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.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Nội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dung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chương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trình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truyền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thường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Nunito Black" pitchFamily="2" charset="0"/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  <a:latin typeface="Nunito Black" pitchFamily="2" charset="0"/>
              </a:rPr>
              <a:t>: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tin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tức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tin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giải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trí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và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một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số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chương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trình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giáo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dục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.</a:t>
            </a:r>
            <a:endParaRPr lang="en-US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880" y="4236370"/>
            <a:ext cx="2987576" cy="31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56" y1="20900" x2="27222" y2="36100"/>
                        <a14:foregroundMark x1="39333" y1="1700" x2="33778" y2="27700"/>
                        <a14:foregroundMark x1="16667" y1="26500" x2="24444" y2="31900"/>
                        <a14:foregroundMark x1="48889" y1="52500" x2="69000" y2="58900"/>
                        <a14:foregroundMark x1="57667" y1="69800" x2="70889" y2="74400"/>
                        <a14:foregroundMark x1="46000" y1="54700" x2="52333" y2="59300"/>
                        <a14:foregroundMark x1="39556" y1="98300" x2="44889" y2="98800"/>
                        <a14:foregroundMark x1="76778" y1="98600" x2="85444" y2="97800"/>
                        <a14:foregroundMark x1="88778" y1="58900" x2="91000" y2="63100"/>
                        <a14:foregroundMark x1="87444" y1="40100" x2="89889" y2="48500"/>
                        <a14:foregroundMark x1="55111" y1="69500" x2="73222" y2="62700"/>
                        <a14:foregroundMark x1="54667" y1="76200" x2="74444" y2="72400"/>
                        <a14:foregroundMark x1="10333" y1="21900" x2="22889" y2="29300"/>
                        <a14:foregroundMark x1="36333" y1="7500" x2="32333" y2="26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3127" y="4325565"/>
            <a:ext cx="2419398" cy="2532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5" b="98698" l="0" r="99833">
                        <a14:foregroundMark x1="13000" y1="4121" x2="31000" y2="21041"/>
                        <a14:foregroundMark x1="40333" y1="14317" x2="32000" y2="21692"/>
                        <a14:foregroundMark x1="8167" y1="71800" x2="4833" y2="83514"/>
                        <a14:foregroundMark x1="36000" y1="65293" x2="49167" y2="76573"/>
                        <a14:foregroundMark x1="65667" y1="57484" x2="67667" y2="86985"/>
                        <a14:foregroundMark x1="67500" y1="73970" x2="63500" y2="85900"/>
                        <a14:foregroundMark x1="20500" y1="22343" x2="50667" y2="36443"/>
                        <a14:foregroundMark x1="5500" y1="27549" x2="6667" y2="75488"/>
                        <a14:foregroundMark x1="37333" y1="34490" x2="51667" y2="61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31" y="3120171"/>
            <a:ext cx="4864854" cy="3737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124131" y="401217"/>
            <a:ext cx="4105615" cy="1460953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0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KẾT LUẬN</a:t>
            </a:r>
            <a:endParaRPr lang="en-US" sz="40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28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58" y="733071"/>
            <a:ext cx="766367" cy="1038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7338" y="871215"/>
            <a:ext cx="59266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318" y="1940217"/>
            <a:ext cx="4020178" cy="4510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1285" y="1978090"/>
            <a:ext cx="3572420" cy="4435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Flowchart: Alternate Process 17"/>
          <p:cNvSpPr/>
          <p:nvPr/>
        </p:nvSpPr>
        <p:spPr>
          <a:xfrm>
            <a:off x="5339711" y="6157927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smtClean="0">
                <a:latin typeface="Nunito Black" pitchFamily="2" charset="0"/>
              </a:rPr>
              <a:t>2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227338" y="1377612"/>
            <a:ext cx="8065952" cy="510778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7030A0"/>
                </a:solidFill>
                <a:latin typeface="Nunito Black" pitchFamily="2" charset="0"/>
                <a:ea typeface="Cambria" panose="02040503050406030204" pitchFamily="18" charset="0"/>
              </a:rPr>
              <a:t>- Các chương trình truyền hình được sản xuất ở đâu?</a:t>
            </a:r>
            <a:endParaRPr lang="en-US" sz="2400" dirty="0">
              <a:solidFill>
                <a:srgbClr val="7030A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94923" y="5613097"/>
            <a:ext cx="5912724" cy="1055608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Nunito Black" pitchFamily="2" charset="0"/>
              </a:rPr>
              <a:t>Các chương trình truyền hình được sản xuất ở đài truyền </a:t>
            </a:r>
            <a:r>
              <a:rPr lang="vi-VN" sz="2800" dirty="0" smtClean="0">
                <a:solidFill>
                  <a:srgbClr val="FF0000"/>
                </a:solidFill>
                <a:latin typeface="Nunito Black" pitchFamily="2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Nunito Black" pitchFamily="2" charset="0"/>
              </a:rPr>
              <a:t>.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429079" y="1363658"/>
            <a:ext cx="2408249" cy="2212934"/>
            <a:chOff x="9716493" y="1399429"/>
            <a:chExt cx="2768818" cy="2468323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A409195D-D8A0-54E3-CB97-B54C0A6252AA}"/>
                </a:ext>
              </a:extLst>
            </p:cNvPr>
            <p:cNvGrpSpPr/>
            <p:nvPr/>
          </p:nvGrpSpPr>
          <p:grpSpPr>
            <a:xfrm>
              <a:off x="9716493" y="1399429"/>
              <a:ext cx="2401609" cy="1084859"/>
              <a:chOff x="791675" y="5235951"/>
              <a:chExt cx="2918012" cy="1828800"/>
            </a:xfrm>
            <a:solidFill>
              <a:srgbClr val="00B0F0"/>
            </a:solidFill>
          </p:grpSpPr>
          <p:sp>
            <p:nvSpPr>
              <p:cNvPr id="16" name="Cloud 15">
                <a:extLst>
                  <a:ext uri="{FF2B5EF4-FFF2-40B4-BE49-F238E27FC236}">
                    <a16:creationId xmlns="" xmlns:a16="http://schemas.microsoft.com/office/drawing/2014/main" id="{9C601447-8581-F43E-9EE7-62AA4C7BE914}"/>
                  </a:ext>
                </a:extLst>
              </p:cNvPr>
              <p:cNvSpPr/>
              <p:nvPr/>
            </p:nvSpPr>
            <p:spPr>
              <a:xfrm>
                <a:off x="791675" y="5235951"/>
                <a:ext cx="2918012" cy="1828800"/>
              </a:xfrm>
              <a:prstGeom prst="cloud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25245F8D-2545-3C05-788C-AD0D427EC25E}"/>
                  </a:ext>
                </a:extLst>
              </p:cNvPr>
              <p:cNvSpPr txBox="1"/>
              <p:nvPr/>
            </p:nvSpPr>
            <p:spPr>
              <a:xfrm>
                <a:off x="1157236" y="5644423"/>
                <a:ext cx="2186890" cy="1011856"/>
              </a:xfrm>
              <a:prstGeom prst="roundRect">
                <a:avLst/>
              </a:prstGeom>
              <a:grpFill/>
              <a:ln w="28575" cap="flat" cmpd="sng" algn="ctr">
                <a:noFill/>
                <a:prstDash val="dash"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rPr>
                  <a:t> </a:t>
                </a:r>
                <a:r>
                  <a:rPr kumimoji="0" lang="en-US" sz="24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Nunito Black" panose="020B0604020202020204" charset="0"/>
                  </a:rPr>
                  <a:t>Thảo luận nhóm</a:t>
                </a:r>
                <a:endPara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20B060402020202020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6AE8A450-DA37-A36D-C042-BF72A13D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14" b="99128" l="4508" r="98164">
                          <a14:foregroundMark x1="72120" y1="50000" x2="86811" y2="54070"/>
                          <a14:foregroundMark x1="92321" y1="50436" x2="95159" y2="55959"/>
                          <a14:foregroundMark x1="81636" y1="79215" x2="81970" y2="89680"/>
                          <a14:foregroundMark x1="81970" y1="89680" x2="81970" y2="89680"/>
                          <a14:foregroundMark x1="71619" y1="81250" x2="72454" y2="91570"/>
                          <a14:foregroundMark x1="72454" y1="91570" x2="72454" y2="91570"/>
                          <a14:foregroundMark x1="70785" y1="93605" x2="73790" y2="99128"/>
                          <a14:foregroundMark x1="95159" y1="92151" x2="98164" y2="95930"/>
                          <a14:foregroundMark x1="9015" y1="87355" x2="4841" y2="94913"/>
                          <a14:foregroundMark x1="4841" y1="94913" x2="6511" y2="96948"/>
                          <a14:foregroundMark x1="33222" y1="21512" x2="41068" y2="23983"/>
                          <a14:foregroundMark x1="41068" y1="23983" x2="41068" y2="23983"/>
                          <a14:foregroundMark x1="39900" y1="15116" x2="45075" y2="22238"/>
                          <a14:foregroundMark x1="49917" y1="12645" x2="51085" y2="25581"/>
                          <a14:foregroundMark x1="60434" y1="14680" x2="56260" y2="21802"/>
                          <a14:foregroundMark x1="56260" y1="21802" x2="56260" y2="21802"/>
                          <a14:foregroundMark x1="69616" y1="22238" x2="58932" y2="26890"/>
                          <a14:foregroundMark x1="53756" y1="25581" x2="53255" y2="26163"/>
                          <a14:foregroundMark x1="56761" y1="28052" x2="54424" y2="29360"/>
                          <a14:foregroundMark x1="45409" y1="27616" x2="47412" y2="28488"/>
                          <a14:foregroundMark x1="40568" y1="5959" x2="60267" y2="7122"/>
                          <a14:foregroundMark x1="60267" y1="7122" x2="63272" y2="6831"/>
                          <a14:foregroundMark x1="42070" y1="7994" x2="53756" y2="7703"/>
                          <a14:foregroundMark x1="53756" y1="7703" x2="62604" y2="8140"/>
                          <a14:foregroundMark x1="40401" y1="5814" x2="54090" y2="6250"/>
                          <a14:foregroundMark x1="54090" y1="6250" x2="60434" y2="58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99454" y="1471976"/>
              <a:ext cx="2085857" cy="239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29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98" y="784728"/>
            <a:ext cx="766367" cy="103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1009265" y="820453"/>
            <a:ext cx="59266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39"/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hãy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quan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2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Nunito Black" pitchFamily="2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9071956" y="4830174"/>
            <a:ext cx="1376182" cy="510778"/>
          </a:xfrm>
          <a:prstGeom prst="flowChartAlternateProcess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Nunito Black" pitchFamily="2" charset="0"/>
              </a:rPr>
              <a:t>Hình</a:t>
            </a:r>
            <a:r>
              <a:rPr lang="en-US" sz="2400" dirty="0">
                <a:latin typeface="Nunito Black" pitchFamily="2" charset="0"/>
              </a:rPr>
              <a:t> </a:t>
            </a:r>
            <a:r>
              <a:rPr lang="en-US" sz="2400" dirty="0" smtClean="0">
                <a:latin typeface="Nunito Black" pitchFamily="2" charset="0"/>
              </a:rPr>
              <a:t>2</a:t>
            </a:r>
            <a:endParaRPr lang="en-US" sz="2400" dirty="0">
              <a:latin typeface="Nunito Black" pitchFamily="2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956280" y="1657008"/>
            <a:ext cx="5925157" cy="919401"/>
          </a:xfrm>
          <a:prstGeom prst="flowChartAlternateProcess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Máy thu hình thu nhận các chương trình từ đài truyền hình bằng cách nào?</a:t>
            </a:r>
            <a:endParaRPr lang="en-US" sz="23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437" y="1366719"/>
            <a:ext cx="5310563" cy="347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1122900" y="3103474"/>
            <a:ext cx="5374313" cy="1328023"/>
          </a:xfrm>
          <a:prstGeom prst="round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Nunito Black" pitchFamily="2" charset="0"/>
              </a:rPr>
              <a:t>Máy thu hình thu nhận các chương trình từ đài truyền hình bằng cách dùng ăng ten thu sóng.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1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787" y="5168336"/>
            <a:ext cx="1460632" cy="1600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614" y="404331"/>
            <a:ext cx="951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39"/>
            <a:r>
              <a:rPr lang="en-US" sz="2400" dirty="0" smtClean="0">
                <a:solidFill>
                  <a:srgbClr val="00B0F0"/>
                </a:solidFill>
                <a:latin typeface="Nunito Black" pitchFamily="2" charset="0"/>
              </a:rPr>
              <a:t>2. </a:t>
            </a:r>
            <a:r>
              <a:rPr lang="en-US" sz="2400" b="1" dirty="0" smtClean="0">
                <a:solidFill>
                  <a:srgbClr val="00B0F0"/>
                </a:solidFill>
                <a:latin typeface="Nunito Black" pitchFamily="2" charset="0"/>
              </a:rPr>
              <a:t>MỐI QUAN HỆ GIỮA ĐÀI TRUYỀN HÌNH VÀ MÁY THU HÌNH</a:t>
            </a:r>
            <a:endParaRPr lang="en-US" sz="2400" dirty="0">
              <a:solidFill>
                <a:srgbClr val="00B0F0"/>
              </a:solidFill>
              <a:latin typeface="Nunito Black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84012" y="1449036"/>
            <a:ext cx="8818685" cy="1786533"/>
            <a:chOff x="1661746" y="1230633"/>
            <a:chExt cx="8818685" cy="1786533"/>
          </a:xfrm>
        </p:grpSpPr>
        <p:sp>
          <p:nvSpPr>
            <p:cNvPr id="6" name="Rounded Rectangle 5"/>
            <p:cNvSpPr/>
            <p:nvPr/>
          </p:nvSpPr>
          <p:spPr>
            <a:xfrm>
              <a:off x="2022231" y="1280520"/>
              <a:ext cx="8458200" cy="17366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chương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ăng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ten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cáp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Ti vi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màn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loa</a:t>
              </a:r>
              <a:r>
                <a:rPr lang="en-US" sz="2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1746" y="1230633"/>
              <a:ext cx="665311" cy="596324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793" y="3235569"/>
            <a:ext cx="5017121" cy="314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F78383-08B4-8072-A611-E22385B21675}"/>
              </a:ext>
            </a:extLst>
          </p:cNvPr>
          <p:cNvSpPr txBox="1"/>
          <p:nvPr/>
        </p:nvSpPr>
        <p:spPr>
          <a:xfrm>
            <a:off x="4481408" y="820898"/>
            <a:ext cx="3384377" cy="948234"/>
          </a:xfrm>
          <a:prstGeom prst="rect">
            <a:avLst/>
          </a:prstGeom>
          <a:noFill/>
        </p:spPr>
        <p:txBody>
          <a:bodyPr vert="horz" lIns="60960" tIns="30480" rIns="60960" bIns="30480" rtlCol="0" anchor="ctr">
            <a:noAutofit/>
          </a:bodyPr>
          <a:lstStyle/>
          <a:p>
            <a:pPr algn="ctr" defTabSz="609539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dirty="0" smtClean="0">
                <a:solidFill>
                  <a:srgbClr val="F46F18"/>
                </a:solidFill>
                <a:latin typeface="Sigmar One" panose="00000500000000000000" pitchFamily="2" charset="0"/>
                <a:ea typeface="+mj-ea"/>
                <a:cs typeface="+mj-cs"/>
              </a:rPr>
              <a:t>KẾT LUẬN</a:t>
            </a:r>
            <a:endParaRPr lang="en-US" sz="3600" dirty="0">
              <a:solidFill>
                <a:srgbClr val="F46F18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766" y="4176036"/>
            <a:ext cx="3007362" cy="30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903</Words>
  <Application>Microsoft Office PowerPoint</Application>
  <PresentationFormat>Widescreen</PresentationFormat>
  <Paragraphs>96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Calibri</vt:lpstr>
      <vt:lpstr>Calibri Light</vt:lpstr>
      <vt:lpstr>Cambria</vt:lpstr>
      <vt:lpstr>Coiny</vt:lpstr>
      <vt:lpstr>Gluten</vt:lpstr>
      <vt:lpstr>LNTH-Kids  Chinese Font 1</vt:lpstr>
      <vt:lpstr>Nunito Black</vt:lpstr>
      <vt:lpstr>Sigmar One</vt:lpstr>
      <vt:lpstr>Times New Roman</vt:lpstr>
      <vt:lpstr>UVN Van Chuong Nang</vt:lpstr>
      <vt:lpstr>Zilla Slab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Thực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Kết  luận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Microsoft account</cp:lastModifiedBy>
  <cp:revision>34</cp:revision>
  <dcterms:created xsi:type="dcterms:W3CDTF">2022-07-16T14:12:11Z</dcterms:created>
  <dcterms:modified xsi:type="dcterms:W3CDTF">2022-10-31T05:28:04Z</dcterms:modified>
</cp:coreProperties>
</file>