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1" r:id="rId3"/>
    <p:sldMasterId id="2147483718" r:id="rId4"/>
    <p:sldMasterId id="2147483752" r:id="rId5"/>
    <p:sldMasterId id="2147483786" r:id="rId6"/>
    <p:sldMasterId id="2147483803" r:id="rId7"/>
    <p:sldMasterId id="2147483827" r:id="rId8"/>
    <p:sldMasterId id="2147483895" r:id="rId9"/>
    <p:sldMasterId id="2147483910" r:id="rId10"/>
    <p:sldMasterId id="2147483968" r:id="rId11"/>
    <p:sldMasterId id="2147483980" r:id="rId12"/>
    <p:sldMasterId id="2147483988" r:id="rId13"/>
    <p:sldMasterId id="2147484001" r:id="rId14"/>
  </p:sldMasterIdLst>
  <p:notesMasterIdLst>
    <p:notesMasterId r:id="rId62"/>
  </p:notesMasterIdLst>
  <p:sldIdLst>
    <p:sldId id="1552" r:id="rId15"/>
    <p:sldId id="289" r:id="rId16"/>
    <p:sldId id="328" r:id="rId17"/>
    <p:sldId id="281" r:id="rId18"/>
    <p:sldId id="298" r:id="rId19"/>
    <p:sldId id="283" r:id="rId20"/>
    <p:sldId id="299" r:id="rId21"/>
    <p:sldId id="285" r:id="rId22"/>
    <p:sldId id="300" r:id="rId23"/>
    <p:sldId id="287" r:id="rId24"/>
    <p:sldId id="259" r:id="rId25"/>
    <p:sldId id="323" r:id="rId26"/>
    <p:sldId id="304" r:id="rId27"/>
    <p:sldId id="265" r:id="rId28"/>
    <p:sldId id="332" r:id="rId29"/>
    <p:sldId id="1547" r:id="rId30"/>
    <p:sldId id="307" r:id="rId31"/>
    <p:sldId id="1550" r:id="rId32"/>
    <p:sldId id="308" r:id="rId33"/>
    <p:sldId id="309" r:id="rId34"/>
    <p:sldId id="310" r:id="rId35"/>
    <p:sldId id="311" r:id="rId36"/>
    <p:sldId id="312" r:id="rId37"/>
    <p:sldId id="333" r:id="rId38"/>
    <p:sldId id="1548" r:id="rId39"/>
    <p:sldId id="305" r:id="rId40"/>
    <p:sldId id="269" r:id="rId41"/>
    <p:sldId id="313" r:id="rId42"/>
    <p:sldId id="314" r:id="rId43"/>
    <p:sldId id="320" r:id="rId44"/>
    <p:sldId id="1551" r:id="rId45"/>
    <p:sldId id="330" r:id="rId46"/>
    <p:sldId id="322" r:id="rId47"/>
    <p:sldId id="306" r:id="rId48"/>
    <p:sldId id="315" r:id="rId49"/>
    <p:sldId id="316" r:id="rId50"/>
    <p:sldId id="1557" r:id="rId51"/>
    <p:sldId id="1553" r:id="rId52"/>
    <p:sldId id="273" r:id="rId53"/>
    <p:sldId id="318" r:id="rId54"/>
    <p:sldId id="326" r:id="rId55"/>
    <p:sldId id="1554" r:id="rId56"/>
    <p:sldId id="301" r:id="rId57"/>
    <p:sldId id="1555" r:id="rId58"/>
    <p:sldId id="325" r:id="rId59"/>
    <p:sldId id="321" r:id="rId60"/>
    <p:sldId id="327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FF"/>
    <a:srgbClr val="FFFF66"/>
    <a:srgbClr val="FF99CC"/>
    <a:srgbClr val="66FF99"/>
    <a:srgbClr val="CCFF99"/>
    <a:srgbClr val="FFFFCC"/>
    <a:srgbClr val="003300"/>
    <a:srgbClr val="FFFF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4" autoAdjust="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0C251-84DC-4D9C-B507-9F945E929232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7E7FE-2469-4953-91D0-4F521E458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9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CB5992-FC54-41E7-AF87-0A18A7955D3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1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02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55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41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3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83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67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58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6081-9C80-4834-AEC8-1AA9F06A9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8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6081-9C80-4834-AEC8-1AA9F06A9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0824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4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4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3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4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56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8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603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744677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42800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4707290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61946986"/>
      </p:ext>
    </p:extLst>
  </p:cSld>
  <p:clrMapOvr>
    <a:masterClrMapping/>
  </p:clrMapOvr>
  <p:transition advClick="0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8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568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9954"/>
      </p:ext>
    </p:extLst>
  </p:cSld>
  <p:clrMapOvr>
    <a:masterClrMapping/>
  </p:clrMapOvr>
  <p:transition spd="slow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18430"/>
      </p:ext>
    </p:extLst>
  </p:cSld>
  <p:clrMapOvr>
    <a:masterClrMapping/>
  </p:clrMapOvr>
  <p:transition spd="slow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59035"/>
      </p:ext>
    </p:extLst>
  </p:cSld>
  <p:clrMapOvr>
    <a:masterClrMapping/>
  </p:clrMapOvr>
  <p:transition spd="slow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57036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144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74764"/>
      </p:ext>
    </p:extLst>
  </p:cSld>
  <p:clrMapOvr>
    <a:masterClrMapping/>
  </p:clrMapOvr>
  <p:transition spd="slow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60646"/>
      </p:ext>
    </p:extLst>
  </p:cSld>
  <p:clrMapOvr>
    <a:masterClrMapping/>
  </p:clrMapOvr>
  <p:transition spd="slow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48196"/>
      </p:ext>
    </p:extLst>
  </p:cSld>
  <p:clrMapOvr>
    <a:masterClrMapping/>
  </p:clrMapOvr>
  <p:transition spd="slow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92510"/>
      </p:ext>
    </p:extLst>
  </p:cSld>
  <p:clrMapOvr>
    <a:masterClrMapping/>
  </p:clrMapOvr>
  <p:transition spd="slow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53470"/>
      </p:ext>
    </p:extLst>
  </p:cSld>
  <p:clrMapOvr>
    <a:masterClrMapping/>
  </p:clrMapOvr>
  <p:transition spd="slow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4076"/>
      </p:ext>
    </p:extLst>
  </p:cSld>
  <p:clrMapOvr>
    <a:masterClrMapping/>
  </p:clrMapOvr>
  <p:transition spd="slow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63974"/>
      </p:ext>
    </p:extLst>
  </p:cSld>
  <p:clrMapOvr>
    <a:masterClrMapping/>
  </p:clrMapOvr>
  <p:transition spd="slow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04281"/>
      </p:ext>
    </p:extLst>
  </p:cSld>
  <p:clrMapOvr>
    <a:masterClrMapping/>
  </p:clrMapOvr>
  <p:transition spd="slow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981481"/>
      </p:ext>
    </p:extLst>
  </p:cSld>
  <p:clrMapOvr>
    <a:masterClrMapping/>
  </p:clrMapOvr>
  <p:transition spd="slow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81249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295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4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10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26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232573"/>
      </p:ext>
    </p:extLst>
  </p:cSld>
  <p:clrMapOvr>
    <a:masterClrMapping/>
  </p:clrMapOvr>
  <p:transition spd="slow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37847"/>
      </p:ext>
    </p:extLst>
  </p:cSld>
  <p:clrMapOvr>
    <a:masterClrMapping/>
  </p:clrMapOvr>
  <p:transition spd="slow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66552"/>
      </p:ext>
    </p:extLst>
  </p:cSld>
  <p:clrMapOvr>
    <a:masterClrMapping/>
  </p:clrMapOvr>
  <p:transition spd="slow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41700"/>
      </p:ext>
    </p:extLst>
  </p:cSld>
  <p:clrMapOvr>
    <a:masterClrMapping/>
  </p:clrMapOvr>
  <p:transition spd="slow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19328"/>
      </p:ext>
    </p:extLst>
  </p:cSld>
  <p:clrMapOvr>
    <a:masterClrMapping/>
  </p:clrMapOvr>
  <p:transition spd="slow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3991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588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3358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041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251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382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4158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2620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2088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296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2330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928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6758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434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075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57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8449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317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5011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4970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22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4261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1325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980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6371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778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8660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14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82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9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9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1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80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05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4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67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78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23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13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8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61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1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26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30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10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44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75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0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4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1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5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32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98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02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25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5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71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90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8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03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26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031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57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63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229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38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27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14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41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0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4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31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49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54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81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24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92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04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23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12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14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5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384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98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742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682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83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830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075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34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7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600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308120"/>
      </p:ext>
    </p:extLst>
  </p:cSld>
  <p:clrMapOvr>
    <a:masterClrMapping/>
  </p:clrMapOvr>
  <p:transition spd="slow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061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614353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2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586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729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814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66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762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162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575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833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433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569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5849781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8001826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46984708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27689158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13899017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6100476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66673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75993343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34.xml"/><Relationship Id="rId9" Type="http://schemas.openxmlformats.org/officeDocument/2006/relationships/image" Target="../media/image2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/>
              <a:t>15/10/2022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15/10/2022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9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</p:sldLayoutIdLst>
  <p:transition spd="slow"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6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2022/10/15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6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3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9A83E5-E5FB-474E-8FC4-77EC02D257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9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819" r:id="rId2"/>
    <p:sldLayoutId id="2147483703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2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8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2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15/10/2022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5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8" r:id="rId13"/>
  </p:sldLayoutIdLst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1">
              <a:defRPr/>
            </a:pPr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2022/10/15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1">
              <a:defRPr/>
            </a:pPr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9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63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Relationship Id="rId6" Type="http://schemas.openxmlformats.org/officeDocument/2006/relationships/image" Target="../media/image42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3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8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9.xml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0.png"/><Relationship Id="rId7" Type="http://schemas.openxmlformats.org/officeDocument/2006/relationships/image" Target="../media/image68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7.gif"/><Relationship Id="rId5" Type="http://schemas.openxmlformats.org/officeDocument/2006/relationships/image" Target="../media/image62.gif"/><Relationship Id="rId10" Type="http://schemas.openxmlformats.org/officeDocument/2006/relationships/image" Target="../media/image71.gif"/><Relationship Id="rId4" Type="http://schemas.openxmlformats.org/officeDocument/2006/relationships/image" Target="../media/image61.gif"/><Relationship Id="rId9" Type="http://schemas.openxmlformats.org/officeDocument/2006/relationships/image" Target="../media/image7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7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56.xml"/><Relationship Id="rId11" Type="http://schemas.openxmlformats.org/officeDocument/2006/relationships/image" Target="../media/image75.png"/><Relationship Id="rId5" Type="http://schemas.openxmlformats.org/officeDocument/2006/relationships/video" Target="../media/media1.mp4"/><Relationship Id="rId10" Type="http://schemas.openxmlformats.org/officeDocument/2006/relationships/image" Target="../media/image74.jpeg"/><Relationship Id="rId4" Type="http://schemas.microsoft.com/office/2007/relationships/media" Target="../media/media1.mp4"/><Relationship Id="rId9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e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tags" Target="../tags/tag15.xml"/><Relationship Id="rId7" Type="http://schemas.openxmlformats.org/officeDocument/2006/relationships/image" Target="../media/image7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56.xml"/><Relationship Id="rId11" Type="http://schemas.openxmlformats.org/officeDocument/2006/relationships/image" Target="../media/image84.png"/><Relationship Id="rId5" Type="http://schemas.openxmlformats.org/officeDocument/2006/relationships/video" Target="../media/media2.mp4"/><Relationship Id="rId10" Type="http://schemas.openxmlformats.org/officeDocument/2006/relationships/image" Target="../media/image82.jpeg"/><Relationship Id="rId4" Type="http://schemas.microsoft.com/office/2007/relationships/media" Target="../media/media2.mp4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79.png"/><Relationship Id="rId11" Type="http://schemas.openxmlformats.org/officeDocument/2006/relationships/image" Target="../media/image89.png"/><Relationship Id="rId5" Type="http://schemas.openxmlformats.org/officeDocument/2006/relationships/image" Target="../media/image78.png"/><Relationship Id="rId10" Type="http://schemas.openxmlformats.org/officeDocument/2006/relationships/image" Target="../media/image88.png"/><Relationship Id="rId4" Type="http://schemas.openxmlformats.org/officeDocument/2006/relationships/image" Target="../media/image77.emf"/><Relationship Id="rId9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87.png"/><Relationship Id="rId5" Type="http://schemas.microsoft.com/office/2007/relationships/hdphoto" Target="../media/hdphoto6.wdp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8.xml"/><Relationship Id="rId7" Type="http://schemas.openxmlformats.org/officeDocument/2006/relationships/image" Target="../media/image9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9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4.xml"/><Relationship Id="rId5" Type="http://schemas.microsoft.com/office/2007/relationships/hdphoto" Target="../media/hdphoto7.wdp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42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gif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4.xml"/><Relationship Id="rId6" Type="http://schemas.openxmlformats.org/officeDocument/2006/relationships/image" Target="../media/image42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14: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Đọc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Cuộc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họp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của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	    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hoa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E, Ê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66B8AC4-070D-4E93-BFC6-5108D892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117725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FF5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id="{705A10E8-8BC1-4B08-9BDE-7377932A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97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9FD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4" name="Picture 4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1B171E43-E983-4080-B7B9-361534E7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2" t="70493" r="1021" b="4480"/>
          <a:stretch>
            <a:fillRect/>
          </a:stretch>
        </p:blipFill>
        <p:spPr bwMode="auto">
          <a:xfrm>
            <a:off x="5610224" y="5676900"/>
            <a:ext cx="152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28FC28A4-100F-48F9-BD14-1B5120D3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2" y="5949324"/>
            <a:ext cx="3222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8" name="Picture 8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AD48E38B-A6CA-42CF-B035-49B77201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50523" r="31798" b="24640"/>
          <a:stretch>
            <a:fillRect/>
          </a:stretch>
        </p:blipFill>
        <p:spPr bwMode="auto">
          <a:xfrm>
            <a:off x="1958976" y="5651500"/>
            <a:ext cx="16986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735E41F8-623D-46D0-B402-3004C109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69588" r="63667" b="4480"/>
          <a:stretch>
            <a:fillRect/>
          </a:stretch>
        </p:blipFill>
        <p:spPr bwMode="auto">
          <a:xfrm>
            <a:off x="8029574" y="56388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id="{7C110A17-A20F-44AC-A76D-0588E3DF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6" y="5903913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9E4BE0D7-E496-41A8-B4D3-EE66AE6F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774" y="5970307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78B75E35-05F3-483B-82C2-C00C14D0A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1371600"/>
            <a:ext cx="2362200" cy="4305300"/>
          </a:xfrm>
          <a:prstGeom prst="rect">
            <a:avLst/>
          </a:prstGeom>
        </p:spPr>
      </p:pic>
      <p:pic>
        <p:nvPicPr>
          <p:cNvPr id="5" name="Picture 4" descr="A pink rose surrounded by white flowers&#10;&#10;Description automatically generated with low confidence">
            <a:extLst>
              <a:ext uri="{FF2B5EF4-FFF2-40B4-BE49-F238E27FC236}">
                <a16:creationId xmlns:a16="http://schemas.microsoft.com/office/drawing/2014/main" id="{CD4E0F24-960F-48EF-9E31-AFFA45DA6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28" y="1421104"/>
            <a:ext cx="3352800" cy="4436145"/>
          </a:xfrm>
          <a:prstGeom prst="rect">
            <a:avLst/>
          </a:prstGeom>
        </p:spPr>
      </p:pic>
      <p:pic>
        <p:nvPicPr>
          <p:cNvPr id="7" name="Picture 6" descr="A bouquet of pink roses&#10;&#10;Description automatically generated with medium confidence">
            <a:extLst>
              <a:ext uri="{FF2B5EF4-FFF2-40B4-BE49-F238E27FC236}">
                <a16:creationId xmlns:a16="http://schemas.microsoft.com/office/drawing/2014/main" id="{350A2D91-651E-4A0A-819F-9215524E9B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70" y="1741965"/>
            <a:ext cx="2895600" cy="3971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699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</p:childTnLst>
        </p:cTn>
      </p:par>
    </p:tnLst>
    <p:bldLst>
      <p:bldP spid="18439" grpId="0"/>
      <p:bldP spid="18450" grpId="0"/>
      <p:bldP spid="184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9" y="2062348"/>
            <a:ext cx="12131701" cy="4458446"/>
          </a:xfrm>
          <a:prstGeom prst="rect">
            <a:avLst/>
          </a:prstGeom>
        </p:spPr>
      </p:pic>
      <p:pic>
        <p:nvPicPr>
          <p:cNvPr id="58" name="Picture 2" descr="Tập đọc Lớp 3 -Tuần 5 -Bài Cuộc họp của chữ viết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78" b="65556" l="45781" r="60469">
                        <a14:foregroundMark x1="53750" y1="55000" x2="54844" y2="52917"/>
                        <a14:foregroundMark x1="52969" y1="51111" x2="54297" y2="54167"/>
                        <a14:foregroundMark x1="53750" y1="54444" x2="53125" y2="50833"/>
                        <a14:foregroundMark x1="51953" y1="60000" x2="56016" y2="57083"/>
                        <a14:foregroundMark x1="54531" y1="60694" x2="56172" y2="59722"/>
                        <a14:foregroundMark x1="54375" y1="59306" x2="55781" y2="59028"/>
                        <a14:foregroundMark x1="53438" y1="56667" x2="55625" y2="57639"/>
                        <a14:foregroundMark x1="54688" y1="55556" x2="53203" y2="62222"/>
                        <a14:foregroundMark x1="57656" y1="46806" x2="58750" y2="51667"/>
                        <a14:backgroundMark x1="53672" y1="53333" x2="55000" y2="53611"/>
                        <a14:backgroundMark x1="55625" y1="49167" x2="55859" y2="47639"/>
                        <a14:backgroundMark x1="57656" y1="49722" x2="57500" y2="46250"/>
                        <a14:backgroundMark x1="55937" y1="53194" x2="55859" y2="52500"/>
                        <a14:backgroundMark x1="55937" y1="50000" x2="55625" y2="49167"/>
                        <a14:backgroundMark x1="59375" y1="39444" x2="59922" y2="47083"/>
                        <a14:backgroundMark x1="58750" y1="46389" x2="59297" y2="48333"/>
                        <a14:backgroundMark x1="54688" y1="61389" x2="54609" y2="56111"/>
                        <a14:backgroundMark x1="56250" y1="58750" x2="56406" y2="57361"/>
                        <a14:backgroundMark x1="51641" y1="50417" x2="50859" y2="49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03" t="29661" r="39525" b="32951"/>
          <a:stretch/>
        </p:blipFill>
        <p:spPr bwMode="auto">
          <a:xfrm>
            <a:off x="-68391" y="2464222"/>
            <a:ext cx="3665217" cy="29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144" y="3417826"/>
            <a:ext cx="1773645" cy="28108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247" y="2353979"/>
            <a:ext cx="1969458" cy="2900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67188" l="8077" r="74231"/>
                    </a14:imgEffect>
                  </a14:imgLayer>
                </a14:imgProps>
              </a:ext>
            </a:extLst>
          </a:blip>
          <a:srcRect r="17302" b="29011"/>
          <a:stretch/>
        </p:blipFill>
        <p:spPr>
          <a:xfrm rot="17079054" flipH="1">
            <a:off x="1095358" y="2622754"/>
            <a:ext cx="285884" cy="726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67188" l="8077" r="74231"/>
                    </a14:imgEffect>
                  </a14:imgLayer>
                </a14:imgProps>
              </a:ext>
            </a:extLst>
          </a:blip>
          <a:srcRect r="17302" b="29011"/>
          <a:stretch/>
        </p:blipFill>
        <p:spPr>
          <a:xfrm rot="18651066" flipH="1">
            <a:off x="1245931" y="2537824"/>
            <a:ext cx="232302" cy="590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67188" l="8077" r="74231"/>
                    </a14:imgEffect>
                  </a14:imgLayer>
                </a14:imgProps>
              </a:ext>
            </a:extLst>
          </a:blip>
          <a:srcRect r="17302" b="29011"/>
          <a:stretch/>
        </p:blipFill>
        <p:spPr>
          <a:xfrm rot="20247628" flipH="1">
            <a:off x="1368689" y="2480543"/>
            <a:ext cx="292061" cy="513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64722" l="5833" r="95000">
                        <a14:foregroundMark x1="27778" y1="47500" x2="27500" y2="43056"/>
                        <a14:foregroundMark x1="50833" y1="46389" x2="50833" y2="46389"/>
                        <a14:foregroundMark x1="58056" y1="45833" x2="58056" y2="45833"/>
                        <a14:foregroundMark x1="65278" y1="45833" x2="65278" y2="45833"/>
                        <a14:foregroundMark x1="73333" y1="46389" x2="73333" y2="46389"/>
                        <a14:foregroundMark x1="79167" y1="46389" x2="79167" y2="46389"/>
                      </a14:backgroundRemoval>
                    </a14:imgEffect>
                  </a14:imgLayer>
                </a14:imgProps>
              </a:ext>
            </a:extLst>
          </a:blip>
          <a:srcRect l="1" t="29602" r="13648" b="38159"/>
          <a:stretch/>
        </p:blipFill>
        <p:spPr>
          <a:xfrm>
            <a:off x="10697594" y="2194592"/>
            <a:ext cx="1399958" cy="460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7328" y="425211"/>
            <a:ext cx="5477639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362823" y="46308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561" y="4478873"/>
            <a:ext cx="6749320" cy="1506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81200"/>
            <a:ext cx="6808888" cy="858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3005957"/>
            <a:ext cx="6901243" cy="1436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119413"/>
            <a:ext cx="578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Hiểu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nội</a:t>
            </a:r>
            <a:r>
              <a:rPr lang="en-US" sz="2400" dirty="0">
                <a:solidFill>
                  <a:srgbClr val="0000FF"/>
                </a:solidFill>
              </a:rPr>
              <a:t> dung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ý </a:t>
            </a:r>
            <a:r>
              <a:rPr lang="en-US" sz="2400" dirty="0" err="1">
                <a:solidFill>
                  <a:srgbClr val="0000FF"/>
                </a:solidFill>
              </a:rPr>
              <a:t>nghĩa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câu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chuyện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8932" y="325417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</a:rPr>
              <a:t>Đọc trôi chảy toàn bài và bước đầu biết đọc phân biệt lời của từng nhân vật.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8932" y="4726102"/>
            <a:ext cx="5617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ý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sử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dụng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dấu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câu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thích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hợp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nói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viết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133370" y="1964537"/>
            <a:ext cx="927394" cy="851823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953434" cy="92248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58966" y="4606797"/>
            <a:ext cx="999966" cy="95030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08116626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215A57BA-CD67-45A8-9C8C-07C47203F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92951" y="137321"/>
            <a:ext cx="7838126" cy="535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4764504"/>
            <a:ext cx="2483748" cy="2062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6935" y="4225490"/>
            <a:ext cx="2202657" cy="2526957"/>
            <a:chOff x="20778" y="3791833"/>
            <a:chExt cx="2934875" cy="2893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0778" y="3791833"/>
              <a:ext cx="1796869" cy="28932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04685" y="4099215"/>
              <a:ext cx="1750968" cy="258585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016075" y="2441860"/>
            <a:ext cx="4461478" cy="17836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1</a:t>
            </a:r>
          </a:p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LUYỆN ĐỌC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47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902" y="4279392"/>
            <a:ext cx="3067050" cy="1258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FFFDA5-9E55-4FBC-A575-51AE395C79A7}"/>
              </a:ext>
            </a:extLst>
          </p:cNvPr>
          <p:cNvSpPr/>
          <p:nvPr/>
        </p:nvSpPr>
        <p:spPr>
          <a:xfrm>
            <a:off x="-1560576" y="304800"/>
            <a:ext cx="1438656" cy="160934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49" y="640998"/>
            <a:ext cx="354138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151418" y="2407797"/>
            <a:ext cx="355887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12597" y="3835280"/>
            <a:ext cx="294708" cy="37018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96573" y="5617184"/>
            <a:ext cx="356430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7A75D-1E22-CD2E-48C6-B4DF617F57F3}"/>
              </a:ext>
            </a:extLst>
          </p:cNvPr>
          <p:cNvSpPr/>
          <p:nvPr/>
        </p:nvSpPr>
        <p:spPr>
          <a:xfrm>
            <a:off x="-1560576" y="304800"/>
            <a:ext cx="1438656" cy="160934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49" y="640998"/>
            <a:ext cx="354138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151418" y="2407797"/>
            <a:ext cx="355887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12597" y="3835280"/>
            <a:ext cx="294708" cy="37018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96573" y="5617184"/>
            <a:ext cx="356430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7A75D-1E22-CD2E-48C6-B4DF617F57F3}"/>
              </a:ext>
            </a:extLst>
          </p:cNvPr>
          <p:cNvSpPr/>
          <p:nvPr/>
        </p:nvSpPr>
        <p:spPr>
          <a:xfrm>
            <a:off x="-1560576" y="304800"/>
            <a:ext cx="1438656" cy="160934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23579" y="1529682"/>
            <a:ext cx="7300761" cy="4238039"/>
            <a:chOff x="1429352" y="2079057"/>
            <a:chExt cx="8426917" cy="4238039"/>
          </a:xfrm>
        </p:grpSpPr>
        <p:pic>
          <p:nvPicPr>
            <p:cNvPr id="2" name="Bảng">
              <a:extLst>
                <a:ext uri="{FF2B5EF4-FFF2-40B4-BE49-F238E27FC236}">
                  <a16:creationId xmlns:a16="http://schemas.microsoft.com/office/drawing/2014/main" id="{B01E563B-2B5B-42EE-8427-356BDB4C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352" y="2079057"/>
              <a:ext cx="8426917" cy="408330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783755" y="2531444"/>
              <a:ext cx="389823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bg1"/>
                  </a:solidFill>
                  <a:cs typeface="Arial" panose="020B0604020202020204" pitchFamily="34" charset="0"/>
                </a:rPr>
                <a:t>c</a:t>
              </a:r>
              <a:r>
                <a:rPr lang="vi-VN" sz="3200" dirty="0">
                  <a:solidFill>
                    <a:schemeClr val="bg1"/>
                  </a:solidFill>
                  <a:cs typeface="Arial" panose="020B0604020202020204" pitchFamily="34" charset="0"/>
                </a:rPr>
                <a:t>hú lính</a:t>
              </a:r>
              <a:endParaRPr lang="en-US" sz="3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cs typeface="Arial" panose="020B0604020202020204" pitchFamily="34" charset="0"/>
                </a:rPr>
                <a:t>lấm tấm</a:t>
              </a:r>
              <a:endParaRPr lang="en-US" sz="3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cs typeface="Arial" panose="020B0604020202020204" pitchFamily="34" charset="0"/>
                </a:rPr>
                <a:t>rộ lên</a:t>
              </a:r>
              <a:endParaRPr lang="en-US" sz="3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cs typeface="Arial" panose="020B0604020202020204" pitchFamily="34" charset="0"/>
                </a:rPr>
                <a:t>lắc đầu</a:t>
              </a:r>
              <a:endParaRPr lang="en-US" sz="3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0" y="4803992"/>
            <a:ext cx="2321449" cy="1927459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4235" y="1788443"/>
            <a:ext cx="2598904" cy="483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310889" y="691766"/>
            <a:ext cx="3494618" cy="683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LUYỆN ĐỌC TỪ KHÓ</a:t>
            </a:r>
          </a:p>
        </p:txBody>
      </p:sp>
    </p:spTree>
    <p:extLst>
      <p:ext uri="{BB962C8B-B14F-4D97-AF65-F5344CB8AC3E}">
        <p14:creationId xmlns:p14="http://schemas.microsoft.com/office/powerpoint/2010/main" val="16381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Luyện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49" y="640998"/>
            <a:ext cx="354138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151418" y="2407797"/>
            <a:ext cx="355887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12597" y="3835280"/>
            <a:ext cx="294708" cy="37018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96573" y="5617184"/>
            <a:ext cx="356430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7A75D-1E22-CD2E-48C6-B4DF617F57F3}"/>
              </a:ext>
            </a:extLst>
          </p:cNvPr>
          <p:cNvSpPr/>
          <p:nvPr/>
        </p:nvSpPr>
        <p:spPr>
          <a:xfrm>
            <a:off x="-1560576" y="304800"/>
            <a:ext cx="1438656" cy="160934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83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2" y="5393216"/>
            <a:ext cx="1764199" cy="14647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917280" y="779646"/>
            <a:ext cx="184928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ĐOẠN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8769" y="1620716"/>
            <a:ext cx="7574517" cy="398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  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Vừa tan học, các chữ cái và dấu câu đã ngồi lại họp. Bác chữ A dõng dạc mở đầu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vi-VN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Thưa các bạn! Hôm nay, chúng ta họp để tìm cách giúp đỡ em Hoàng. Hoàng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hoàn toàn không biết chấm câu. Có đoạn văn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 viết thế này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: “Chú lính bước vào đầu chú. Đội chiếc mũ sắt dưới chân. Đi đôi giày da trên trán lấm tấm mồ hôi”.</a:t>
            </a:r>
          </a:p>
        </p:txBody>
      </p:sp>
    </p:spTree>
    <p:extLst>
      <p:ext uri="{BB962C8B-B14F-4D97-AF65-F5344CB8AC3E}">
        <p14:creationId xmlns:p14="http://schemas.microsoft.com/office/powerpoint/2010/main" val="30784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034585" y="2046453"/>
            <a:ext cx="61228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2543" y="2736502"/>
            <a:ext cx="6857776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84761">
              <a:defRPr/>
            </a:pPr>
            <a:r>
              <a:rPr 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  <a:ea typeface="微软雅黑" panose="020B0503020204020204" pitchFamily="34" charset="-122"/>
              </a:rPr>
              <a:t> </a:t>
            </a:r>
          </a:p>
          <a:p>
            <a:pPr algn="ctr" defTabSz="984761">
              <a:defRPr/>
            </a:pPr>
            <a:r>
              <a:rPr lang="en-US" sz="4400" b="1" kern="10" dirty="0">
                <a:ln w="19050"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TUẦN 7</a:t>
            </a:r>
            <a:endParaRPr lang="en-US" sz="40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5566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2" y="5393216"/>
            <a:ext cx="1764199" cy="14647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917280" y="779646"/>
            <a:ext cx="184928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ĐOẠN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5181" y="1519142"/>
            <a:ext cx="7574517" cy="398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    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Vừa tan học, các chữ cái và dấu câu đã ngồi lại họp. Bác chữ A dõng dạc mở đầu</a:t>
            </a: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 :</a:t>
            </a:r>
            <a:endParaRPr lang="vi-VN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     - 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Thưa các bạn!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Hôm nay, chúng ta họp để tìm cách giúp đỡ em Hoàng. Hoàng</a:t>
            </a: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hoàn toàn không biết chấm câu.</a:t>
            </a: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//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 Có đoạn văn </a:t>
            </a:r>
            <a:r>
              <a:rPr lang="en-US" sz="2800" dirty="0" err="1">
                <a:solidFill>
                  <a:prstClr val="white"/>
                </a:solidFill>
                <a:cs typeface="Arial" panose="020B0604020202020204" pitchFamily="34" charset="0"/>
              </a:rPr>
              <a:t>em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 viết thế này: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//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 “Chú lính bước vào đầu chú.</a:t>
            </a:r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Đội chiếc mũ sắt dưới chân. Đi đôi giày da trên trán lấm tấm mồ hôi”.</a:t>
            </a:r>
            <a:endParaRPr lang="vi-VN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2" y="5393216"/>
            <a:ext cx="1764199" cy="14647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917280" y="779646"/>
            <a:ext cx="184928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ĐOẠN 2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1730" y="2310325"/>
            <a:ext cx="7381556" cy="2507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Có tiếng xì xào :</a:t>
            </a: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Thế nghĩa là gì nhỉ ?</a:t>
            </a: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- Nghĩa là thế này : "Chú lính bước vào. Đầu chú đội chiếc mũ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. Dưới chân đi đôi giày da. Trên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án lấm tấm mồ 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"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2" y="5393216"/>
            <a:ext cx="1764199" cy="14647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917280" y="779646"/>
            <a:ext cx="184928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ĐOẠN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5166" y="1996556"/>
            <a:ext cx="7606519" cy="299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Tiếng cười rộ lên. Dấu Chấm nói :</a:t>
            </a: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Cả mấy dấu câu đều lắc đầu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u thế nhỉ 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367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2" y="5393216"/>
            <a:ext cx="1764199" cy="14647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917280" y="779646"/>
            <a:ext cx="184928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ĐOẠN 4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7979" y="2294447"/>
            <a:ext cx="7509164" cy="2016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Bác chữ A đề nghị :</a:t>
            </a:r>
          </a:p>
          <a:p>
            <a:pPr lvl="0"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Từ nay, mỗi khi em Hoàng định chấm câu, anh Dấu Chấm cần yêu cầu Hoàng đọc 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cs typeface="Arial" panose="020B0604020202020204" pitchFamily="34" charset="0"/>
              </a:rPr>
              <a:t>câu văn một lần nữa đã. Được không nào?</a:t>
            </a:r>
          </a:p>
        </p:txBody>
      </p:sp>
    </p:spTree>
    <p:extLst>
      <p:ext uri="{BB962C8B-B14F-4D97-AF65-F5344CB8AC3E}">
        <p14:creationId xmlns:p14="http://schemas.microsoft.com/office/powerpoint/2010/main" val="26521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728820" y="1773946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10238521" y="1914144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3267284" y="261041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6096000" y="3425061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56781" y="2572961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2723120" y="348602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9A18374-7B26-DB96-1DA0-71EDE93B2956}"/>
              </a:ext>
            </a:extLst>
          </p:cNvPr>
          <p:cNvSpPr/>
          <p:nvPr/>
        </p:nvSpPr>
        <p:spPr>
          <a:xfrm>
            <a:off x="-1560576" y="304800"/>
            <a:ext cx="1438656" cy="160934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730622" cy="583943"/>
            <a:chOff x="2834085" y="693065"/>
            <a:chExt cx="4780042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902" y="4279392"/>
            <a:ext cx="3067050" cy="1258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FFFDA5-9E55-4FBC-A575-51AE395C79A7}"/>
              </a:ext>
            </a:extLst>
          </p:cNvPr>
          <p:cNvSpPr/>
          <p:nvPr/>
        </p:nvSpPr>
        <p:spPr>
          <a:xfrm>
            <a:off x="-1560576" y="304800"/>
            <a:ext cx="1438656" cy="160934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9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215A57BA-CD67-45A8-9C8C-07C47203F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92951" y="118070"/>
            <a:ext cx="7838126" cy="535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4764504"/>
            <a:ext cx="2483748" cy="2062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6935" y="4225490"/>
            <a:ext cx="2202657" cy="2526957"/>
            <a:chOff x="20778" y="3791833"/>
            <a:chExt cx="2934875" cy="2893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0778" y="3791833"/>
              <a:ext cx="1796869" cy="28932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04685" y="4099215"/>
              <a:ext cx="1750968" cy="258585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016075" y="2441860"/>
            <a:ext cx="4461478" cy="18651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HOẠT ĐỘNG 2</a:t>
            </a:r>
          </a:p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6583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42" y="3636352"/>
            <a:ext cx="3178386" cy="263895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564708" y="1706321"/>
            <a:ext cx="6415315" cy="1798931"/>
          </a:xfrm>
          <a:prstGeom prst="cloudCallout">
            <a:avLst>
              <a:gd name="adj1" fmla="val -55784"/>
              <a:gd name="adj2" fmla="val 58493"/>
            </a:avLst>
          </a:prstGeom>
          <a:solidFill>
            <a:srgbClr val="FFFF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nl-NL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nl-NL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 </a:t>
            </a:r>
            <a:r>
              <a:rPr lang="nl-NL" sz="2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chuyện kể về cuộc họp của những ai? 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09" y="3752600"/>
            <a:ext cx="3230503" cy="2682231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374571" y="546266"/>
            <a:ext cx="7194468" cy="1864426"/>
          </a:xfrm>
          <a:prstGeom prst="cloudCallout">
            <a:avLst>
              <a:gd name="adj1" fmla="val -55840"/>
              <a:gd name="adj2" fmla="val 62615"/>
            </a:avLst>
          </a:prstGeom>
          <a:solidFill>
            <a:schemeClr val="accent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474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17" y="4282649"/>
            <a:ext cx="2529666" cy="210033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70240" y="1180407"/>
            <a:ext cx="6220691" cy="2030681"/>
          </a:xfrm>
          <a:prstGeom prst="cloudCallout">
            <a:avLst>
              <a:gd name="adj1" fmla="val -52149"/>
              <a:gd name="adj2" fmla="val 74311"/>
            </a:avLst>
          </a:prstGeom>
          <a:solidFill>
            <a:srgbClr val="FF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215A57BA-CD67-45A8-9C8C-07C47203F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92951" y="137321"/>
            <a:ext cx="7838126" cy="535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4764504"/>
            <a:ext cx="2483748" cy="2062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6935" y="4225490"/>
            <a:ext cx="2202657" cy="2526957"/>
            <a:chOff x="20778" y="3791833"/>
            <a:chExt cx="2934875" cy="2893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0778" y="3791833"/>
              <a:ext cx="1796869" cy="28932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04685" y="4099215"/>
              <a:ext cx="1750968" cy="258585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352705" y="2441860"/>
            <a:ext cx="3788218" cy="8972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1" y="4301638"/>
            <a:ext cx="2467225" cy="204849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612716" y="407963"/>
            <a:ext cx="7745453" cy="2030681"/>
          </a:xfrm>
          <a:prstGeom prst="cloudCallout">
            <a:avLst>
              <a:gd name="adj1" fmla="val -52149"/>
              <a:gd name="adj2" fmla="val 74311"/>
            </a:avLst>
          </a:prstGeom>
          <a:solidFill>
            <a:srgbClr val="FF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nghị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A,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sắp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Hoàng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B2EE87-86F8-1362-A0CC-43D61A3AAEE8}"/>
              </a:ext>
            </a:extLst>
          </p:cNvPr>
          <p:cNvSpPr/>
          <p:nvPr/>
        </p:nvSpPr>
        <p:spPr>
          <a:xfrm>
            <a:off x="4676604" y="2872882"/>
            <a:ext cx="4382990" cy="2134379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6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17" y="4282649"/>
            <a:ext cx="2529666" cy="210033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3570240" y="1180407"/>
            <a:ext cx="6220691" cy="2030681"/>
          </a:xfrm>
          <a:prstGeom prst="cloudCallout">
            <a:avLst>
              <a:gd name="adj1" fmla="val -52149"/>
              <a:gd name="adj2" fmla="val 74311"/>
            </a:avLst>
          </a:prstGeom>
          <a:solidFill>
            <a:srgbClr val="FF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419600" y="684430"/>
            <a:ext cx="3834847" cy="106762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NỘI DUNG</a:t>
            </a: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594586" y="2466388"/>
            <a:ext cx="7475902" cy="2134379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Nếu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lệch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người đọc hiểu lầm ý của câu.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649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215A57BA-CD67-45A8-9C8C-07C47203F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92951" y="137321"/>
            <a:ext cx="7838126" cy="535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4764504"/>
            <a:ext cx="2483748" cy="2062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6935" y="4225490"/>
            <a:ext cx="2202657" cy="2526957"/>
            <a:chOff x="20778" y="3791833"/>
            <a:chExt cx="2934875" cy="2893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0778" y="3791833"/>
              <a:ext cx="1796869" cy="28932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04685" y="4099215"/>
              <a:ext cx="1750968" cy="258585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760396" y="2441860"/>
            <a:ext cx="4972836" cy="18651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HOẠT ĐỘNG 3</a:t>
            </a:r>
          </a:p>
          <a:p>
            <a:pPr algn="ctr">
              <a:lnSpc>
                <a:spcPct val="120000"/>
              </a:lnSpc>
            </a:pP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2128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2" y="5393216"/>
            <a:ext cx="1764199" cy="14647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312973" y="708023"/>
            <a:ext cx="349045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LUYỆN ĐỌC LẠI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1164" y="2069223"/>
            <a:ext cx="7574517" cy="303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  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Vừa tan học, các chữ cái và dấu câu đã ngồi lại họp. Bác chữ A dõng dạc mở đầu</a:t>
            </a: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:</a:t>
            </a:r>
            <a:endParaRPr lang="vi-VN" sz="24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    -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Thưa các bạn! Hôm nay, chúng ta họp để tìm cách giúp đỡ em Hoàng. Hoàng</a:t>
            </a: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hoàn toàn không biết chấm câu. Có đoạn văn </a:t>
            </a:r>
            <a:r>
              <a:rPr lang="en-US" sz="2400" dirty="0" err="1">
                <a:solidFill>
                  <a:prstClr val="white"/>
                </a:solidFill>
                <a:cs typeface="Arial" panose="020B0604020202020204" pitchFamily="34" charset="0"/>
              </a:rPr>
              <a:t>em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 viết thế này</a:t>
            </a: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: “Chú lính </a:t>
            </a:r>
            <a:r>
              <a:rPr lang="vi-VN" sz="2400" dirty="0">
                <a:solidFill>
                  <a:schemeClr val="bg1"/>
                </a:solidFill>
                <a:cs typeface="Arial" panose="020B0604020202020204" pitchFamily="34" charset="0"/>
              </a:rPr>
              <a:t>bước vào đầu chú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. Đội chiếc mũ sắt dưới chân. Đi đôi giày da trên trán lấm tấm mồ hôi”.</a:t>
            </a:r>
          </a:p>
        </p:txBody>
      </p:sp>
    </p:spTree>
    <p:extLst>
      <p:ext uri="{BB962C8B-B14F-4D97-AF65-F5344CB8AC3E}">
        <p14:creationId xmlns:p14="http://schemas.microsoft.com/office/powerpoint/2010/main" val="125883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1519142"/>
            <a:ext cx="8724216" cy="4083302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2835" y="1996556"/>
            <a:ext cx="2395879" cy="4453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72"/>
            <a:ext cx="1536314" cy="1536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083" y="-204676"/>
            <a:ext cx="1896787" cy="1896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1164" y="2069223"/>
            <a:ext cx="7574517" cy="3039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  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Vừa tan học, các chữ cái và dấu câu đã ngồi lại họp. Bác chữ A dõng dạc mở đầu</a:t>
            </a: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:</a:t>
            </a:r>
            <a:endParaRPr lang="vi-VN" sz="24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tabLst>
                <a:tab pos="465138" algn="l"/>
              </a:tabLst>
              <a:defRPr/>
            </a:pP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    -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Thưa các bạn! Hôm nay, chúng ta họp để tìm cách </a:t>
            </a:r>
            <a:r>
              <a:rPr lang="vi-VN" sz="2400" dirty="0">
                <a:solidFill>
                  <a:srgbClr val="FFFF00"/>
                </a:solidFill>
                <a:cs typeface="Arial" panose="020B0604020202020204" pitchFamily="34" charset="0"/>
              </a:rPr>
              <a:t>giúp đỡ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em Hoàng. Hoàng</a:t>
            </a: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cs typeface="Arial" panose="020B0604020202020204" pitchFamily="34" charset="0"/>
              </a:rPr>
              <a:t>hoàn toàn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không biết chấm câu. Có đoạn văn </a:t>
            </a:r>
            <a:r>
              <a:rPr lang="en-US" sz="2400" dirty="0" err="1">
                <a:solidFill>
                  <a:prstClr val="white"/>
                </a:solidFill>
                <a:cs typeface="Arial" panose="020B0604020202020204" pitchFamily="34" charset="0"/>
              </a:rPr>
              <a:t>em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 viết thế này</a:t>
            </a:r>
            <a:r>
              <a:rPr lang="en-US" sz="2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: “Chú lính </a:t>
            </a:r>
            <a:r>
              <a:rPr lang="vi-VN" sz="2400" dirty="0">
                <a:solidFill>
                  <a:srgbClr val="FFFF00"/>
                </a:solidFill>
                <a:cs typeface="Arial" panose="020B0604020202020204" pitchFamily="34" charset="0"/>
              </a:rPr>
              <a:t>bước vào </a:t>
            </a:r>
            <a:r>
              <a:rPr lang="vi-VN" sz="2400" dirty="0">
                <a:solidFill>
                  <a:schemeClr val="bg1"/>
                </a:solidFill>
                <a:cs typeface="Arial" panose="020B0604020202020204" pitchFamily="34" charset="0"/>
              </a:rPr>
              <a:t>đầu</a:t>
            </a:r>
            <a:r>
              <a:rPr lang="vi-VN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chú. Đội chiếc mũ sắt </a:t>
            </a:r>
            <a:r>
              <a:rPr lang="vi-VN" sz="2400" dirty="0">
                <a:solidFill>
                  <a:srgbClr val="FFFF00"/>
                </a:solidFill>
                <a:cs typeface="Arial" panose="020B0604020202020204" pitchFamily="34" charset="0"/>
              </a:rPr>
              <a:t>dưới chân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. Đi đôi giày da trên trán lấm tấm mồ hôi”.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1343" y="5878286"/>
            <a:ext cx="3079997" cy="979714"/>
            <a:chOff x="221343" y="5701711"/>
            <a:chExt cx="3610006" cy="1156289"/>
          </a:xfrm>
        </p:grpSpPr>
        <p:pic>
          <p:nvPicPr>
            <p:cNvPr id="10" name="Picture 9" descr="Ms. Gigantino: Week of 10/10—10/14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804" y="6164317"/>
              <a:ext cx="428153" cy="42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Ms. Gigantino: Week of 10/10—10/14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372" y="6164317"/>
              <a:ext cx="428153" cy="42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43" y="5701711"/>
              <a:ext cx="979714" cy="979714"/>
            </a:xfrm>
            <a:prstGeom prst="rect">
              <a:avLst/>
            </a:prstGeom>
          </p:spPr>
        </p:pic>
        <p:pic>
          <p:nvPicPr>
            <p:cNvPr id="16" name="Picture 2" descr="Illustration B Sticker by Kenji Chai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395" y="5762671"/>
              <a:ext cx="856307" cy="856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Illustration Alphabet Sticker by Kenji Chai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320" y="5747431"/>
              <a:ext cx="879104" cy="87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0" descr="November 2019 - Student Library Newsletter - Henry Buhl Library at Grove  City College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2135" y="5898786"/>
              <a:ext cx="959214" cy="959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ounded Rectangle 19"/>
          <p:cNvSpPr/>
          <p:nvPr/>
        </p:nvSpPr>
        <p:spPr>
          <a:xfrm>
            <a:off x="4312973" y="708023"/>
            <a:ext cx="3490450" cy="634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729165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215A57BA-CD67-45A8-9C8C-07C47203F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92951" y="137321"/>
            <a:ext cx="7838126" cy="535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4764504"/>
            <a:ext cx="2483748" cy="2062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6935" y="4225490"/>
            <a:ext cx="2202657" cy="2526957"/>
            <a:chOff x="20778" y="3791833"/>
            <a:chExt cx="2934875" cy="2893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0778" y="3791833"/>
              <a:ext cx="1796869" cy="28932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04685" y="4099215"/>
              <a:ext cx="1750968" cy="258585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016074" y="2441860"/>
            <a:ext cx="4461478" cy="17836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HOẠT ĐỘNG 4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LUYỆN VIẾT</a:t>
            </a:r>
          </a:p>
        </p:txBody>
      </p:sp>
    </p:spTree>
    <p:extLst>
      <p:ext uri="{BB962C8B-B14F-4D97-AF65-F5344CB8AC3E}">
        <p14:creationId xmlns:p14="http://schemas.microsoft.com/office/powerpoint/2010/main" val="6710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7008482" y="2386156"/>
            <a:ext cx="3897682" cy="3339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8946D1-8510-BF6B-6621-20FD084D4CEF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428109"/>
            <a:ext cx="9958647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FA02368-8CD7-B3A7-E3CA-DD471BB025F4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66B8AC4-070D-4E93-BFC6-5108D892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117725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FF5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id="{705A10E8-8BC1-4B08-9BDE-7377932A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" y="60325"/>
            <a:ext cx="12192000" cy="6797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9FD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4" name="Picture 4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1B171E43-E983-4080-B7B9-361534E7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2" t="70493" r="1021" b="4480"/>
          <a:stretch>
            <a:fillRect/>
          </a:stretch>
        </p:blipFill>
        <p:spPr bwMode="auto">
          <a:xfrm>
            <a:off x="5351463" y="5007781"/>
            <a:ext cx="152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28FC28A4-100F-48F9-BD14-1B5120D3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6161089"/>
            <a:ext cx="3222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8" name="Picture 8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AD48E38B-A6CA-42CF-B035-49B77201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50523" r="31798" b="24640"/>
          <a:stretch>
            <a:fillRect/>
          </a:stretch>
        </p:blipFill>
        <p:spPr bwMode="auto">
          <a:xfrm>
            <a:off x="2138364" y="5041900"/>
            <a:ext cx="16986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735E41F8-623D-46D0-B402-3004C109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69588" r="63667" b="4480"/>
          <a:stretch>
            <a:fillRect/>
          </a:stretch>
        </p:blipFill>
        <p:spPr bwMode="auto">
          <a:xfrm>
            <a:off x="7933531" y="48768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id="{7C110A17-A20F-44AC-A76D-0588E3DF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96001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9E4BE0D7-E496-41A8-B4D3-EE66AE6F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096001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452" name="AutoShape 20">
            <a:extLst>
              <a:ext uri="{FF2B5EF4-FFF2-40B4-BE49-F238E27FC236}">
                <a16:creationId xmlns:a16="http://schemas.microsoft.com/office/drawing/2014/main" id="{FDE3319D-7A3B-430F-8D93-D429A4F6B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519" y="174719"/>
            <a:ext cx="7511625" cy="1143000"/>
          </a:xfrm>
          <a:prstGeom prst="cloudCallout">
            <a:avLst>
              <a:gd name="adj1" fmla="val -46806"/>
              <a:gd name="adj2" fmla="val 85972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12700" cap="sq">
            <a:solidFill>
              <a:srgbClr val="3399FF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53170" y="318194"/>
            <a:ext cx="61205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kern="1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CHƠI: TRỒNG CÂY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40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</p:childTnLst>
        </p:cTn>
      </p:par>
    </p:tnLst>
    <p:bldLst>
      <p:bldP spid="18439" grpId="0"/>
      <p:bldP spid="18450" grpId="0"/>
      <p:bldP spid="184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26496" y="2366826"/>
            <a:ext cx="3986497" cy="34695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6E4576-DA8C-B4B3-D8BC-BB2D31A5B38D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5B2241-B760-4494-B59E-858FA73D936E}"/>
              </a:ext>
            </a:extLst>
          </p:cNvPr>
          <p:cNvSpPr/>
          <p:nvPr/>
        </p:nvSpPr>
        <p:spPr>
          <a:xfrm>
            <a:off x="2385509" y="193073"/>
            <a:ext cx="6407895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A0D38103-87A7-4604-B968-C507CABD58D0}"/>
              </a:ext>
            </a:extLst>
          </p:cNvPr>
          <p:cNvSpPr txBox="1"/>
          <p:nvPr/>
        </p:nvSpPr>
        <p:spPr>
          <a:xfrm>
            <a:off x="2705100" y="439293"/>
            <a:ext cx="588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B5230B-CE9C-41CC-AF46-54EC15891ACE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B5900-D3F2-4F98-BA81-1264096FAE28}"/>
                </a:ext>
              </a:extLst>
            </p:cNvPr>
            <p:cNvSpPr txBox="1"/>
            <p:nvPr/>
          </p:nvSpPr>
          <p:spPr>
            <a:xfrm>
              <a:off x="3440561" y="4861956"/>
              <a:ext cx="5120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441C6-91FE-434F-BB03-A85201ED0B4A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E8C7C13-D047-4592-A64B-F072D674B523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F300-E2B4-4832-83DA-EBE16CD055A3}"/>
              </a:ext>
            </a:extLst>
          </p:cNvPr>
          <p:cNvSpPr txBox="1"/>
          <p:nvPr/>
        </p:nvSpPr>
        <p:spPr>
          <a:xfrm>
            <a:off x="1939885" y="2009396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Ê-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C89E3-9858-465B-983F-507B8B41158A}"/>
              </a:ext>
            </a:extLst>
          </p:cNvPr>
          <p:cNvSpPr txBox="1"/>
          <p:nvPr/>
        </p:nvSpPr>
        <p:spPr>
          <a:xfrm>
            <a:off x="3920264" y="2031484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Ê-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E56B2-D10C-4884-8317-95A529B92CFC}"/>
              </a:ext>
            </a:extLst>
          </p:cNvPr>
          <p:cNvSpPr txBox="1"/>
          <p:nvPr/>
        </p:nvSpPr>
        <p:spPr>
          <a:xfrm>
            <a:off x="6000703" y="2040630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Ê-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71AA8-3A8D-4ADC-A43B-5D8DDC954FFA}"/>
              </a:ext>
            </a:extLst>
          </p:cNvPr>
          <p:cNvSpPr txBox="1"/>
          <p:nvPr/>
        </p:nvSpPr>
        <p:spPr>
          <a:xfrm>
            <a:off x="8144898" y="2009395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Ê-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27731C-3C1F-893C-F041-F55024E1289A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2B061-081C-4744-AB16-526EE78DD061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id="{8F8EBA9D-846F-4D23-8039-A52ECA16C775}"/>
              </a:ext>
            </a:extLst>
          </p:cNvPr>
          <p:cNvSpPr txBox="1"/>
          <p:nvPr/>
        </p:nvSpPr>
        <p:spPr>
          <a:xfrm>
            <a:off x="203223" y="539422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Arial" panose="020B06040202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 CÂU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Arial" panose="020B0604020202020204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E87CF-B122-4861-AEC9-25350590D184}"/>
              </a:ext>
            </a:extLst>
          </p:cNvPr>
          <p:cNvSpPr txBox="1"/>
          <p:nvPr/>
        </p:nvSpPr>
        <p:spPr>
          <a:xfrm>
            <a:off x="2083980" y="2240941"/>
            <a:ext cx="8623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Ước gì em hóa Ǉhành mâ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7D71B-67B5-4C1E-BA22-CADBEFD85440}"/>
              </a:ext>
            </a:extLst>
          </p:cNvPr>
          <p:cNvSpPr txBox="1"/>
          <p:nvPr/>
        </p:nvSpPr>
        <p:spPr>
          <a:xfrm>
            <a:off x="1866407" y="2964216"/>
            <a:ext cx="9292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che cho mẹ suố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Ǉ ngà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bóng râm.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3C9FC9-9B13-4325-9C5E-453C4DCF1066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1"/>
            <a:ext cx="7462249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5132896" y="1406352"/>
            <a:ext cx="6667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2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thơ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nói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cảm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người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con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đối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với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mẹ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mình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1" y="-75428"/>
            <a:ext cx="2170929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3" y="2004655"/>
            <a:ext cx="3365353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A7B67D-8904-0378-1377-F301FBF2E777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A4E9DF-1DB5-87BB-6CDF-0CA6B8A1204B}"/>
              </a:ext>
            </a:extLst>
          </p:cNvPr>
          <p:cNvSpPr/>
          <p:nvPr/>
        </p:nvSpPr>
        <p:spPr>
          <a:xfrm>
            <a:off x="-1744394" y="0"/>
            <a:ext cx="1564685" cy="192727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>
            <a:extLst>
              <a:ext uri="{FF2B5EF4-FFF2-40B4-BE49-F238E27FC236}">
                <a16:creationId xmlns:a16="http://schemas.microsoft.com/office/drawing/2014/main" id="{215A57BA-CD67-45A8-9C8C-07C47203F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13337" y="137321"/>
            <a:ext cx="9512134" cy="5351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4764504"/>
            <a:ext cx="2483748" cy="20622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36935" y="4225490"/>
            <a:ext cx="2202657" cy="2526957"/>
            <a:chOff x="20778" y="3791833"/>
            <a:chExt cx="2934875" cy="2893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0778" y="3791833"/>
              <a:ext cx="1796869" cy="289323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04685" y="4099215"/>
              <a:ext cx="1750968" cy="2585855"/>
            </a:xfrm>
            <a:prstGeom prst="rect">
              <a:avLst/>
            </a:prstGeom>
          </p:spPr>
        </p:pic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373039" y="2409608"/>
            <a:ext cx="8238181" cy="173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28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28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28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defTabSz="98476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1.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Luyện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Cuộc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họp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defTabSz="98476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2.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8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cs typeface="Arial" panose="020B0604020202020204" pitchFamily="34" charset="0"/>
              </a:rPr>
              <a:t>viện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0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39993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9" y="2062348"/>
            <a:ext cx="12131701" cy="4458446"/>
          </a:xfrm>
          <a:prstGeom prst="rect">
            <a:avLst/>
          </a:prstGeom>
        </p:spPr>
      </p:pic>
      <p:pic>
        <p:nvPicPr>
          <p:cNvPr id="58" name="Picture 2" descr="Tập đọc Lớp 3 -Tuần 5 -Bài Cuộc họp của chữ viết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78" b="65556" l="45781" r="60469">
                        <a14:foregroundMark x1="53750" y1="55000" x2="54844" y2="52917"/>
                        <a14:foregroundMark x1="52969" y1="51111" x2="54297" y2="54167"/>
                        <a14:foregroundMark x1="53750" y1="54444" x2="53125" y2="50833"/>
                        <a14:foregroundMark x1="51953" y1="60000" x2="56016" y2="57083"/>
                        <a14:foregroundMark x1="54531" y1="60694" x2="56172" y2="59722"/>
                        <a14:foregroundMark x1="54375" y1="59306" x2="55781" y2="59028"/>
                        <a14:foregroundMark x1="53438" y1="56667" x2="55625" y2="57639"/>
                        <a14:foregroundMark x1="54688" y1="55556" x2="53203" y2="62222"/>
                        <a14:foregroundMark x1="57656" y1="46806" x2="58750" y2="51667"/>
                        <a14:backgroundMark x1="53672" y1="53333" x2="55000" y2="53611"/>
                        <a14:backgroundMark x1="55625" y1="49167" x2="55859" y2="47639"/>
                        <a14:backgroundMark x1="57656" y1="49722" x2="57500" y2="46250"/>
                        <a14:backgroundMark x1="55937" y1="53194" x2="55859" y2="52500"/>
                        <a14:backgroundMark x1="55937" y1="50000" x2="55625" y2="49167"/>
                        <a14:backgroundMark x1="59375" y1="39444" x2="59922" y2="47083"/>
                        <a14:backgroundMark x1="58750" y1="46389" x2="59297" y2="48333"/>
                        <a14:backgroundMark x1="54688" y1="61389" x2="54609" y2="56111"/>
                        <a14:backgroundMark x1="56250" y1="58750" x2="56406" y2="57361"/>
                        <a14:backgroundMark x1="51641" y1="50417" x2="50859" y2="49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03" t="29661" r="39525" b="32951"/>
          <a:stretch/>
        </p:blipFill>
        <p:spPr bwMode="auto">
          <a:xfrm>
            <a:off x="-68391" y="2464222"/>
            <a:ext cx="3665217" cy="29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144" y="3417826"/>
            <a:ext cx="1773645" cy="28108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247" y="2353979"/>
            <a:ext cx="1969458" cy="2900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67188" l="8077" r="74231"/>
                    </a14:imgEffect>
                  </a14:imgLayer>
                </a14:imgProps>
              </a:ext>
            </a:extLst>
          </a:blip>
          <a:srcRect r="17302" b="29011"/>
          <a:stretch/>
        </p:blipFill>
        <p:spPr>
          <a:xfrm rot="17079054" flipH="1">
            <a:off x="1095358" y="2622754"/>
            <a:ext cx="285884" cy="726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67188" l="8077" r="74231"/>
                    </a14:imgEffect>
                  </a14:imgLayer>
                </a14:imgProps>
              </a:ext>
            </a:extLst>
          </a:blip>
          <a:srcRect r="17302" b="29011"/>
          <a:stretch/>
        </p:blipFill>
        <p:spPr>
          <a:xfrm rot="18651066" flipH="1">
            <a:off x="1245931" y="2537824"/>
            <a:ext cx="232302" cy="590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67188" l="8077" r="74231"/>
                    </a14:imgEffect>
                  </a14:imgLayer>
                </a14:imgProps>
              </a:ext>
            </a:extLst>
          </a:blip>
          <a:srcRect r="17302" b="29011"/>
          <a:stretch/>
        </p:blipFill>
        <p:spPr>
          <a:xfrm rot="20247628" flipH="1">
            <a:off x="1368689" y="2480543"/>
            <a:ext cx="292061" cy="513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64722" l="5833" r="95000">
                        <a14:foregroundMark x1="27778" y1="47500" x2="27500" y2="43056"/>
                        <a14:foregroundMark x1="50833" y1="46389" x2="50833" y2="46389"/>
                        <a14:foregroundMark x1="58056" y1="45833" x2="58056" y2="45833"/>
                        <a14:foregroundMark x1="65278" y1="45833" x2="65278" y2="45833"/>
                        <a14:foregroundMark x1="73333" y1="46389" x2="73333" y2="46389"/>
                        <a14:foregroundMark x1="79167" y1="46389" x2="79167" y2="46389"/>
                      </a14:backgroundRemoval>
                    </a14:imgEffect>
                  </a14:imgLayer>
                </a14:imgProps>
              </a:ext>
            </a:extLst>
          </a:blip>
          <a:srcRect l="1" t="29602" r="13648" b="38159"/>
          <a:stretch/>
        </p:blipFill>
        <p:spPr>
          <a:xfrm>
            <a:off x="10697594" y="2194592"/>
            <a:ext cx="1399958" cy="460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7328" y="425211"/>
            <a:ext cx="5477639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6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6">
            <a:extLst>
              <a:ext uri="{FF2B5EF4-FFF2-40B4-BE49-F238E27FC236}">
                <a16:creationId xmlns:a16="http://schemas.microsoft.com/office/drawing/2014/main" id="{5801E17F-0979-4A07-8E31-A127B489A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432"/>
            <a:ext cx="1371600" cy="78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678" y="5469439"/>
            <a:ext cx="1847248" cy="18899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86038" y="1896177"/>
            <a:ext cx="9888354" cy="1378050"/>
            <a:chOff x="1386038" y="1896177"/>
            <a:chExt cx="9888354" cy="1378050"/>
          </a:xfrm>
        </p:grpSpPr>
        <p:sp>
          <p:nvSpPr>
            <p:cNvPr id="8" name="Plaque 7"/>
            <p:cNvSpPr/>
            <p:nvPr/>
          </p:nvSpPr>
          <p:spPr>
            <a:xfrm>
              <a:off x="1386038" y="1896177"/>
              <a:ext cx="9702264" cy="1378050"/>
            </a:xfrm>
            <a:prstGeom prst="plaqu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22">
              <a:extLst>
                <a:ext uri="{FF2B5EF4-FFF2-40B4-BE49-F238E27FC236}">
                  <a16:creationId xmlns:a16="http://schemas.microsoft.com/office/drawing/2014/main" id="{B36D66C8-7A40-4FCA-A58C-AC395372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090" y="2070925"/>
              <a:ext cx="9564302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32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32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2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200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TLCH: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13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66B8AC4-070D-4E93-BFC6-5108D892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117725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FF5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id="{705A10E8-8BC1-4B08-9BDE-7377932A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97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9FD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4" name="Picture 4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1B171E43-E983-4080-B7B9-361534E7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2" t="70493" r="1021" b="4480"/>
          <a:stretch>
            <a:fillRect/>
          </a:stretch>
        </p:blipFill>
        <p:spPr bwMode="auto">
          <a:xfrm>
            <a:off x="5610224" y="5676900"/>
            <a:ext cx="152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28FC28A4-100F-48F9-BD14-1B5120D3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2" y="5949324"/>
            <a:ext cx="3222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8" name="Picture 8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AD48E38B-A6CA-42CF-B035-49B77201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50523" r="31798" b="24640"/>
          <a:stretch>
            <a:fillRect/>
          </a:stretch>
        </p:blipFill>
        <p:spPr bwMode="auto">
          <a:xfrm>
            <a:off x="1958976" y="5651500"/>
            <a:ext cx="16986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735E41F8-623D-46D0-B402-3004C109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69588" r="63667" b="4480"/>
          <a:stretch>
            <a:fillRect/>
          </a:stretch>
        </p:blipFill>
        <p:spPr bwMode="auto">
          <a:xfrm>
            <a:off x="8029574" y="56388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id="{7C110A17-A20F-44AC-A76D-0588E3DF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6" y="5903913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9E4BE0D7-E496-41A8-B4D3-EE66AE6F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774" y="5970307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78B75E35-05F3-483B-82C2-C00C14D0A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1371600"/>
            <a:ext cx="2362200" cy="430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322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</p:childTnLst>
        </p:cTn>
      </p:par>
    </p:tnLst>
    <p:bldLst>
      <p:bldP spid="18439" grpId="0"/>
      <p:bldP spid="18450" grpId="0"/>
      <p:bldP spid="184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6">
            <a:extLst>
              <a:ext uri="{FF2B5EF4-FFF2-40B4-BE49-F238E27FC236}">
                <a16:creationId xmlns:a16="http://schemas.microsoft.com/office/drawing/2014/main" id="{5801E17F-0979-4A07-8E31-A127B489A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432"/>
            <a:ext cx="1371600" cy="78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678" y="5469439"/>
            <a:ext cx="1847248" cy="18899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51798" y="2194560"/>
            <a:ext cx="8614610" cy="1315403"/>
            <a:chOff x="1751798" y="2194560"/>
            <a:chExt cx="8614610" cy="1315403"/>
          </a:xfrm>
        </p:grpSpPr>
        <p:sp>
          <p:nvSpPr>
            <p:cNvPr id="8" name="Plaque 7"/>
            <p:cNvSpPr/>
            <p:nvPr/>
          </p:nvSpPr>
          <p:spPr>
            <a:xfrm>
              <a:off x="1751798" y="2194560"/>
              <a:ext cx="8614610" cy="1315403"/>
            </a:xfrm>
            <a:prstGeom prst="plaque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2">
              <a:extLst>
                <a:ext uri="{FF2B5EF4-FFF2-40B4-BE49-F238E27FC236}">
                  <a16:creationId xmlns:a16="http://schemas.microsoft.com/office/drawing/2014/main" id="{B36D66C8-7A40-4FCA-A58C-AC395372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699" y="2365211"/>
              <a:ext cx="7984602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khéo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léo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87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66B8AC4-070D-4E93-BFC6-5108D892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117725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FF5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id="{705A10E8-8BC1-4B08-9BDE-7377932A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97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F9FDFF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4" name="Picture 4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1B171E43-E983-4080-B7B9-361534E7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2" t="70493" r="1021" b="4480"/>
          <a:stretch>
            <a:fillRect/>
          </a:stretch>
        </p:blipFill>
        <p:spPr bwMode="auto">
          <a:xfrm>
            <a:off x="5610224" y="5676900"/>
            <a:ext cx="152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:a16="http://schemas.microsoft.com/office/drawing/2014/main" id="{28FC28A4-100F-48F9-BD14-1B5120D3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62" y="5949324"/>
            <a:ext cx="3222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8" name="Picture 8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AD48E38B-A6CA-42CF-B035-49B77201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50523" r="31798" b="24640"/>
          <a:stretch>
            <a:fillRect/>
          </a:stretch>
        </p:blipFill>
        <p:spPr bwMode="auto">
          <a:xfrm>
            <a:off x="1958976" y="5651500"/>
            <a:ext cx="16986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8CARKCA15CAZPFFJQCA84CIYMCA87DTTPCAG5XPY1CA29FYJCCA7OW6HYCAQYZQSRCAUA0Y7DCA5UTHL6CAGPQUDZCAR5NKX8CAFY46S8CAFGP1FECAQF86Z7CABMVKX0CADGOGGMCA2S8C4HCAH5S8VDCA0LAFDQ">
            <a:extLst>
              <a:ext uri="{FF2B5EF4-FFF2-40B4-BE49-F238E27FC236}">
                <a16:creationId xmlns:a16="http://schemas.microsoft.com/office/drawing/2014/main" id="{735E41F8-623D-46D0-B402-3004C109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 t="69588" r="63667" b="4480"/>
          <a:stretch>
            <a:fillRect/>
          </a:stretch>
        </p:blipFill>
        <p:spPr bwMode="auto">
          <a:xfrm>
            <a:off x="8029574" y="5638800"/>
            <a:ext cx="1676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 Box 18">
            <a:extLst>
              <a:ext uri="{FF2B5EF4-FFF2-40B4-BE49-F238E27FC236}">
                <a16:creationId xmlns:a16="http://schemas.microsoft.com/office/drawing/2014/main" id="{7C110A17-A20F-44AC-A76D-0588E3DF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6" y="5903913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9E4BE0D7-E496-41A8-B4D3-EE66AE6F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774" y="5970307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prstClr val="black"/>
                </a:solidFill>
                <a:latin typeface="VNI-Times" pitchFamily="2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78B75E35-05F3-483B-82C2-C00C14D0A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1371600"/>
            <a:ext cx="2362200" cy="4305300"/>
          </a:xfrm>
          <a:prstGeom prst="rect">
            <a:avLst/>
          </a:prstGeom>
        </p:spPr>
      </p:pic>
      <p:pic>
        <p:nvPicPr>
          <p:cNvPr id="5" name="Picture 4" descr="A pink rose surrounded by white flowers&#10;&#10;Description automatically generated with low confidence">
            <a:extLst>
              <a:ext uri="{FF2B5EF4-FFF2-40B4-BE49-F238E27FC236}">
                <a16:creationId xmlns:a16="http://schemas.microsoft.com/office/drawing/2014/main" id="{CD4E0F24-960F-48EF-9E31-AFFA45DA6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306178"/>
            <a:ext cx="3352800" cy="4436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622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1"/>
                  </p:tgtEl>
                </p:cond>
              </p:nextCondLst>
            </p:seq>
          </p:childTnLst>
        </p:cTn>
      </p:par>
    </p:tnLst>
    <p:bldLst>
      <p:bldP spid="18439" grpId="0"/>
      <p:bldP spid="18450" grpId="0"/>
      <p:bldP spid="184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6">
            <a:extLst>
              <a:ext uri="{FF2B5EF4-FFF2-40B4-BE49-F238E27FC236}">
                <a16:creationId xmlns:a16="http://schemas.microsoft.com/office/drawing/2014/main" id="{5801E17F-0979-4A07-8E31-A127B489A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432"/>
            <a:ext cx="1371600" cy="78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678" y="5469439"/>
            <a:ext cx="1847248" cy="18899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0931" y="2213811"/>
            <a:ext cx="8450982" cy="1465584"/>
            <a:chOff x="2030931" y="2213811"/>
            <a:chExt cx="8450982" cy="1465584"/>
          </a:xfrm>
        </p:grpSpPr>
        <p:sp>
          <p:nvSpPr>
            <p:cNvPr id="8" name="Plaque 7"/>
            <p:cNvSpPr/>
            <p:nvPr/>
          </p:nvSpPr>
          <p:spPr>
            <a:xfrm>
              <a:off x="2030931" y="2213811"/>
              <a:ext cx="8450982" cy="1465584"/>
            </a:xfrm>
            <a:prstGeom prst="plaqu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2">
              <a:extLst>
                <a:ext uri="{FF2B5EF4-FFF2-40B4-BE49-F238E27FC236}">
                  <a16:creationId xmlns:a16="http://schemas.microsoft.com/office/drawing/2014/main" id="{B36D66C8-7A40-4FCA-A58C-AC395372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557" y="2419001"/>
              <a:ext cx="7984602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2691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058386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2313</Words>
  <Application>Microsoft Office PowerPoint</Application>
  <PresentationFormat>Widescreen</PresentationFormat>
  <Paragraphs>225</Paragraphs>
  <Slides>47</Slides>
  <Notes>25</Notes>
  <HiddenSlides>1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Comic Sans MS</vt:lpstr>
      <vt:lpstr>HP001</vt:lpstr>
      <vt:lpstr>HP001 4 hàng</vt:lpstr>
      <vt:lpstr>HP001 5 hàng</vt:lpstr>
      <vt:lpstr>ITC Avant Garde Std Bk</vt:lpstr>
      <vt:lpstr>SVN-Lobster</vt:lpstr>
      <vt:lpstr>Times New Roman</vt:lpstr>
      <vt:lpstr>UVN Van Chuong Nang</vt:lpstr>
      <vt:lpstr>VNI-Times</vt:lpstr>
      <vt:lpstr>Zilla Slab</vt:lpstr>
      <vt:lpstr>字魂52号-阿开漫画体</vt:lpstr>
      <vt:lpstr>Office Theme</vt:lpstr>
      <vt:lpstr>1_Office Theme</vt:lpstr>
      <vt:lpstr>4_Office Theme</vt:lpstr>
      <vt:lpstr>5_Office Theme</vt:lpstr>
      <vt:lpstr>7_Office Theme</vt:lpstr>
      <vt:lpstr>9_Office Theme</vt:lpstr>
      <vt:lpstr>10_Office Theme</vt:lpstr>
      <vt:lpstr>1_Office 主题​​</vt:lpstr>
      <vt:lpstr>24_默认设计模板</vt:lpstr>
      <vt:lpstr>6_Office Theme</vt:lpstr>
      <vt:lpstr>Office 主题​​</vt:lpstr>
      <vt:lpstr>2_第一PPT，www.1ppt.com</vt:lpstr>
      <vt:lpstr>3_Office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12  PHÒNG GIÁO DỤC &amp; ĐÀO TẠO</dc:title>
  <dc:creator>PC</dc:creator>
  <cp:lastModifiedBy>Admin</cp:lastModifiedBy>
  <cp:revision>60</cp:revision>
  <dcterms:created xsi:type="dcterms:W3CDTF">2021-08-29T02:28:21Z</dcterms:created>
  <dcterms:modified xsi:type="dcterms:W3CDTF">2022-10-15T15:40:25Z</dcterms:modified>
</cp:coreProperties>
</file>