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  <p:sldMasterId id="2147483670" r:id="rId2"/>
  </p:sldMasterIdLst>
  <p:notesMasterIdLst>
    <p:notesMasterId r:id="rId16"/>
  </p:notesMasterIdLst>
  <p:sldIdLst>
    <p:sldId id="311" r:id="rId3"/>
    <p:sldId id="306" r:id="rId4"/>
    <p:sldId id="297" r:id="rId5"/>
    <p:sldId id="295" r:id="rId6"/>
    <p:sldId id="296" r:id="rId7"/>
    <p:sldId id="307" r:id="rId8"/>
    <p:sldId id="299" r:id="rId9"/>
    <p:sldId id="300" r:id="rId10"/>
    <p:sldId id="301" r:id="rId11"/>
    <p:sldId id="312" r:id="rId12"/>
    <p:sldId id="308" r:id="rId13"/>
    <p:sldId id="309" r:id="rId14"/>
    <p:sldId id="31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560" y="-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8184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79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63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0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7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1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xmlns="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259416"/>
            <a:ext cx="9144000" cy="3884084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6442023" y="3496456"/>
            <a:ext cx="2701978" cy="1641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317518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7184035" y="-1"/>
            <a:ext cx="1959965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6841008" y="1800226"/>
            <a:ext cx="2408860" cy="3343032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1" y="3759399"/>
            <a:ext cx="1821305" cy="13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7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1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3" r:id="rId3"/>
    <p:sldLayoutId id="2147483664" r:id="rId4"/>
    <p:sldLayoutId id="2147483666" r:id="rId5"/>
    <p:sldLayoutId id="214748366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3236A11C-9BBA-4DA5-A576-DA3FF68E2598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buFontTx/>
                <a:buNone/>
              </a:pPr>
              <a:t>12/25/2022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E24C0655-4D81-4ACB-AA7E-12F7DDECA20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549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435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68990" cy="968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0226" y="250523"/>
            <a:ext cx="4845937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buClrTx/>
            </a:pPr>
            <a:r>
              <a:rPr lang="en-US" sz="2100" b="1" kern="1200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 TIỂU HỌC PHÚC LỢI</a:t>
            </a:r>
            <a:endParaRPr lang="vi-VN" sz="2100" b="1" kern="1200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315724" y="791551"/>
            <a:ext cx="2622907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en-US" sz="2400" b="1" kern="1200" spc="-85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lang="en-US" sz="2400" b="1" kern="1200" spc="-85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17</a:t>
            </a:r>
            <a:endParaRPr lang="en-US" sz="2400" b="1" kern="1200" spc="-85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895" y="1389385"/>
            <a:ext cx="8125677" cy="105413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</a:pPr>
            <a:r>
              <a:rPr lang="en-US" sz="3200" b="1" kern="1200" err="1">
                <a:solidFill>
                  <a:srgbClr val="00206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Tiếng</a:t>
            </a:r>
            <a:r>
              <a:rPr 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3200" b="1" kern="1200" smtClean="0">
                <a:solidFill>
                  <a:srgbClr val="00206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Việt </a:t>
            </a:r>
          </a:p>
          <a:p>
            <a:pPr algn="ctr" defTabSz="685783">
              <a:buClrTx/>
            </a:pPr>
            <a:r>
              <a:rPr lang="en-US" sz="3200" b="1" kern="120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Bài 32. Luyện viết th</a:t>
            </a:r>
            <a:r>
              <a:rPr lang="en-US" sz="3000" b="1" kern="120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ư</a:t>
            </a:r>
            <a:endParaRPr lang="en-US" sz="3000" b="1" kern="1200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722A416-196F-BE78-0987-3BFF22ABD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748C9C"/>
                </a:solidFill>
              </a:rPr>
              <a:pPr/>
              <a:t>10</a:t>
            </a:fld>
            <a:endParaRPr lang="en">
              <a:solidFill>
                <a:srgbClr val="748C9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B0925F-3819-5EB8-13D5-97452CC537B7}"/>
              </a:ext>
            </a:extLst>
          </p:cNvPr>
          <p:cNvSpPr txBox="1"/>
          <p:nvPr/>
        </p:nvSpPr>
        <p:spPr>
          <a:xfrm>
            <a:off x="1277471" y="102382"/>
            <a:ext cx="646803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latin typeface="Times New Roman" panose="02020603050405020304" pitchFamily="18" charset="0"/>
              </a:rPr>
              <a:t>                  Tiêu chí đánh giá</a:t>
            </a:r>
          </a:p>
          <a:p>
            <a:r>
              <a:rPr lang="vi-VN" sz="2800" smtClean="0">
                <a:latin typeface="+mj-lt"/>
              </a:rPr>
              <a:t>- Thư viết đúng theo trình tự cấu trúc của bức thư.</a:t>
            </a:r>
          </a:p>
          <a:p>
            <a:r>
              <a:rPr lang="vi-VN" sz="2800" smtClean="0">
                <a:latin typeface="+mj-lt"/>
              </a:rPr>
              <a:t>- Nội dung đúng thư thăm hỏi, rõ mục đích viết thư</a:t>
            </a:r>
            <a:r>
              <a:rPr lang="vi-VN" sz="2800" smtClean="0"/>
              <a:t>.</a:t>
            </a:r>
          </a:p>
          <a:p>
            <a:r>
              <a:rPr lang="vi-VN" sz="2800" smtClean="0">
                <a:latin typeface="+mj-lt"/>
              </a:rPr>
              <a:t>- Lời thăm hỏi có sự sáng tạo, câu văn thể hiện tình cảm với người nhận thư.</a:t>
            </a:r>
          </a:p>
        </p:txBody>
      </p:sp>
      <p:pic>
        <p:nvPicPr>
          <p:cNvPr id="2052" name="Picture 4" descr="Những Ý Tưởng Vẽ Tranh Đề Tài Học Tập Đầy Ý Nghĩa - BroCanvas - 99+ mẫu  trần thạch cao 3 giật cấp hiện đại, giá rẻ phòng khách">
            <a:extLst>
              <a:ext uri="{FF2B5EF4-FFF2-40B4-BE49-F238E27FC236}">
                <a16:creationId xmlns:a16="http://schemas.microsoft.com/office/drawing/2014/main" xmlns="" id="{FD692E82-FC53-6ABE-0683-3825A548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16" y="3253158"/>
            <a:ext cx="2699790" cy="18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 đề ôn tập luyện từ và câu lớp 5 (có đáp án) - Tri Thức - Tài Nguyên">
            <a:extLst>
              <a:ext uri="{FF2B5EF4-FFF2-40B4-BE49-F238E27FC236}">
                <a16:creationId xmlns:a16="http://schemas.microsoft.com/office/drawing/2014/main" xmlns="" id="{85812229-AA17-486E-0931-C605E092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2" y="3198897"/>
            <a:ext cx="3312056" cy="18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2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1B76BD-8569-EFA6-04D9-09F51EE3B3B5}"/>
              </a:ext>
            </a:extLst>
          </p:cNvPr>
          <p:cNvSpPr txBox="1"/>
          <p:nvPr/>
        </p:nvSpPr>
        <p:spPr>
          <a:xfrm>
            <a:off x="2191870" y="1564879"/>
            <a:ext cx="485438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C. Vận dụng, trải nghiệm 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A8AA66-67DE-03D6-6057-9A80AB4BC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13" y="2571750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1933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AF8D065-6956-45AF-4379-28B728D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Picture 12" descr="Trẻ Nhỏ Và Bong Bóng Lời Nói Hình minh họa Sẵn có - Tải xuống Hình ảnh Ngay  bây giờ - Biểu cảm khuôn mặt, Bong bóng suy nghĩ, Bong bóng thoại - iStock">
            <a:extLst>
              <a:ext uri="{FF2B5EF4-FFF2-40B4-BE49-F238E27FC236}">
                <a16:creationId xmlns:a16="http://schemas.microsoft.com/office/drawing/2014/main" xmlns="" id="{CAC36A15-4248-EBF7-9036-264EE102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07C89B-1CFB-F285-2CF4-33088DC01B29}"/>
              </a:ext>
            </a:extLst>
          </p:cNvPr>
          <p:cNvSpPr txBox="1"/>
          <p:nvPr/>
        </p:nvSpPr>
        <p:spPr>
          <a:xfrm>
            <a:off x="2138083" y="724729"/>
            <a:ext cx="415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rgbClr val="002060"/>
                </a:solidFill>
                <a:latin typeface="+mj-lt"/>
              </a:rPr>
              <a:t>CỦNG CỐ LẠI NỘI DUNG BÀI HỌC  VÀ DẶN DÒ HỌC SINH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9CF2-5F82-33E4-121F-F359AAFBB0B0}"/>
              </a:ext>
            </a:extLst>
          </p:cNvPr>
          <p:cNvSpPr txBox="1"/>
          <p:nvPr/>
        </p:nvSpPr>
        <p:spPr>
          <a:xfrm>
            <a:off x="1897729" y="1527486"/>
            <a:ext cx="5605730" cy="26468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Về nhà tự làm phong bì thư và ghi tên người gửi, người nhận lên bì thư.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Xin ý kiến đóng góp của người thân.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cho HS nhắc lại những nội dung chủ yếu trong tuần 17. 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0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86" y="1263650"/>
            <a:ext cx="5395427" cy="1892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FA68CE-D0CB-8764-8534-0BD36404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939"/>
            <a:ext cx="1948251" cy="43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Khởi động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7E3004D5-18DC-7BF6-093F-960058CDB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35" y="1772111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27928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6C90046-01A3-59FA-982A-D835AFF77D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5959A4-A911-248D-CB0F-A2A1473DEE28}"/>
              </a:ext>
            </a:extLst>
          </p:cNvPr>
          <p:cNvSpPr txBox="1"/>
          <p:nvPr/>
        </p:nvSpPr>
        <p:spPr>
          <a:xfrm>
            <a:off x="1334081" y="201451"/>
            <a:ext cx="6250059" cy="1004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Đ</a:t>
            </a:r>
            <a:r>
              <a:rPr lang="vi-VN" sz="24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ọc 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 bức thư trong bài 30</a:t>
            </a:r>
            <a:r>
              <a:rPr lang="nl-NL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 các câu hỏi </a:t>
            </a:r>
            <a:r>
              <a:rPr lang="vi-VN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vi-VN" sz="24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8" name="Picture 4" descr="BÀI TẬP ĐỌC HIỂU KHỐI 11 - LẦN 3">
            <a:extLst>
              <a:ext uri="{FF2B5EF4-FFF2-40B4-BE49-F238E27FC236}">
                <a16:creationId xmlns:a16="http://schemas.microsoft.com/office/drawing/2014/main" xmlns="" id="{898800A0-F106-7A83-A297-8C584EFB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50" y="1087848"/>
            <a:ext cx="1840090" cy="22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uần 24-Tập đọc 5-Hộp thư mật">
            <a:extLst>
              <a:ext uri="{FF2B5EF4-FFF2-40B4-BE49-F238E27FC236}">
                <a16:creationId xmlns:a16="http://schemas.microsoft.com/office/drawing/2014/main" xmlns="" id="{EE8D630D-7B8F-4A16-DC09-582648053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40" y="1118892"/>
            <a:ext cx="1590323" cy="21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0622" y="1461758"/>
            <a:ext cx="387806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Bạn </a:t>
            </a:r>
            <a:r>
              <a:rPr lang="nl-NL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Nga </a:t>
            </a:r>
            <a:r>
              <a:rPr lang="nl-NL" sz="2400">
                <a:latin typeface="Times New Roman" panose="02020603050405020304" pitchFamily="18" charset="0"/>
                <a:ea typeface="Times New Roman" panose="02020603050405020304" pitchFamily="18" charset="0"/>
              </a:rPr>
              <a:t>viết thư cho ai?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622" y="1986325"/>
            <a:ext cx="3878067" cy="52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nl-NL" sz="2400">
                <a:latin typeface="Times New Roman" panose="02020603050405020304" pitchFamily="18" charset="0"/>
                <a:ea typeface="Times New Roman" panose="02020603050405020304" pitchFamily="18" charset="0"/>
              </a:rPr>
              <a:t>Bạn ấy viết thư để làm gì?</a:t>
            </a:r>
            <a:endParaRPr lang="vi-VN" sz="24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4410" y="2615453"/>
            <a:ext cx="397219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vi-VN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Trình tự của bức thư được viết như thế nào?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36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xmlns="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7244" y="5355431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2712316" y="574119"/>
            <a:ext cx="3288434" cy="1199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7" y="2518619"/>
            <a:ext cx="3528780" cy="352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5F5A01-A850-C87B-CF23-D3BB722E04EA}"/>
              </a:ext>
            </a:extLst>
          </p:cNvPr>
          <p:cNvSpPr txBox="1"/>
          <p:nvPr/>
        </p:nvSpPr>
        <p:spPr>
          <a:xfrm>
            <a:off x="3518941" y="100059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TIẾNG VIỆT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687A4F-8764-8065-9E30-5ED440B9B4A6}"/>
              </a:ext>
            </a:extLst>
          </p:cNvPr>
          <p:cNvSpPr txBox="1"/>
          <p:nvPr/>
        </p:nvSpPr>
        <p:spPr>
          <a:xfrm>
            <a:off x="2603134" y="2024120"/>
            <a:ext cx="48260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32: LUYỆN 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</a:t>
            </a:r>
            <a:r>
              <a:rPr lang="en-US" sz="2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endParaRPr lang="vi-VN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C68F2E3-1B2F-2FCB-8675-464071BB7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09F409-C1BA-5A96-160E-63EC8F12AB7D}"/>
              </a:ext>
            </a:extLst>
          </p:cNvPr>
          <p:cNvSpPr txBox="1"/>
          <p:nvPr/>
        </p:nvSpPr>
        <p:spPr>
          <a:xfrm>
            <a:off x="2359959" y="1379784"/>
            <a:ext cx="57956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2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Biết viết </a:t>
            </a:r>
            <a:r>
              <a:rPr lang="nl-N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 bức thư cho </a:t>
            </a:r>
            <a:r>
              <a:rPr lang="nl-NL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 </a:t>
            </a:r>
            <a:r>
              <a:rPr lang="nl-NL" sz="3200">
                <a:latin typeface="Times New Roman" panose="02020603050405020304" pitchFamily="18" charset="0"/>
                <a:ea typeface="Calibri" panose="020F0502020204030204" pitchFamily="34" charset="0"/>
              </a:rPr>
              <a:t>hay người thân để </a:t>
            </a:r>
            <a:r>
              <a:rPr lang="nl-NL" sz="3200" smtClean="0">
                <a:latin typeface="Times New Roman" panose="02020603050405020304" pitchFamily="18" charset="0"/>
                <a:ea typeface="Calibri" panose="020F0502020204030204" pitchFamily="34" charset="0"/>
              </a:rPr>
              <a:t>thăm hỏi </a:t>
            </a:r>
            <a:r>
              <a:rPr lang="nl-NL" sz="3200"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nl-NL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 </a:t>
            </a:r>
            <a:r>
              <a:rPr lang="nl-NL" sz="32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dẫn.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284A340C-35C7-AB86-C311-DA3DD236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987" y="513242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0982" y="308528"/>
            <a:ext cx="4121524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051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99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 phá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11F7DA-1F7B-1AB8-6E0D-A0902C68F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6" y="1688740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670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5E73023-7A98-D3DB-B1F8-12B25AFA4D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F9C367-1A33-0DE8-9536-89C37B53A397}"/>
              </a:ext>
            </a:extLst>
          </p:cNvPr>
          <p:cNvSpPr txBox="1"/>
          <p:nvPr/>
        </p:nvSpPr>
        <p:spPr>
          <a:xfrm>
            <a:off x="1271243" y="114250"/>
            <a:ext cx="695835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tập 1:</a:t>
            </a: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thư cho bạn (hoặc cho người thân) ở xa</a:t>
            </a:r>
            <a:endParaRPr lang="vi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FBC6A2-B4DB-4428-9051-13B16DE8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276" y="1071744"/>
            <a:ext cx="4612944" cy="3607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4A6E99-22A7-84DE-A1F4-A154B2D15D94}"/>
              </a:ext>
            </a:extLst>
          </p:cNvPr>
          <p:cNvSpPr txBox="1"/>
          <p:nvPr/>
        </p:nvSpPr>
        <p:spPr>
          <a:xfrm>
            <a:off x="335845" y="1536486"/>
            <a:ext cx="40747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làm việc nhóm đôi và trả lời các câu hỏi: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</a:t>
            </a:r>
            <a:r>
              <a:rPr lang="nl-N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 ý trong SGK.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 </a:t>
            </a:r>
            <a:r>
              <a:rPr lang="nl-N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 xem người mình định viết thư gửi cho </a:t>
            </a:r>
            <a:r>
              <a:rPr lang="nl-NL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nl-NL" sz="2800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87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52C4F0B-D199-0874-24B5-F8A27CC34D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A84C19-118C-513C-F5EE-F44C0BAD3F3C}"/>
              </a:ext>
            </a:extLst>
          </p:cNvPr>
          <p:cNvSpPr txBox="1"/>
          <p:nvPr/>
        </p:nvSpPr>
        <p:spPr>
          <a:xfrm>
            <a:off x="3313289" y="505073"/>
            <a:ext cx="45720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 viết phong bì thư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00FA3B-8580-3D92-F09C-5B37C11DA6BA}"/>
              </a:ext>
            </a:extLst>
          </p:cNvPr>
          <p:cNvSpPr txBox="1"/>
          <p:nvPr/>
        </p:nvSpPr>
        <p:spPr>
          <a:xfrm>
            <a:off x="4774382" y="1293667"/>
            <a:ext cx="3862434" cy="196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nl-NL" sz="16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 người gửi ghi thông tin gì?</a:t>
            </a:r>
            <a:endParaRPr lang="vi-VN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nl-NL" sz="16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 tên và địa chỉ của người viết thư.</a:t>
            </a:r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nl-NL" sz="16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 thông tin gì vào mục người nhận?</a:t>
            </a:r>
            <a:endParaRPr lang="vi-VN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1600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 tên và địa chỉ người nhận thư.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1B02BC-B981-D31F-6CDA-A429C99F5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3" y="1293668"/>
            <a:ext cx="4225567" cy="2565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3890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722A416-196F-BE78-0987-3BFF22ABD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B0925F-3819-5EB8-13D5-97452CC537B7}"/>
              </a:ext>
            </a:extLst>
          </p:cNvPr>
          <p:cNvSpPr txBox="1"/>
          <p:nvPr/>
        </p:nvSpPr>
        <p:spPr>
          <a:xfrm>
            <a:off x="1277471" y="262194"/>
            <a:ext cx="60174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Bài </a:t>
            </a:r>
            <a:r>
              <a:rPr lang="nl-N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 2. Chia sẻ bức thư của em trong nhóm và nghe góp ý của các bạn chỉnh sửa.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719A3C-55D3-3C8D-1CF2-E1251B2452EE}"/>
              </a:ext>
            </a:extLst>
          </p:cNvPr>
          <p:cNvSpPr txBox="1"/>
          <p:nvPr/>
        </p:nvSpPr>
        <p:spPr>
          <a:xfrm>
            <a:off x="2240843" y="1682495"/>
            <a:ext cx="5629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nhận xét và chỉnh sửa cho nhau </a:t>
            </a:r>
            <a:r>
              <a:rPr lang="nl-NL" sz="24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nl-NL" sz="2400" i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endParaRPr lang="vi-VN" sz="2400" dirty="0"/>
          </a:p>
        </p:txBody>
      </p:sp>
      <p:pic>
        <p:nvPicPr>
          <p:cNvPr id="2052" name="Picture 4" descr="Những Ý Tưởng Vẽ Tranh Đề Tài Học Tập Đầy Ý Nghĩa - BroCanvas - 99+ mẫu  trần thạch cao 3 giật cấp hiện đại, giá rẻ phòng khách">
            <a:extLst>
              <a:ext uri="{FF2B5EF4-FFF2-40B4-BE49-F238E27FC236}">
                <a16:creationId xmlns:a16="http://schemas.microsoft.com/office/drawing/2014/main" xmlns="" id="{FD692E82-FC53-6ABE-0683-3825A548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53" y="2351009"/>
            <a:ext cx="3586405" cy="25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 đề ôn tập luyện từ và câu lớp 5 (có đáp án) - Tri Thức - Tài Nguyên">
            <a:extLst>
              <a:ext uri="{FF2B5EF4-FFF2-40B4-BE49-F238E27FC236}">
                <a16:creationId xmlns:a16="http://schemas.microsoft.com/office/drawing/2014/main" xmlns="" id="{85812229-AA17-486E-0931-C605E092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0" y="2190368"/>
            <a:ext cx="3312056" cy="18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98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356</Words>
  <Application>Microsoft Office PowerPoint</Application>
  <PresentationFormat>On-screen Show (16:9)</PresentationFormat>
  <Paragraphs>43</Paragraphs>
  <Slides>13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Bagot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10</cp:revision>
  <dcterms:modified xsi:type="dcterms:W3CDTF">2022-12-25T06:05:21Z</dcterms:modified>
</cp:coreProperties>
</file>