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17" r:id="rId3"/>
    <p:sldMasterId id="2147483730" r:id="rId4"/>
    <p:sldMasterId id="2147483760" r:id="rId5"/>
    <p:sldMasterId id="2147483790" r:id="rId6"/>
  </p:sldMasterIdLst>
  <p:notesMasterIdLst>
    <p:notesMasterId r:id="rId31"/>
  </p:notesMasterIdLst>
  <p:sldIdLst>
    <p:sldId id="11700" r:id="rId7"/>
    <p:sldId id="11681" r:id="rId8"/>
    <p:sldId id="11691" r:id="rId9"/>
    <p:sldId id="11692" r:id="rId10"/>
    <p:sldId id="11698" r:id="rId11"/>
    <p:sldId id="11697" r:id="rId12"/>
    <p:sldId id="11649" r:id="rId13"/>
    <p:sldId id="11699" r:id="rId14"/>
    <p:sldId id="11659" r:id="rId15"/>
    <p:sldId id="11657" r:id="rId16"/>
    <p:sldId id="11660" r:id="rId17"/>
    <p:sldId id="260" r:id="rId18"/>
    <p:sldId id="11695" r:id="rId19"/>
    <p:sldId id="11696" r:id="rId20"/>
    <p:sldId id="11687" r:id="rId21"/>
    <p:sldId id="259" r:id="rId22"/>
    <p:sldId id="11675" r:id="rId23"/>
    <p:sldId id="11682" r:id="rId24"/>
    <p:sldId id="11688" r:id="rId25"/>
    <p:sldId id="11689" r:id="rId26"/>
    <p:sldId id="11690" r:id="rId27"/>
    <p:sldId id="11685" r:id="rId28"/>
    <p:sldId id="11684" r:id="rId29"/>
    <p:sldId id="116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a:srgbClr val="FF99CC"/>
    <a:srgbClr val="0000FF"/>
    <a:srgbClr val="FF0066"/>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00" d="100"/>
          <a:sy n="100" d="100"/>
        </p:scale>
        <p:origin x="-1032" y="-3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D7DA8D-3865-44A7-BDCC-A9923206F37E}" type="datetimeFigureOut">
              <a:rPr lang="en-US" smtClean="0"/>
              <a:t>11/30/2022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CFB85-4EDD-460C-9483-D16C5C7CF5CC}" type="slidenum">
              <a:rPr lang="en-US" smtClean="0"/>
              <a:t>‹#›</a:t>
            </a:fld>
            <a:endParaRPr lang="en-US"/>
          </a:p>
        </p:txBody>
      </p:sp>
    </p:spTree>
    <p:extLst>
      <p:ext uri="{BB962C8B-B14F-4D97-AF65-F5344CB8AC3E}">
        <p14:creationId xmlns:p14="http://schemas.microsoft.com/office/powerpoint/2010/main" val="3519323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8D389-97FE-411E-8883-EB9073DF4725}" type="slidenum">
              <a:rPr lang="zh-CN" altLang="en-US" smtClean="0">
                <a:solidFill>
                  <a:prstClr val="black"/>
                </a:solidFill>
                <a:latin typeface="等线" panose="020F0502020204030204"/>
              </a:rPr>
              <a:pPr>
                <a:defRPr/>
              </a:pPr>
              <a:t>15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1564173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292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6788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89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286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0539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78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76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31629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8316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034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42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971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8971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6737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33735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4917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4142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56334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1457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0659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0110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900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987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0674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4351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951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847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323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19807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9854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0974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3797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39110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402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92989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067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5669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966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5245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6598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4268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0609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0402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544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9192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78667-E865-4580-9C06-63F58C228D54}"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06590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62659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B78667-E865-4580-9C06-63F58C228D54}"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82031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5" y="1600204"/>
            <a:ext cx="71945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4"/>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B78667-E865-4580-9C06-63F58C228D54}"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39804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B78667-E865-4580-9C06-63F58C228D54}" type="datetimeFigureOut">
              <a:rPr lang="en-US" smtClean="0"/>
              <a:t>11/30/2022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3254258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1B78667-E865-4580-9C06-63F58C228D54}" type="datetimeFigureOut">
              <a:rPr lang="en-US" smtClean="0"/>
              <a:t>11/30/2022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977838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B78667-E865-4580-9C06-63F58C228D54}" type="datetimeFigureOut">
              <a:rPr lang="en-US" smtClean="0"/>
              <a:t>11/30/2022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98406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0567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B78667-E865-4580-9C06-63F58C228D54}" type="datetimeFigureOut">
              <a:rPr lang="en-US" smtClean="0"/>
              <a:t>11/30/2022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4267497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878870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08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2"/>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2"/>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B78667-E865-4580-9C06-63F58C228D54}" type="datetimeFigureOut">
              <a:rPr lang="en-US" smtClean="0"/>
              <a:t>11/30/2022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5420367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553A8FA-8D9A-458C-BA2A-8676CB7A30B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C06AADFA-4117-4133-A58A-8FDBF89D85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3ADE843C-9007-41D0-8C85-EEB162D72765}"/>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2AA8ED9-F698-435A-A9CD-5D6EBBAD38A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FFA8B033-33EF-4585-9DC7-B5F6D4D2757A}"/>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1554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BC904D1-EB75-465F-9572-62D9E974F5A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EFB7426-EA51-4882-88CB-6C84D9EE38D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3ABC412-D18D-4349-9010-4DC9DE3DFD8D}"/>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D07885D9-F736-40F6-A99B-A77977DC1F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D3548349-CA17-4E6C-977B-F6D67A1BA45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12365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E60A803-F33A-476D-82E3-9FC38493494A}"/>
              </a:ext>
            </a:extLst>
          </p:cNvPr>
          <p:cNvSpPr>
            <a:spLocks noGrp="1"/>
          </p:cNvSpPr>
          <p:nvPr>
            <p:ph type="title"/>
          </p:nvPr>
        </p:nvSpPr>
        <p:spPr>
          <a:xfrm>
            <a:off x="831851" y="170975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A533D403-4B05-46BE-9DE3-022A846F2582}"/>
              </a:ext>
            </a:extLst>
          </p:cNvPr>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F1FB60EC-179E-4403-880D-1D448F33F759}"/>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0EFB2C6-FCBD-4DA8-A813-E2E98C0400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08CB9C5-F588-405A-B214-2DD9DF47FFE9}"/>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257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F70958F-493D-48C2-8F22-9E686823DC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B93542B4-F694-4E3D-AFDD-9A1DE6B658E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93DC7F82-21C3-4284-8DDE-850EAB1B257C}"/>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05EAE06E-0D9B-40EB-B543-02FC4371F28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30B21D2A-5034-41B8-B85A-625FF417929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A67EF732-9096-404A-BC70-3859CB41CC32}"/>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0890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9CD5443-EE0C-4346-83CC-5BA77BB6C97F}"/>
              </a:ext>
            </a:extLst>
          </p:cNvPr>
          <p:cNvSpPr>
            <a:spLocks noGrp="1"/>
          </p:cNvSpPr>
          <p:nvPr>
            <p:ph type="title"/>
          </p:nvPr>
        </p:nvSpPr>
        <p:spPr>
          <a:xfrm>
            <a:off x="839788" y="365129"/>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63155A2-EF42-498C-B5B2-A7EB678A6EEA}"/>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9BE5ECE2-1AB2-4468-9953-ACAA23DCF906}"/>
              </a:ext>
            </a:extLst>
          </p:cNvPr>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98C15DE7-1DA9-47AC-90DF-292ED456EC98}"/>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3A0141EB-34F6-42BE-9C06-7CF8C6A0E8B2}"/>
              </a:ext>
            </a:extLst>
          </p:cNvPr>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E6835446-5D7D-4429-A2CA-3CAB0C122E3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23BC8FC3-BD28-4CFF-83E7-DF12E172DD7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A907FF9D-56B2-4D2A-A814-E4919DD34F14}"/>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1808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3754DE9-9688-4768-AD07-0C36C734E3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F61FE703-DB18-4306-9E28-BB4D10B4C861}"/>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04F21828-2E14-4426-B87E-EC3B0A606F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A88826FA-628B-463E-BBA8-2715629BF74D}"/>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760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E373679E-5504-4940-94F6-7DA9A5C7C5F3}"/>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99906A0E-BF6D-4FB4-BF94-0BBFB99190A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4EC6906D-4BFA-4505-93AC-146CD44477EB}"/>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7288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C3FB7B5-5D75-489A-8AEC-3E788F18CD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C7FED9B4-BCCA-4CD7-A6B5-073B1A86E333}"/>
              </a:ext>
            </a:extLst>
          </p:cNvPr>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C83CF378-4DC5-44FA-BF3C-A201BA3373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F7540AD-CF6F-478D-997C-05935F48ED54}"/>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601148CA-A7F0-4465-847B-DCFD95A25E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B89B3869-F4A8-4CF3-8328-CB196976CCC8}"/>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39084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42BD1B8-B3C0-48CA-B2A8-00889DC0EFA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570F814F-DDB1-4522-82F8-DA97BA0DB466}"/>
              </a:ext>
            </a:extLst>
          </p:cNvPr>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A7F8F0DF-2EF8-4D65-9B2B-2620D176A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E02EEE8F-D4A7-4A82-9FBB-F13460C5E8D8}"/>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C5350A95-27D0-4A9F-A5C8-4C634965FE4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7F448E90-E654-4B9D-B5DE-60FEAF1B9401}"/>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423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1639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AD2372C6-F92D-4BD7-9FB2-28B4568CAF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5D140EFE-01C8-443A-B50D-7775222286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3D48734-9EE0-4936-B632-50E9F1A04ACA}"/>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644F3EDF-A086-41DE-ACA0-D4F18BC5942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644FBF2F-65A5-48D1-9AAD-5F86DB759B1E}"/>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8649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F11278F-3619-4A31-8206-E7AA2C3FC354}"/>
              </a:ext>
            </a:extLst>
          </p:cNvPr>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41F6C2B-A732-4D7C-B6FC-3487101FD877}"/>
              </a:ext>
            </a:extLst>
          </p:cNvPr>
          <p:cNvSpPr>
            <a:spLocks noGrp="1"/>
          </p:cNvSpPr>
          <p:nvPr>
            <p:ph type="body" orient="vert" idx="1"/>
          </p:nvPr>
        </p:nvSpPr>
        <p:spPr>
          <a:xfrm>
            <a:off x="838203"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90CF0A56-1D8B-452E-B29C-8C79CA05D7F6}"/>
              </a:ext>
            </a:extLst>
          </p:cNvPr>
          <p:cNvSpPr>
            <a:spLocks noGrp="1"/>
          </p:cNvSpPr>
          <p:nvPr>
            <p:ph type="dt" sz="half" idx="10"/>
          </p:nvPr>
        </p:nvSpPr>
        <p:spPr/>
        <p:txBody>
          <a:body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BECE6DF-5146-4EA3-9ADA-8AC883ED01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101F660B-19CE-45B3-B017-64342DAAD646}"/>
              </a:ext>
            </a:extLst>
          </p:cNvPr>
          <p:cNvSpPr>
            <a:spLocks noGrp="1"/>
          </p:cNvSpPr>
          <p:nvPr>
            <p:ph type="sldNum" sz="quarter" idx="12"/>
          </p:nvPr>
        </p:nvSpPr>
        <p:spPr/>
        <p:txBody>
          <a:body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202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974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960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061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4108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2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44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1123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171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892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209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836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117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8674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57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14286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3735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424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02640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008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03194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598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784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836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0404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0604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8031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197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8101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8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1932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04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363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0758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73357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08288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8706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1826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53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013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357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1775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45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6117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666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52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48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8210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3900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9962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31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5808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9336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image" Target="../media/image2.png"/><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image" Target="../media/image1.jpe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image" Target="../media/image2.png"/><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1.jpe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6.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2022/11/30</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9" name="Picture 8" descr="Shape&#10;&#10;Description automatically generated with medium confidence">
            <a:extLst>
              <a:ext uri="{FF2B5EF4-FFF2-40B4-BE49-F238E27FC236}">
                <a16:creationId xmlns="" xmlns:a16="http://schemas.microsoft.com/office/drawing/2014/main"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6"/>
            <a:ext cx="1171277" cy="1171277"/>
          </a:xfrm>
          <a:prstGeom prst="rect">
            <a:avLst/>
          </a:prstGeom>
        </p:spPr>
      </p:pic>
    </p:spTree>
    <p:extLst>
      <p:ext uri="{BB962C8B-B14F-4D97-AF65-F5344CB8AC3E}">
        <p14:creationId xmlns:p14="http://schemas.microsoft.com/office/powerpoint/2010/main" val="1724203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B78667-E865-4580-9C06-63F58C228D54}" type="datetimeFigureOut">
              <a:rPr lang="en-US" smtClean="0"/>
              <a:t>11/30/2022</a:t>
            </a:fld>
            <a:endParaRPr lang="en-US"/>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660D-545C-43B4-9EFF-D115F1D4A35C}" type="slidenum">
              <a:rPr lang="en-US" smtClean="0"/>
              <a:t>‹#›</a:t>
            </a:fld>
            <a:endParaRPr lang="en-US"/>
          </a:p>
        </p:txBody>
      </p:sp>
    </p:spTree>
    <p:extLst>
      <p:ext uri="{BB962C8B-B14F-4D97-AF65-F5344CB8AC3E}">
        <p14:creationId xmlns:p14="http://schemas.microsoft.com/office/powerpoint/2010/main" val="3567330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8AFB27AF-7655-4195-BB7D-A6A3D7896D3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98CDC52-D608-4D0D-9712-46EC45CFA8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402E030C-8036-4C26-96D8-E8D2C56D3C4A}"/>
              </a:ext>
            </a:extLst>
          </p:cNvPr>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139CA-46CD-4ED7-BF46-1BEA3BCE18DE}"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71D0F3E-6540-4FA9-8DAB-9E44981231A7}"/>
              </a:ext>
            </a:extLst>
          </p:cNvPr>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85344CBB-E823-404E-881A-A71A28D3B1C3}"/>
              </a:ext>
            </a:extLst>
          </p:cNvPr>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81580C-AAF4-4D9D-9549-85DF98CE51D0}"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a:extLst>
              <a:ext uri="{FF2B5EF4-FFF2-40B4-BE49-F238E27FC236}">
                <a16:creationId xmlns="" xmlns:a16="http://schemas.microsoft.com/office/drawing/2014/main" id="{C8C67F61-468D-4BB9-8418-E94833FD03B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1" y="238125"/>
            <a:ext cx="1257003" cy="1257002"/>
          </a:xfrm>
          <a:prstGeom prst="rect">
            <a:avLst/>
          </a:prstGeom>
        </p:spPr>
      </p:pic>
    </p:spTree>
    <p:extLst>
      <p:ext uri="{BB962C8B-B14F-4D97-AF65-F5344CB8AC3E}">
        <p14:creationId xmlns:p14="http://schemas.microsoft.com/office/powerpoint/2010/main" val="3885423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 xmlns:a16="http://schemas.microsoft.com/office/drawing/2014/main"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6"/>
            <a:ext cx="1171277" cy="1171277"/>
          </a:xfrm>
          <a:prstGeom prst="rect">
            <a:avLst/>
          </a:prstGeom>
        </p:spPr>
      </p:pic>
    </p:spTree>
    <p:extLst>
      <p:ext uri="{BB962C8B-B14F-4D97-AF65-F5344CB8AC3E}">
        <p14:creationId xmlns:p14="http://schemas.microsoft.com/office/powerpoint/2010/main" val="73679283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solidFill>
                  <a:prstClr val="black">
                    <a:tint val="75000"/>
                  </a:prstClr>
                </a:solidFill>
              </a:rPr>
              <a:pPr/>
              <a:t>2022/11/30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9" name="Picture 8" descr="Shape&#10;&#10;Description automatically generated with medium confidence">
            <a:extLst>
              <a:ext uri="{FF2B5EF4-FFF2-40B4-BE49-F238E27FC236}">
                <a16:creationId xmlns:a16="http://schemas.microsoft.com/office/drawing/2014/main" xmlns="" id="{884304FA-A726-4D3F-A712-AA184F9EAFC8}"/>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524000" y="365126"/>
            <a:ext cx="1171277" cy="1171277"/>
          </a:xfrm>
          <a:prstGeom prst="rect">
            <a:avLst/>
          </a:prstGeom>
        </p:spPr>
      </p:pic>
    </p:spTree>
    <p:extLst>
      <p:ext uri="{BB962C8B-B14F-4D97-AF65-F5344CB8AC3E}">
        <p14:creationId xmlns:p14="http://schemas.microsoft.com/office/powerpoint/2010/main" val="84949397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08885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9.png"/><Relationship Id="rId7" Type="http://schemas.openxmlformats.org/officeDocument/2006/relationships/image" Target="../media/image16.jpe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15.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1.xml"/><Relationship Id="rId1" Type="http://schemas.openxmlformats.org/officeDocument/2006/relationships/slideLayout" Target="../slideLayouts/slideLayout52.xml"/><Relationship Id="rId6" Type="http://schemas.openxmlformats.org/officeDocument/2006/relationships/image" Target="../media/image28.emf"/><Relationship Id="rId5" Type="http://schemas.openxmlformats.org/officeDocument/2006/relationships/image" Target="../media/image2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9.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6.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8.xml"/><Relationship Id="rId1" Type="http://schemas.openxmlformats.org/officeDocument/2006/relationships/tags" Target="../tags/tag1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gif"/></Relationships>
</file>

<file path=ppt/slides/_rels/slide24.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34.png"/><Relationship Id="rId2" Type="http://schemas.microsoft.com/office/2007/relationships/media" Target="../media/media1.mp3"/><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0"/>
            <a:ext cx="12192000" cy="6781800"/>
          </a:xfrm>
          <a:prstGeom prst="rect">
            <a:avLst/>
          </a:prstGeom>
        </p:spPr>
      </p:pic>
      <p:sp>
        <p:nvSpPr>
          <p:cNvPr id="5" name="TextBox 4"/>
          <p:cNvSpPr txBox="1"/>
          <p:nvPr/>
        </p:nvSpPr>
        <p:spPr>
          <a:xfrm>
            <a:off x="2032000" y="1524000"/>
            <a:ext cx="8026400" cy="369332"/>
          </a:xfrm>
          <a:prstGeom prst="rect">
            <a:avLst/>
          </a:prstGeom>
          <a:noFill/>
        </p:spPr>
        <p:txBody>
          <a:bodyPr wrap="square" rtlCol="0">
            <a:spAutoFit/>
          </a:bodyPr>
          <a:lstStyle/>
          <a:p>
            <a:endParaRPr lang="en-US">
              <a:solidFill>
                <a:prstClr val="black"/>
              </a:solidFill>
            </a:endParaRPr>
          </a:p>
        </p:txBody>
      </p:sp>
      <p:sp>
        <p:nvSpPr>
          <p:cNvPr id="6" name="TextBox 5"/>
          <p:cNvSpPr txBox="1"/>
          <p:nvPr/>
        </p:nvSpPr>
        <p:spPr>
          <a:xfrm>
            <a:off x="4326133" y="2222986"/>
            <a:ext cx="3911600" cy="769441"/>
          </a:xfrm>
          <a:prstGeom prst="rect">
            <a:avLst/>
          </a:prstGeom>
          <a:noFill/>
        </p:spPr>
        <p:txBody>
          <a:bodyPr wrap="square" rtlCol="0">
            <a:spAutoFit/>
          </a:bodyPr>
          <a:lstStyle/>
          <a:p>
            <a:r>
              <a:rPr lang="en-US" sz="4400" b="1" smtClean="0">
                <a:solidFill>
                  <a:srgbClr val="002060"/>
                </a:solidFill>
                <a:latin typeface="Times New Roman" pitchFamily="18" charset="0"/>
                <a:cs typeface="Times New Roman" pitchFamily="18" charset="0"/>
              </a:rPr>
              <a:t>Tiếng Việt</a:t>
            </a:r>
            <a:endParaRPr lang="en-US" sz="4400" b="1" dirty="0">
              <a:solidFill>
                <a:srgbClr val="002060"/>
              </a:solidFill>
              <a:latin typeface="Times New Roman" pitchFamily="18" charset="0"/>
              <a:cs typeface="Times New Roman" pitchFamily="18" charset="0"/>
            </a:endParaRPr>
          </a:p>
        </p:txBody>
      </p:sp>
      <p:sp>
        <p:nvSpPr>
          <p:cNvPr id="8" name="Rectangle 7"/>
          <p:cNvSpPr/>
          <p:nvPr/>
        </p:nvSpPr>
        <p:spPr>
          <a:xfrm>
            <a:off x="50800" y="3390900"/>
            <a:ext cx="11684000" cy="1938992"/>
          </a:xfrm>
          <a:prstGeom prst="rect">
            <a:avLst/>
          </a:prstGeom>
        </p:spPr>
        <p:txBody>
          <a:bodyPr wrap="square">
            <a:spAutoFit/>
          </a:bodyPr>
          <a:lstStyle/>
          <a:p>
            <a:pPr algn="ctr">
              <a:buClr>
                <a:srgbClr val="000000"/>
              </a:buClr>
            </a:pPr>
            <a:r>
              <a:rPr lang="en-US" sz="4000" b="1" kern="0" smtClean="0">
                <a:solidFill>
                  <a:srgbClr val="002060"/>
                </a:solidFill>
                <a:latin typeface="Times New Roman" pitchFamily="18" charset="0"/>
                <a:cs typeface="Times New Roman" pitchFamily="18" charset="0"/>
                <a:sym typeface="Arial"/>
              </a:rPr>
              <a:t>Bài 26.Luyện tập</a:t>
            </a:r>
            <a:r>
              <a:rPr lang="en-US" sz="4000" b="1" kern="0">
                <a:solidFill>
                  <a:srgbClr val="002060"/>
                </a:solidFill>
                <a:latin typeface="Times New Roman" pitchFamily="18" charset="0"/>
                <a:cs typeface="Times New Roman" pitchFamily="18" charset="0"/>
                <a:sym typeface="Arial"/>
              </a:rPr>
              <a:t> </a:t>
            </a:r>
            <a:r>
              <a:rPr lang="en-US" sz="4000" b="1" kern="0" smtClean="0">
                <a:solidFill>
                  <a:srgbClr val="002060"/>
                </a:solidFill>
                <a:latin typeface="Times New Roman" pitchFamily="18" charset="0"/>
                <a:cs typeface="Times New Roman" pitchFamily="18" charset="0"/>
                <a:sym typeface="Arial"/>
              </a:rPr>
              <a:t>2 </a:t>
            </a:r>
            <a:endParaRPr lang="en-US" sz="4000" b="1" kern="0">
              <a:solidFill>
                <a:srgbClr val="002060"/>
              </a:solidFill>
              <a:latin typeface="Times New Roman" pitchFamily="18" charset="0"/>
              <a:cs typeface="Times New Roman" pitchFamily="18" charset="0"/>
              <a:sym typeface="Arial"/>
            </a:endParaRPr>
          </a:p>
          <a:p>
            <a:pPr algn="ctr">
              <a:buClr>
                <a:srgbClr val="000000"/>
              </a:buClr>
            </a:pPr>
            <a:r>
              <a:rPr lang="en-US" sz="4000" b="1" kern="0" smtClean="0">
                <a:solidFill>
                  <a:srgbClr val="FF0000"/>
                </a:solidFill>
                <a:latin typeface="Times New Roman" pitchFamily="18" charset="0"/>
                <a:cs typeface="Times New Roman" pitchFamily="18" charset="0"/>
                <a:sym typeface="Arial"/>
              </a:rPr>
              <a:t>Viết </a:t>
            </a:r>
            <a:r>
              <a:rPr lang="en-US" sz="4000" b="1" kern="0" err="1" smtClean="0">
                <a:solidFill>
                  <a:srgbClr val="FF0000"/>
                </a:solidFill>
                <a:latin typeface="Times New Roman" pitchFamily="18" charset="0"/>
                <a:cs typeface="Times New Roman" pitchFamily="18" charset="0"/>
                <a:sym typeface="Arial"/>
              </a:rPr>
              <a:t>đoạn</a:t>
            </a:r>
            <a:r>
              <a:rPr lang="en-US" sz="4000" b="1" kern="0" smtClean="0">
                <a:solidFill>
                  <a:srgbClr val="FF0000"/>
                </a:solidFill>
                <a:latin typeface="Times New Roman" pitchFamily="18" charset="0"/>
                <a:cs typeface="Times New Roman" pitchFamily="18" charset="0"/>
                <a:sym typeface="Arial"/>
              </a:rPr>
              <a:t> văn nêu lí do thích hay không thích về một nhân vật.</a:t>
            </a:r>
            <a:endParaRPr lang="en-US" sz="4000" b="1" kern="0" dirty="0">
              <a:solidFill>
                <a:srgbClr val="FF0000"/>
              </a:solidFill>
              <a:latin typeface="Times New Roman" pitchFamily="18" charset="0"/>
              <a:cs typeface="Times New Roman" pitchFamily="18" charset="0"/>
              <a:sym typeface="Aria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3598" y="0"/>
            <a:ext cx="818147" cy="818147"/>
          </a:xfrm>
          <a:prstGeom prst="rect">
            <a:avLst/>
          </a:prstGeom>
        </p:spPr>
      </p:pic>
      <p:sp>
        <p:nvSpPr>
          <p:cNvPr id="10" name="TextBox 9"/>
          <p:cNvSpPr txBox="1"/>
          <p:nvPr/>
        </p:nvSpPr>
        <p:spPr>
          <a:xfrm>
            <a:off x="3430118" y="465081"/>
            <a:ext cx="7796245" cy="523220"/>
          </a:xfrm>
          <a:prstGeom prst="rect">
            <a:avLst/>
          </a:prstGeom>
          <a:noFill/>
        </p:spPr>
        <p:txBody>
          <a:bodyPr wrap="square" rtlCol="0">
            <a:spAutoFit/>
          </a:bodyPr>
          <a:lstStyle/>
          <a:p>
            <a:r>
              <a:rPr lang="en-US" sz="2800" b="1" dirty="0">
                <a:solidFill>
                  <a:srgbClr val="70AD47">
                    <a:lumMod val="75000"/>
                  </a:srgbClr>
                </a:solidFill>
                <a:latin typeface="Times New Roman" pitchFamily="18" charset="0"/>
                <a:cs typeface="Times New Roman" pitchFamily="18" charset="0"/>
              </a:rPr>
              <a:t>TRƯỜNG TIỂU HỌC PHÚC LỢI</a:t>
            </a:r>
            <a:endParaRPr lang="vi-VN" sz="2800" b="1" dirty="0">
              <a:solidFill>
                <a:srgbClr val="70AD47">
                  <a:lumMod val="75000"/>
                </a:srgbClr>
              </a:solidFill>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19C6FF74-A3CD-43E9-B936-B3D00B198B50}"/>
              </a:ext>
            </a:extLst>
          </p:cNvPr>
          <p:cNvSpPr txBox="1"/>
          <p:nvPr/>
        </p:nvSpPr>
        <p:spPr>
          <a:xfrm>
            <a:off x="4635749" y="1231612"/>
            <a:ext cx="3497209" cy="584775"/>
          </a:xfrm>
          <a:prstGeom prst="rect">
            <a:avLst/>
          </a:prstGeom>
          <a:noFill/>
        </p:spPr>
        <p:txBody>
          <a:bodyPr wrap="square" rtlCol="0">
            <a:spAutoFit/>
          </a:bodyPr>
          <a:lstStyle/>
          <a:p>
            <a:pPr algn="ctr">
              <a:defRPr/>
            </a:pPr>
            <a:r>
              <a:rPr lang="en-US" sz="3200" b="1" spc="-113">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rPr>
              <a:t>TUẦN </a:t>
            </a:r>
            <a:r>
              <a:rPr lang="en-US" sz="3200" b="1" spc="-113" smtClean="0">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rPr>
              <a:t>14</a:t>
            </a:r>
            <a:endParaRPr lang="en-US" sz="3200" b="1" spc="-113" dirty="0">
              <a:solidFill>
                <a:srgbClr val="135E98"/>
              </a:solidFill>
              <a:effectLst>
                <a:outerShdw blurRad="50800" dist="38100" dir="5400000" algn="t" rotWithShape="0">
                  <a:prstClr val="black">
                    <a:alpha val="40000"/>
                  </a:prstClr>
                </a:outerShdw>
              </a:effectLst>
              <a:latin typeface="Times New Roman" pitchFamily="18" charset="0"/>
              <a:ea typeface="LNTH-Kids  Chinese Font 1" panose="02010600030101010101" pitchFamily="2" charset="-128"/>
              <a:cs typeface="Times New Roman" pitchFamily="18" charset="0"/>
            </a:endParaRPr>
          </a:p>
        </p:txBody>
      </p:sp>
    </p:spTree>
    <p:extLst>
      <p:ext uri="{BB962C8B-B14F-4D97-AF65-F5344CB8AC3E}">
        <p14:creationId xmlns:p14="http://schemas.microsoft.com/office/powerpoint/2010/main" val="3585775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1" y="2"/>
            <a:ext cx="1507971" cy="2129589"/>
          </a:xfrm>
          <a:prstGeom prst="rect">
            <a:avLst/>
          </a:prstGeom>
        </p:spPr>
      </p:pic>
      <p:grpSp>
        <p:nvGrpSpPr>
          <p:cNvPr id="13" name="Group 12">
            <a:extLst>
              <a:ext uri="{FF2B5EF4-FFF2-40B4-BE49-F238E27FC236}">
                <a16:creationId xmlns="" xmlns:a16="http://schemas.microsoft.com/office/drawing/2014/main" id="{601DDC39-9764-4498-89A0-050D8BDEE034}"/>
              </a:ext>
            </a:extLst>
          </p:cNvPr>
          <p:cNvGrpSpPr/>
          <p:nvPr/>
        </p:nvGrpSpPr>
        <p:grpSpPr>
          <a:xfrm>
            <a:off x="625270" y="127637"/>
            <a:ext cx="11966780" cy="653810"/>
            <a:chOff x="-398834" y="64982"/>
            <a:chExt cx="11656025" cy="653810"/>
          </a:xfrm>
        </p:grpSpPr>
        <p:sp>
          <p:nvSpPr>
            <p:cNvPr id="14" name="Rectangle: Rounded Corners 13">
              <a:extLst>
                <a:ext uri="{FF2B5EF4-FFF2-40B4-BE49-F238E27FC236}">
                  <a16:creationId xmlns="" xmlns:a16="http://schemas.microsoft.com/office/drawing/2014/main" id="{8C17C61E-8971-4E6C-ACEB-653D0BB32051}"/>
                </a:ext>
              </a:extLst>
            </p:cNvPr>
            <p:cNvSpPr/>
            <p:nvPr/>
          </p:nvSpPr>
          <p:spPr>
            <a:xfrm>
              <a:off x="-398834" y="103239"/>
              <a:ext cx="11182866"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 xmlns:a16="http://schemas.microsoft.com/office/drawing/2014/main" id="{3C8BA3EE-7779-4D6C-AC65-92426F97AC5F}"/>
                </a:ext>
              </a:extLst>
            </p:cNvPr>
            <p:cNvSpPr txBox="1"/>
            <p:nvPr/>
          </p:nvSpPr>
          <p:spPr>
            <a:xfrm>
              <a:off x="-266286" y="64982"/>
              <a:ext cx="11523477" cy="646331"/>
            </a:xfrm>
            <a:prstGeom prst="rect">
              <a:avLst/>
            </a:prstGeom>
            <a:noFill/>
          </p:spPr>
          <p:txBody>
            <a:bodyPr wrap="square">
              <a:spAutoFit/>
            </a:bodyPr>
            <a:lstStyle/>
            <a:p>
              <a:pPr algn="l"/>
              <a:r>
                <a:rPr lang="vi-VN" sz="3600" b="1" smtClean="0">
                  <a:solidFill>
                    <a:srgbClr val="2888E1"/>
                  </a:solidFill>
                  <a:latin typeface="OpenSans"/>
                </a:rPr>
                <a:t>* Bài</a:t>
              </a:r>
              <a:r>
                <a:rPr lang="vi-VN" sz="3600" b="1" i="0" smtClean="0">
                  <a:solidFill>
                    <a:srgbClr val="2888E1"/>
                  </a:solidFill>
                  <a:effectLst/>
                  <a:latin typeface="OpenSans"/>
                </a:rPr>
                <a:t> </a:t>
              </a:r>
              <a:r>
                <a:rPr lang="vi-VN" sz="3600" b="1" i="0">
                  <a:solidFill>
                    <a:srgbClr val="2888E1"/>
                  </a:solidFill>
                  <a:effectLst/>
                  <a:latin typeface="OpenSans"/>
                </a:rPr>
                <a:t>1</a:t>
              </a:r>
              <a:r>
                <a:rPr lang="en-US" sz="3600" smtClean="0">
                  <a:solidFill>
                    <a:srgbClr val="000000"/>
                  </a:solidFill>
                  <a:latin typeface="OpenSans"/>
                </a:rPr>
                <a:t>: Kể tên một số câu chuyện em yêu thích.</a:t>
              </a:r>
              <a:endParaRPr lang="vi-VN" sz="3600" b="0" i="0" dirty="0">
                <a:solidFill>
                  <a:srgbClr val="000000"/>
                </a:solidFill>
                <a:effectLst/>
                <a:latin typeface="OpenSans"/>
              </a:endParaRPr>
            </a:p>
          </p:txBody>
        </p:sp>
      </p:grpSp>
      <p:sp>
        <p:nvSpPr>
          <p:cNvPr id="17" name="TextBox 16">
            <a:extLst>
              <a:ext uri="{FF2B5EF4-FFF2-40B4-BE49-F238E27FC236}">
                <a16:creationId xmlns="" xmlns:a16="http://schemas.microsoft.com/office/drawing/2014/main" id="{4F79578B-727C-4A3F-9CCD-BE9A4AD392FD}"/>
              </a:ext>
            </a:extLst>
          </p:cNvPr>
          <p:cNvSpPr txBox="1"/>
          <p:nvPr/>
        </p:nvSpPr>
        <p:spPr>
          <a:xfrm>
            <a:off x="569756" y="1483548"/>
            <a:ext cx="11122445" cy="5089983"/>
          </a:xfrm>
          <a:custGeom>
            <a:avLst/>
            <a:gdLst>
              <a:gd name="connsiteX0" fmla="*/ 0 w 11122445"/>
              <a:gd name="connsiteY0" fmla="*/ 0 h 5089983"/>
              <a:gd name="connsiteX1" fmla="*/ 11122445 w 11122445"/>
              <a:gd name="connsiteY1" fmla="*/ 0 h 5089983"/>
              <a:gd name="connsiteX2" fmla="*/ 11122445 w 11122445"/>
              <a:gd name="connsiteY2" fmla="*/ 5089983 h 5089983"/>
              <a:gd name="connsiteX3" fmla="*/ 0 w 11122445"/>
              <a:gd name="connsiteY3" fmla="*/ 5089983 h 5089983"/>
              <a:gd name="connsiteX4" fmla="*/ 0 w 11122445"/>
              <a:gd name="connsiteY4" fmla="*/ 0 h 508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2445" h="5089983" fill="none" extrusionOk="0">
                <a:moveTo>
                  <a:pt x="0" y="0"/>
                </a:moveTo>
                <a:cubicBezTo>
                  <a:pt x="2426482" y="41470"/>
                  <a:pt x="8165499" y="156431"/>
                  <a:pt x="11122445" y="0"/>
                </a:cubicBezTo>
                <a:cubicBezTo>
                  <a:pt x="11137095" y="1086621"/>
                  <a:pt x="11085651" y="4127031"/>
                  <a:pt x="11122445" y="5089983"/>
                </a:cubicBezTo>
                <a:cubicBezTo>
                  <a:pt x="7880873" y="5072336"/>
                  <a:pt x="3355261" y="5125287"/>
                  <a:pt x="0" y="5089983"/>
                </a:cubicBezTo>
                <a:cubicBezTo>
                  <a:pt x="65784" y="4360895"/>
                  <a:pt x="-169487" y="1576772"/>
                  <a:pt x="0" y="0"/>
                </a:cubicBezTo>
                <a:close/>
              </a:path>
              <a:path w="11122445" h="5089983" stroke="0" extrusionOk="0">
                <a:moveTo>
                  <a:pt x="0" y="0"/>
                </a:moveTo>
                <a:cubicBezTo>
                  <a:pt x="2567945" y="53968"/>
                  <a:pt x="7059010" y="-1137"/>
                  <a:pt x="11122445" y="0"/>
                </a:cubicBezTo>
                <a:cubicBezTo>
                  <a:pt x="10965752" y="2432435"/>
                  <a:pt x="11266512" y="3087244"/>
                  <a:pt x="11122445" y="5089983"/>
                </a:cubicBezTo>
                <a:cubicBezTo>
                  <a:pt x="6141828" y="5144525"/>
                  <a:pt x="2078227" y="4990204"/>
                  <a:pt x="0" y="5089983"/>
                </a:cubicBezTo>
                <a:cubicBezTo>
                  <a:pt x="90861" y="3313827"/>
                  <a:pt x="-96644" y="859415"/>
                  <a:pt x="0" y="0"/>
                </a:cubicBezTo>
                <a:close/>
              </a:path>
            </a:pathLst>
          </a:custGeom>
          <a:ln w="28575">
            <a:solidFill>
              <a:srgbClr val="126A8E"/>
            </a:solidFill>
            <a:prstDash val="sysDash"/>
            <a:extLst>
              <a:ext uri="{C807C97D-BFC1-408E-A445-0C87EB9F89A2}">
                <ask:lineSketchStyleProps xmln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en-US" sz="3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4000"/>
              </a:lnSpc>
              <a:spcBef>
                <a:spcPts val="300"/>
              </a:spcBef>
              <a:spcAft>
                <a:spcPts val="30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3988412" y="1663549"/>
            <a:ext cx="4285131" cy="707886"/>
          </a:xfrm>
          <a:prstGeom prst="rect">
            <a:avLst/>
          </a:prstGeom>
          <a:noFill/>
        </p:spPr>
        <p:txBody>
          <a:bodyPr wrap="square" rtlCol="0">
            <a:spAutoFit/>
          </a:bodyPr>
          <a:lstStyle/>
          <a:p>
            <a:r>
              <a:rPr lang="en-US" sz="4000" b="1" smtClean="0">
                <a:solidFill>
                  <a:srgbClr val="FF0000"/>
                </a:solidFill>
                <a:latin typeface="Times New Roman" pitchFamily="18" charset="0"/>
                <a:cs typeface="Times New Roman" pitchFamily="18" charset="0"/>
              </a:rPr>
              <a:t>Thảo luận nhóm 2</a:t>
            </a:r>
            <a:endParaRPr lang="vi-VN" sz="4000" b="1">
              <a:solidFill>
                <a:srgbClr val="FF0000"/>
              </a:solidFill>
              <a:latin typeface="Times New Roman" pitchFamily="18" charset="0"/>
              <a:cs typeface="Times New Roman" pitchFamily="18" charset="0"/>
            </a:endParaRPr>
          </a:p>
        </p:txBody>
      </p:sp>
      <p:pic>
        <p:nvPicPr>
          <p:cNvPr id="2051" name="Picture 3" descr="C:\Users\Administrator\Downloads\Ảnh 20-11\images (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14" y="3042770"/>
            <a:ext cx="1781175" cy="2562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ownloads\Ảnh 20-11\images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0504" y="3561946"/>
            <a:ext cx="1819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istrator\Downloads\Ảnh 20-11\images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5420" y="3895189"/>
            <a:ext cx="1876425" cy="2428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ownloads\Ảnh 20-11\images (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4342" y="2095634"/>
            <a:ext cx="1809751" cy="252412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istrator\Downloads\Ảnh 20-11\chu_cuoi_cung_trang.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3275" y="1884801"/>
            <a:ext cx="1953540" cy="2734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61284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5"/>
                                        </p:tgtEl>
                                        <p:attrNameLst>
                                          <p:attrName>style.visibility</p:attrName>
                                        </p:attrNameLst>
                                      </p:cBhvr>
                                      <p:to>
                                        <p:strVal val="visible"/>
                                      </p:to>
                                    </p:set>
                                    <p:anim calcmode="lin" valueType="num">
                                      <p:cBhvr additive="base">
                                        <p:cTn id="13" dur="500" fill="hold"/>
                                        <p:tgtEl>
                                          <p:spTgt spid="2055"/>
                                        </p:tgtEl>
                                        <p:attrNameLst>
                                          <p:attrName>ppt_x</p:attrName>
                                        </p:attrNameLst>
                                      </p:cBhvr>
                                      <p:tavLst>
                                        <p:tav tm="0">
                                          <p:val>
                                            <p:strVal val="#ppt_x"/>
                                          </p:val>
                                        </p:tav>
                                        <p:tav tm="100000">
                                          <p:val>
                                            <p:strVal val="#ppt_x"/>
                                          </p:val>
                                        </p:tav>
                                      </p:tavLst>
                                    </p:anim>
                                    <p:anim calcmode="lin" valueType="num">
                                      <p:cBhvr additive="base">
                                        <p:cTn id="14" dur="500" fill="hold"/>
                                        <p:tgtEl>
                                          <p:spTgt spid="2055"/>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1000"/>
                                        <p:tgtEl>
                                          <p:spTgt spid="2051"/>
                                        </p:tgtEl>
                                      </p:cBhvr>
                                    </p:animEffect>
                                    <p:anim calcmode="lin" valueType="num">
                                      <p:cBhvr>
                                        <p:cTn id="18" dur="1000" fill="hold"/>
                                        <p:tgtEl>
                                          <p:spTgt spid="2051"/>
                                        </p:tgtEl>
                                        <p:attrNameLst>
                                          <p:attrName>ppt_x</p:attrName>
                                        </p:attrNameLst>
                                      </p:cBhvr>
                                      <p:tavLst>
                                        <p:tav tm="0">
                                          <p:val>
                                            <p:strVal val="#ppt_x"/>
                                          </p:val>
                                        </p:tav>
                                        <p:tav tm="100000">
                                          <p:val>
                                            <p:strVal val="#ppt_x"/>
                                          </p:val>
                                        </p:tav>
                                      </p:tavLst>
                                    </p:anim>
                                    <p:anim calcmode="lin" valueType="num">
                                      <p:cBhvr>
                                        <p:cTn id="19" dur="1000" fill="hold"/>
                                        <p:tgtEl>
                                          <p:spTgt spid="205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 calcmode="lin" valueType="num">
                                      <p:cBhvr additive="base">
                                        <p:cTn id="22" dur="500" fill="hold"/>
                                        <p:tgtEl>
                                          <p:spTgt spid="2052"/>
                                        </p:tgtEl>
                                        <p:attrNameLst>
                                          <p:attrName>ppt_x</p:attrName>
                                        </p:attrNameLst>
                                      </p:cBhvr>
                                      <p:tavLst>
                                        <p:tav tm="0">
                                          <p:val>
                                            <p:strVal val="#ppt_x"/>
                                          </p:val>
                                        </p:tav>
                                        <p:tav tm="100000">
                                          <p:val>
                                            <p:strVal val="#ppt_x"/>
                                          </p:val>
                                        </p:tav>
                                      </p:tavLst>
                                    </p:anim>
                                    <p:anim calcmode="lin" valueType="num">
                                      <p:cBhvr additive="base">
                                        <p:cTn id="23" dur="500" fill="hold"/>
                                        <p:tgtEl>
                                          <p:spTgt spid="205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053"/>
                                        </p:tgtEl>
                                        <p:attrNameLst>
                                          <p:attrName>style.visibility</p:attrName>
                                        </p:attrNameLst>
                                      </p:cBhvr>
                                      <p:to>
                                        <p:strVal val="visible"/>
                                      </p:to>
                                    </p:set>
                                    <p:anim calcmode="lin" valueType="num">
                                      <p:cBhvr additive="base">
                                        <p:cTn id="26" dur="500" fill="hold"/>
                                        <p:tgtEl>
                                          <p:spTgt spid="2053"/>
                                        </p:tgtEl>
                                        <p:attrNameLst>
                                          <p:attrName>ppt_x</p:attrName>
                                        </p:attrNameLst>
                                      </p:cBhvr>
                                      <p:tavLst>
                                        <p:tav tm="0">
                                          <p:val>
                                            <p:strVal val="#ppt_x"/>
                                          </p:val>
                                        </p:tav>
                                        <p:tav tm="100000">
                                          <p:val>
                                            <p:strVal val="#ppt_x"/>
                                          </p:val>
                                        </p:tav>
                                      </p:tavLst>
                                    </p:anim>
                                    <p:anim calcmode="lin" valueType="num">
                                      <p:cBhvr additive="base">
                                        <p:cTn id="27" dur="500" fill="hold"/>
                                        <p:tgtEl>
                                          <p:spTgt spid="2053"/>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4"/>
                                        </p:tgtEl>
                                        <p:attrNameLst>
                                          <p:attrName>style.visibility</p:attrName>
                                        </p:attrNameLst>
                                      </p:cBhvr>
                                      <p:to>
                                        <p:strVal val="visible"/>
                                      </p:to>
                                    </p:set>
                                    <p:anim calcmode="lin" valueType="num">
                                      <p:cBhvr additive="base">
                                        <p:cTn id="30" dur="500" fill="hold"/>
                                        <p:tgtEl>
                                          <p:spTgt spid="2054"/>
                                        </p:tgtEl>
                                        <p:attrNameLst>
                                          <p:attrName>ppt_x</p:attrName>
                                        </p:attrNameLst>
                                      </p:cBhvr>
                                      <p:tavLst>
                                        <p:tav tm="0">
                                          <p:val>
                                            <p:strVal val="#ppt_x"/>
                                          </p:val>
                                        </p:tav>
                                        <p:tav tm="100000">
                                          <p:val>
                                            <p:strVal val="#ppt_x"/>
                                          </p:val>
                                        </p:tav>
                                      </p:tavLst>
                                    </p:anim>
                                    <p:anim calcmode="lin" valueType="num">
                                      <p:cBhvr additive="base">
                                        <p:cTn id="31"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C58F6B5-DE77-4FC9-AF43-A30534198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7" name="TextBox 6">
            <a:extLst>
              <a:ext uri="{FF2B5EF4-FFF2-40B4-BE49-F238E27FC236}">
                <a16:creationId xmlns="" xmlns:a16="http://schemas.microsoft.com/office/drawing/2014/main" id="{6345DBF7-6E28-4795-ACCB-871870BCFF18}"/>
              </a:ext>
            </a:extLst>
          </p:cNvPr>
          <p:cNvSpPr txBox="1"/>
          <p:nvPr/>
        </p:nvSpPr>
        <p:spPr>
          <a:xfrm>
            <a:off x="2409887" y="438059"/>
            <a:ext cx="80074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ĐÔI</a:t>
            </a:r>
          </a:p>
        </p:txBody>
      </p:sp>
      <p:pic>
        <p:nvPicPr>
          <p:cNvPr id="1026" name="Picture 2">
            <a:extLst>
              <a:ext uri="{FF2B5EF4-FFF2-40B4-BE49-F238E27FC236}">
                <a16:creationId xmlns="" xmlns:a16="http://schemas.microsoft.com/office/drawing/2014/main" id="{8B810DF5-CF88-40A6-99DC-63492A388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1298" y="1719155"/>
            <a:ext cx="2649743" cy="2848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10;&#10;Description automatically generated">
            <a:extLst>
              <a:ext uri="{FF2B5EF4-FFF2-40B4-BE49-F238E27FC236}">
                <a16:creationId xmlns="" xmlns:a16="http://schemas.microsoft.com/office/drawing/2014/main" id="{6F52ED65-1FDB-4604-9AEF-67AB0AA0F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134" y="1600199"/>
            <a:ext cx="3472407" cy="3657600"/>
          </a:xfrm>
          <a:prstGeom prst="rect">
            <a:avLst/>
          </a:prstGeom>
        </p:spPr>
      </p:pic>
      <p:grpSp>
        <p:nvGrpSpPr>
          <p:cNvPr id="6" name="Group 5">
            <a:extLst>
              <a:ext uri="{FF2B5EF4-FFF2-40B4-BE49-F238E27FC236}">
                <a16:creationId xmlns="" xmlns:a16="http://schemas.microsoft.com/office/drawing/2014/main" id="{8D2A2F73-45E6-4C94-AAF2-1D7013033E76}"/>
              </a:ext>
            </a:extLst>
          </p:cNvPr>
          <p:cNvGrpSpPr/>
          <p:nvPr/>
        </p:nvGrpSpPr>
        <p:grpSpPr>
          <a:xfrm>
            <a:off x="3009900" y="4819651"/>
            <a:ext cx="7339056" cy="2133036"/>
            <a:chOff x="8133073" y="822960"/>
            <a:chExt cx="3414824" cy="2560320"/>
          </a:xfrm>
        </p:grpSpPr>
        <p:pic>
          <p:nvPicPr>
            <p:cNvPr id="8" name="Picture 7" descr="Background pattern&#10;&#10;Description automatically generated">
              <a:extLst>
                <a:ext uri="{FF2B5EF4-FFF2-40B4-BE49-F238E27FC236}">
                  <a16:creationId xmlns="" xmlns:a16="http://schemas.microsoft.com/office/drawing/2014/main" id="{E00D67DD-DD49-42B7-8CEE-A37D09A48238}"/>
                </a:ext>
              </a:extLst>
            </p:cNvPr>
            <p:cNvPicPr>
              <a:picLocks noChangeAspect="1"/>
            </p:cNvPicPr>
            <p:nvPr/>
          </p:nvPicPr>
          <p:blipFill rotWithShape="1">
            <a:blip r:embed="rId6">
              <a:extLst>
                <a:ext uri="{28A0092B-C50C-407E-A947-70E740481C1C}">
                  <a14:useLocalDpi xmlns:a14="http://schemas.microsoft.com/office/drawing/2010/main" val="0"/>
                </a:ext>
              </a:extLst>
            </a:blip>
            <a:srcRect l="54792" t="10467" r="10758" b="68857"/>
            <a:stretch/>
          </p:blipFill>
          <p:spPr>
            <a:xfrm>
              <a:off x="8133073" y="822960"/>
              <a:ext cx="3414824" cy="2560320"/>
            </a:xfrm>
            <a:prstGeom prst="rect">
              <a:avLst/>
            </a:prstGeom>
          </p:spPr>
        </p:pic>
        <p:sp>
          <p:nvSpPr>
            <p:cNvPr id="9" name="TextBox 8">
              <a:extLst>
                <a:ext uri="{FF2B5EF4-FFF2-40B4-BE49-F238E27FC236}">
                  <a16:creationId xmlns="" xmlns:a16="http://schemas.microsoft.com/office/drawing/2014/main" id="{98EAE882-297A-4B9C-9A29-C93857791253}"/>
                </a:ext>
              </a:extLst>
            </p:cNvPr>
            <p:cNvSpPr txBox="1"/>
            <p:nvPr/>
          </p:nvSpPr>
          <p:spPr>
            <a:xfrm>
              <a:off x="8370822" y="1619949"/>
              <a:ext cx="3121656" cy="12930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7030A0"/>
                  </a:solidFill>
                  <a:effectLst/>
                  <a:uLnTx/>
                  <a:uFillTx/>
                  <a:latin typeface="Arial" pitchFamily="34" charset="0"/>
                  <a:cs typeface="Arial" pitchFamily="34" charset="0"/>
                </a:rPr>
                <a:t>Chia sẻ</a:t>
              </a:r>
              <a:r>
                <a:rPr kumimoji="0" lang="en-US" sz="3200" b="1" i="0" u="none" strike="noStrike" kern="1200" cap="none" spc="0" normalizeH="0" noProof="0" smtClean="0">
                  <a:ln>
                    <a:noFill/>
                  </a:ln>
                  <a:solidFill>
                    <a:srgbClr val="7030A0"/>
                  </a:solidFill>
                  <a:effectLst/>
                  <a:uLnTx/>
                  <a:uFillTx/>
                  <a:latin typeface="Arial" pitchFamily="34" charset="0"/>
                  <a:cs typeface="Arial" pitchFamily="34" charset="0"/>
                </a:rPr>
                <a:t> với bạn câu chuyện mình đã đọc hoặc đã nghe</a:t>
              </a:r>
              <a:endParaRPr kumimoji="0" lang="en-US" sz="3200" b="1" i="0" u="none" strike="noStrike" kern="1200" cap="none" spc="0" normalizeH="0" baseline="0" noProof="0" dirty="0">
                <a:ln>
                  <a:noFill/>
                </a:ln>
                <a:solidFill>
                  <a:srgbClr val="7030A0"/>
                </a:solidFill>
                <a:effectLst/>
                <a:uLnTx/>
                <a:uFillTx/>
                <a:latin typeface="Arial" pitchFamily="34" charset="0"/>
                <a:cs typeface="Arial" pitchFamily="34" charset="0"/>
              </a:endParaRPr>
            </a:p>
          </p:txBody>
        </p:sp>
      </p:grpSp>
    </p:spTree>
    <p:custDataLst>
      <p:tags r:id="rId1"/>
    </p:custDataLst>
    <p:extLst>
      <p:ext uri="{BB962C8B-B14F-4D97-AF65-F5344CB8AC3E}">
        <p14:creationId xmlns:p14="http://schemas.microsoft.com/office/powerpoint/2010/main" val="232436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2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anim calcmode="lin" valueType="num">
                                      <p:cBhvr>
                                        <p:cTn id="21" dur="500" fill="hold"/>
                                        <p:tgtEl>
                                          <p:spTgt spid="1026"/>
                                        </p:tgtEl>
                                        <p:attrNameLst>
                                          <p:attrName>ppt_x</p:attrName>
                                        </p:attrNameLst>
                                      </p:cBhvr>
                                      <p:tavLst>
                                        <p:tav tm="0">
                                          <p:val>
                                            <p:strVal val="#ppt_x"/>
                                          </p:val>
                                        </p:tav>
                                        <p:tav tm="100000">
                                          <p:val>
                                            <p:strVal val="#ppt_x"/>
                                          </p:val>
                                        </p:tav>
                                      </p:tavLst>
                                    </p:anim>
                                    <p:anim calcmode="lin" valueType="num">
                                      <p:cBhvr>
                                        <p:cTn id="22"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1" y="2"/>
            <a:ext cx="1507971" cy="2129589"/>
          </a:xfrm>
          <a:prstGeom prst="rect">
            <a:avLst/>
          </a:prstGeom>
        </p:spPr>
      </p:pic>
      <p:pic>
        <p:nvPicPr>
          <p:cNvPr id="47" name="Picture 2" descr="air/are words for articulation | Baamboozle">
            <a:extLst>
              <a:ext uri="{FF2B5EF4-FFF2-40B4-BE49-F238E27FC236}">
                <a16:creationId xmlns=""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 xmlns:a16="http://schemas.microsoft.com/office/drawing/2014/main" id="{3C7CB6E6-14DA-4A21-8679-B2896CF167B0}"/>
              </a:ext>
            </a:extLst>
          </p:cNvPr>
          <p:cNvSpPr txBox="1"/>
          <p:nvPr/>
        </p:nvSpPr>
        <p:spPr>
          <a:xfrm>
            <a:off x="4457400" y="921093"/>
            <a:ext cx="3970296" cy="1446550"/>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88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88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1" cy="3657600"/>
          </a:xfrm>
          <a:prstGeom prst="rect">
            <a:avLst/>
          </a:prstGeom>
        </p:spPr>
      </p:pic>
      <p:pic>
        <p:nvPicPr>
          <p:cNvPr id="56" name="Picture 55" descr="Icon&#10;&#10;Description automatically generated with low confidence">
            <a:extLst>
              <a:ext uri="{FF2B5EF4-FFF2-40B4-BE49-F238E27FC236}">
                <a16:creationId xmlns=""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9" cy="3749040"/>
          </a:xfrm>
          <a:prstGeom prst="rect">
            <a:avLst/>
          </a:prstGeom>
        </p:spPr>
      </p:pic>
      <p:grpSp>
        <p:nvGrpSpPr>
          <p:cNvPr id="62" name="Group 61">
            <a:extLst>
              <a:ext uri="{FF2B5EF4-FFF2-40B4-BE49-F238E27FC236}">
                <a16:creationId xmlns=""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 xmlns:a16="http://schemas.microsoft.com/office/drawing/2014/main" id="{798B2443-E6D5-4E39-878E-48DA151261FE}"/>
                </a:ext>
              </a:extLst>
            </p:cNvPr>
            <p:cNvSpPr txBox="1"/>
            <p:nvPr/>
          </p:nvSpPr>
          <p:spPr>
            <a:xfrm>
              <a:off x="1040251" y="1738850"/>
              <a:ext cx="23566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 xmlns:a16="http://schemas.microsoft.com/office/drawing/2014/main" id="{8504AA47-68E2-47C4-AF28-01E49D2C29DB}"/>
              </a:ext>
            </a:extLst>
          </p:cNvPr>
          <p:cNvGrpSpPr/>
          <p:nvPr/>
        </p:nvGrpSpPr>
        <p:grpSpPr>
          <a:xfrm>
            <a:off x="8133074" y="822960"/>
            <a:ext cx="3190991" cy="2560320"/>
            <a:chOff x="8133073" y="822960"/>
            <a:chExt cx="3190991" cy="2560320"/>
          </a:xfrm>
        </p:grpSpPr>
        <p:pic>
          <p:nvPicPr>
            <p:cNvPr id="58" name="Picture 57" descr="Background pattern&#10;&#10;Description automatically generated">
              <a:extLst>
                <a:ext uri="{FF2B5EF4-FFF2-40B4-BE49-F238E27FC236}">
                  <a16:creationId xmlns=""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 xmlns:a16="http://schemas.microsoft.com/office/drawing/2014/main" id="{CC08AC53-B9FF-44B3-9EF0-B85B476003B2}"/>
                </a:ext>
              </a:extLst>
            </p:cNvPr>
            <p:cNvSpPr txBox="1"/>
            <p:nvPr/>
          </p:nvSpPr>
          <p:spPr>
            <a:xfrm>
              <a:off x="8722318" y="1718399"/>
              <a:ext cx="220922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6" y="-6018"/>
            <a:ext cx="1507971" cy="2129589"/>
          </a:xfrm>
          <a:prstGeom prst="rect">
            <a:avLst/>
          </a:prstGeom>
        </p:spPr>
      </p:pic>
    </p:spTree>
    <p:custDataLst>
      <p:tags r:id="rId1"/>
    </p:custDataLst>
    <p:extLst>
      <p:ext uri="{BB962C8B-B14F-4D97-AF65-F5344CB8AC3E}">
        <p14:creationId xmlns:p14="http://schemas.microsoft.com/office/powerpoint/2010/main" val="4123953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69B9514-8851-4AD2-9B88-3E58D3FC1B68}"/>
              </a:ext>
            </a:extLst>
          </p:cNvPr>
          <p:cNvGrpSpPr/>
          <p:nvPr/>
        </p:nvGrpSpPr>
        <p:grpSpPr>
          <a:xfrm>
            <a:off x="399034" y="55188"/>
            <a:ext cx="11488167" cy="1077218"/>
            <a:chOff x="0" y="99414"/>
            <a:chExt cx="7182465" cy="1030583"/>
          </a:xfrm>
        </p:grpSpPr>
        <p:sp>
          <p:nvSpPr>
            <p:cNvPr id="16" name="Rectangle: Rounded Corners 15">
              <a:extLst>
                <a:ext uri="{FF2B5EF4-FFF2-40B4-BE49-F238E27FC236}">
                  <a16:creationId xmlns="" xmlns:a16="http://schemas.microsoft.com/office/drawing/2014/main" id="{B71055FC-2162-4A8C-A3DC-610D6F26469C}"/>
                </a:ext>
              </a:extLst>
            </p:cNvPr>
            <p:cNvSpPr/>
            <p:nvPr/>
          </p:nvSpPr>
          <p:spPr>
            <a:xfrm>
              <a:off x="0" y="99414"/>
              <a:ext cx="7182465" cy="100188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0D621703-963D-4B62-9BC5-B9B62A93D40E}"/>
                </a:ext>
              </a:extLst>
            </p:cNvPr>
            <p:cNvSpPr txBox="1"/>
            <p:nvPr/>
          </p:nvSpPr>
          <p:spPr>
            <a:xfrm>
              <a:off x="0" y="99414"/>
              <a:ext cx="7182465" cy="1030583"/>
            </a:xfrm>
            <a:prstGeom prst="rect">
              <a:avLst/>
            </a:prstGeom>
            <a:noFill/>
          </p:spPr>
          <p:txBody>
            <a:bodyPr wrap="square">
              <a:spAutoFit/>
            </a:bodyPr>
            <a:lstStyle/>
            <a:p>
              <a:r>
                <a:rPr lang="vi-VN"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Hỏi- đáp về nhân vật em thích hoặc không thích trong câu chuyện đã đọc hoặc đã nghe</a:t>
              </a:r>
              <a:r>
                <a:rPr lang="en-US" sz="3200" smtClean="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 xmlns:a16="http://schemas.microsoft.com/office/drawing/2014/main" id="{B6A4111C-7370-4873-86DC-6ECD0C13079E}"/>
              </a:ext>
            </a:extLst>
          </p:cNvPr>
          <p:cNvSpPr txBox="1"/>
          <p:nvPr/>
        </p:nvSpPr>
        <p:spPr>
          <a:xfrm>
            <a:off x="632872" y="1250661"/>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p:cNvSpPr txBox="1"/>
          <p:nvPr/>
        </p:nvSpPr>
        <p:spPr>
          <a:xfrm>
            <a:off x="1110959" y="1598065"/>
            <a:ext cx="9366191" cy="1077218"/>
          </a:xfrm>
          <a:prstGeom prst="rect">
            <a:avLst/>
          </a:prstGeom>
          <a:noFill/>
        </p:spPr>
        <p:txBody>
          <a:bodyPr wrap="square" rtlCol="0">
            <a:spAutoFit/>
          </a:bodyPr>
          <a:lstStyle/>
          <a:p>
            <a:r>
              <a:rPr lang="en-US" sz="32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a:t>
            </a:r>
          </a:p>
          <a:p>
            <a:r>
              <a:rPr lang="en-US" sz="3200" smtClean="0">
                <a:latin typeface="Times New Roman" pitchFamily="18" charset="0"/>
                <a:cs typeface="Times New Roman" pitchFamily="18" charset="0"/>
              </a:rPr>
              <a:t>- Em muốn nói về nhân vật nào, trong câu chuyện nào?</a:t>
            </a:r>
            <a:endParaRPr lang="vi-VN" sz="3200">
              <a:latin typeface="Times New Roman" pitchFamily="18" charset="0"/>
              <a:cs typeface="Times New Roman" pitchFamily="18" charset="0"/>
            </a:endParaRPr>
          </a:p>
        </p:txBody>
      </p:sp>
      <p:sp>
        <p:nvSpPr>
          <p:cNvPr id="4" name="TextBox 3"/>
          <p:cNvSpPr txBox="1"/>
          <p:nvPr/>
        </p:nvSpPr>
        <p:spPr>
          <a:xfrm>
            <a:off x="974224" y="2834041"/>
            <a:ext cx="10408773" cy="1077218"/>
          </a:xfrm>
          <a:prstGeom prst="rect">
            <a:avLst/>
          </a:prstGeom>
          <a:noFill/>
        </p:spPr>
        <p:txBody>
          <a:bodyPr wrap="square" rtlCol="0">
            <a:spAutoFit/>
          </a:bodyPr>
          <a:lstStyle/>
          <a:p>
            <a:pPr marL="457200" indent="-457200">
              <a:buFontTx/>
              <a:buChar char="-"/>
            </a:pPr>
            <a:r>
              <a:rPr lang="en-US" sz="3200" smtClean="0">
                <a:latin typeface="Times New Roman" pitchFamily="18" charset="0"/>
                <a:cs typeface="Times New Roman" pitchFamily="18" charset="0"/>
              </a:rPr>
              <a:t>Em thích hoặc không thích nhân vật đó ở điểm nào? </a:t>
            </a:r>
          </a:p>
          <a:p>
            <a:r>
              <a:rPr lang="en-US" sz="3200" smtClean="0">
                <a:latin typeface="Times New Roman" pitchFamily="18" charset="0"/>
                <a:cs typeface="Times New Roman" pitchFamily="18" charset="0"/>
              </a:rPr>
              <a:t>( ngoại hình, tính nết, hành động, suy nghĩ, tình cảm, lời nói...)</a:t>
            </a:r>
            <a:endParaRPr lang="vi-VN" sz="3200">
              <a:latin typeface="Times New Roman" pitchFamily="18" charset="0"/>
              <a:cs typeface="Times New Roman" pitchFamily="18" charset="0"/>
            </a:endParaRPr>
          </a:p>
        </p:txBody>
      </p:sp>
      <p:sp>
        <p:nvSpPr>
          <p:cNvPr id="5" name="TextBox 4"/>
          <p:cNvSpPr txBox="1"/>
          <p:nvPr/>
        </p:nvSpPr>
        <p:spPr>
          <a:xfrm>
            <a:off x="1075587" y="4398372"/>
            <a:ext cx="9767844"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 Nêu rõ lí do vì sao em thích hoặc không thích điều đó ở nhân vật .</a:t>
            </a:r>
            <a:endParaRPr lang="vi-VN" sz="32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69B9514-8851-4AD2-9B88-3E58D3FC1B68}"/>
              </a:ext>
            </a:extLst>
          </p:cNvPr>
          <p:cNvGrpSpPr/>
          <p:nvPr/>
        </p:nvGrpSpPr>
        <p:grpSpPr>
          <a:xfrm>
            <a:off x="571017" y="-91848"/>
            <a:ext cx="11333275" cy="1292662"/>
            <a:chOff x="-32637" y="-121680"/>
            <a:chExt cx="7367259" cy="1292662"/>
          </a:xfrm>
        </p:grpSpPr>
        <p:sp>
          <p:nvSpPr>
            <p:cNvPr id="16" name="Rectangle: Rounded Corners 15">
              <a:extLst>
                <a:ext uri="{FF2B5EF4-FFF2-40B4-BE49-F238E27FC236}">
                  <a16:creationId xmlns="" xmlns:a16="http://schemas.microsoft.com/office/drawing/2014/main" id="{B71055FC-2162-4A8C-A3DC-610D6F26469C}"/>
                </a:ext>
              </a:extLst>
            </p:cNvPr>
            <p:cNvSpPr/>
            <p:nvPr/>
          </p:nvSpPr>
          <p:spPr>
            <a:xfrm>
              <a:off x="0" y="-29832"/>
              <a:ext cx="7182465" cy="744799"/>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0D621703-963D-4B62-9BC5-B9B62A93D40E}"/>
                </a:ext>
              </a:extLst>
            </p:cNvPr>
            <p:cNvSpPr txBox="1"/>
            <p:nvPr/>
          </p:nvSpPr>
          <p:spPr>
            <a:xfrm>
              <a:off x="-32637" y="-121680"/>
              <a:ext cx="7367259" cy="1292662"/>
            </a:xfrm>
            <a:prstGeom prst="rect">
              <a:avLst/>
            </a:prstGeom>
            <a:noFill/>
          </p:spPr>
          <p:txBody>
            <a:bodyPr wrap="square">
              <a:spAutoFit/>
            </a:bodyPr>
            <a:lstStyle/>
            <a:p>
              <a:r>
                <a:rPr lang="vi-VN"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2.</a:t>
              </a:r>
              <a:r>
                <a:rPr lang="en-US"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Hỏi- đáp về nhân vật em thích hoặc không thích trong câu chuyện đã đọc hoặc đã nghe</a:t>
              </a:r>
              <a:r>
                <a:rPr lang="en-US" sz="2800">
                  <a:solidFill>
                    <a:prstClr val="black"/>
                  </a:solidFill>
                </a:rPr>
                <a:t> </a:t>
              </a:r>
              <a:endParaRPr lang="vi-VN"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r>
                <a:rPr lang="en-US" smtClean="0">
                  <a:solidFill>
                    <a:prstClr val="black"/>
                  </a:solidFill>
                </a:rPr>
                <a:t> </a:t>
              </a:r>
              <a:endPar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 xmlns:a16="http://schemas.microsoft.com/office/drawing/2014/main" id="{B6A4111C-7370-4873-86DC-6ECD0C13079E}"/>
              </a:ext>
            </a:extLst>
          </p:cNvPr>
          <p:cNvSpPr txBox="1"/>
          <p:nvPr/>
        </p:nvSpPr>
        <p:spPr>
          <a:xfrm>
            <a:off x="571018" y="1348800"/>
            <a:ext cx="11647919"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just">
              <a:defRPr/>
            </a:pP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Callout 4"/>
          <p:cNvSpPr/>
          <p:nvPr/>
        </p:nvSpPr>
        <p:spPr>
          <a:xfrm>
            <a:off x="571018" y="1751888"/>
            <a:ext cx="4360975" cy="1974079"/>
          </a:xfrm>
          <a:prstGeom prst="cloudCallout">
            <a:avLst>
              <a:gd name="adj1" fmla="val 6692"/>
              <a:gd name="adj2" fmla="val 89699"/>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Cloud Callout 5"/>
          <p:cNvSpPr/>
          <p:nvPr/>
        </p:nvSpPr>
        <p:spPr>
          <a:xfrm>
            <a:off x="7541736" y="1412016"/>
            <a:ext cx="4623275" cy="2854295"/>
          </a:xfrm>
          <a:prstGeom prst="cloudCallout">
            <a:avLst/>
          </a:prstGeom>
          <a:solidFill>
            <a:srgbClr val="FFFF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1204956" y="2138763"/>
            <a:ext cx="3674693" cy="1200329"/>
          </a:xfrm>
          <a:prstGeom prst="rect">
            <a:avLst/>
          </a:prstGeom>
          <a:noFill/>
        </p:spPr>
        <p:txBody>
          <a:bodyPr wrap="square" rtlCol="0">
            <a:spAutoFit/>
          </a:bodyPr>
          <a:lstStyle/>
          <a:p>
            <a:r>
              <a:rPr lang="en-US" sz="2400" smtClean="0">
                <a:latin typeface="Times New Roman" pitchFamily="18" charset="0"/>
                <a:cs typeface="Times New Roman" pitchFamily="18" charset="0"/>
              </a:rPr>
              <a:t>Bạn thích nhân vật nào trong câu chuyện Thạch Sanh? Vì sao?</a:t>
            </a:r>
            <a:endParaRPr lang="vi-VN" sz="2400">
              <a:latin typeface="Times New Roman" pitchFamily="18" charset="0"/>
              <a:cs typeface="Times New Roman" pitchFamily="18" charset="0"/>
            </a:endParaRPr>
          </a:p>
        </p:txBody>
      </p:sp>
      <p:sp>
        <p:nvSpPr>
          <p:cNvPr id="8" name="TextBox 7"/>
          <p:cNvSpPr txBox="1"/>
          <p:nvPr/>
        </p:nvSpPr>
        <p:spPr>
          <a:xfrm>
            <a:off x="7973225" y="2054332"/>
            <a:ext cx="3931067" cy="1569660"/>
          </a:xfrm>
          <a:prstGeom prst="rect">
            <a:avLst/>
          </a:prstGeom>
          <a:noFill/>
        </p:spPr>
        <p:txBody>
          <a:bodyPr wrap="square" rtlCol="0">
            <a:spAutoFit/>
          </a:bodyPr>
          <a:lstStyle/>
          <a:p>
            <a:r>
              <a:rPr lang="en-US" sz="2400" smtClean="0">
                <a:solidFill>
                  <a:srgbClr val="0000FF"/>
                </a:solidFill>
              </a:rPr>
              <a:t>Tớ thích Thạch Sanh . Thạch Sanh là người hiền lành, có tình có nghĩa, sẵn sàng giúp người gặp hoạn nạn</a:t>
            </a:r>
            <a:endParaRPr lang="vi-VN" sz="2400">
              <a:solidFill>
                <a:srgbClr val="0000FF"/>
              </a:solidFill>
            </a:endParaRPr>
          </a:p>
        </p:txBody>
      </p:sp>
      <p:pic>
        <p:nvPicPr>
          <p:cNvPr id="1028" name="Picture 4" descr="C:\Users\Administrator\Downloads\3cd63a49680bad55f41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2851" y="3543817"/>
            <a:ext cx="3788887" cy="32259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2422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8F6"/>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3"/>
          <a:stretch>
            <a:fillRect/>
          </a:stretch>
        </p:blipFill>
        <p:spPr>
          <a:xfrm>
            <a:off x="203200" y="228330"/>
            <a:ext cx="556960" cy="821516"/>
          </a:xfrm>
          <a:prstGeom prst="rect">
            <a:avLst/>
          </a:prstGeom>
        </p:spPr>
      </p:pic>
      <p:pic>
        <p:nvPicPr>
          <p:cNvPr id="24" name="图片 23"/>
          <p:cNvPicPr>
            <a:picLocks noChangeAspect="1"/>
          </p:cNvPicPr>
          <p:nvPr/>
        </p:nvPicPr>
        <p:blipFill>
          <a:blip r:embed="rId4"/>
          <a:stretch>
            <a:fillRect/>
          </a:stretch>
        </p:blipFill>
        <p:spPr>
          <a:xfrm>
            <a:off x="0" y="4622505"/>
            <a:ext cx="819160" cy="1721345"/>
          </a:xfrm>
          <a:prstGeom prst="rect">
            <a:avLst/>
          </a:prstGeom>
        </p:spPr>
      </p:pic>
      <p:grpSp>
        <p:nvGrpSpPr>
          <p:cNvPr id="28" name="组合 23"/>
          <p:cNvGrpSpPr/>
          <p:nvPr/>
        </p:nvGrpSpPr>
        <p:grpSpPr>
          <a:xfrm>
            <a:off x="8772668" y="5130429"/>
            <a:ext cx="3419333" cy="1564390"/>
            <a:chOff x="7361868" y="4839252"/>
            <a:chExt cx="4426359" cy="2160737"/>
          </a:xfrm>
        </p:grpSpPr>
        <p:pic>
          <p:nvPicPr>
            <p:cNvPr id="29" name="图片 18"/>
            <p:cNvPicPr>
              <a:picLocks noChangeAspect="1"/>
            </p:cNvPicPr>
            <p:nvPr/>
          </p:nvPicPr>
          <p:blipFill>
            <a:blip r:embed="rId5"/>
            <a:stretch>
              <a:fillRect/>
            </a:stretch>
          </p:blipFill>
          <p:spPr>
            <a:xfrm>
              <a:off x="9812341" y="5453378"/>
              <a:ext cx="941860" cy="1408832"/>
            </a:xfrm>
            <a:prstGeom prst="rect">
              <a:avLst/>
            </a:prstGeom>
          </p:spPr>
        </p:pic>
        <p:pic>
          <p:nvPicPr>
            <p:cNvPr id="30" name="图片 19"/>
            <p:cNvPicPr>
              <a:picLocks noChangeAspect="1"/>
            </p:cNvPicPr>
            <p:nvPr/>
          </p:nvPicPr>
          <p:blipFill>
            <a:blip r:embed="rId6"/>
            <a:stretch>
              <a:fillRect/>
            </a:stretch>
          </p:blipFill>
          <p:spPr>
            <a:xfrm>
              <a:off x="8350732" y="5399998"/>
              <a:ext cx="1416748" cy="1551299"/>
            </a:xfrm>
            <a:prstGeom prst="rect">
              <a:avLst/>
            </a:prstGeom>
          </p:spPr>
        </p:pic>
        <p:pic>
          <p:nvPicPr>
            <p:cNvPr id="31" name="图片 20"/>
            <p:cNvPicPr>
              <a:picLocks noChangeAspect="1"/>
            </p:cNvPicPr>
            <p:nvPr/>
          </p:nvPicPr>
          <p:blipFill>
            <a:blip r:embed="rId7"/>
            <a:stretch>
              <a:fillRect/>
            </a:stretch>
          </p:blipFill>
          <p:spPr>
            <a:xfrm>
              <a:off x="7361868" y="4839252"/>
              <a:ext cx="973519" cy="2160737"/>
            </a:xfrm>
            <a:prstGeom prst="rect">
              <a:avLst/>
            </a:prstGeom>
          </p:spPr>
        </p:pic>
        <p:pic>
          <p:nvPicPr>
            <p:cNvPr id="32" name="图片 21"/>
            <p:cNvPicPr>
              <a:picLocks noChangeAspect="1"/>
            </p:cNvPicPr>
            <p:nvPr/>
          </p:nvPicPr>
          <p:blipFill>
            <a:blip r:embed="rId8"/>
            <a:stretch>
              <a:fillRect/>
            </a:stretch>
          </p:blipFill>
          <p:spPr>
            <a:xfrm rot="727939">
              <a:off x="10901771" y="4964775"/>
              <a:ext cx="886456" cy="1986612"/>
            </a:xfrm>
            <a:prstGeom prst="rect">
              <a:avLst/>
            </a:prstGeom>
          </p:spPr>
        </p:pic>
      </p:grpSp>
      <p:pic>
        <p:nvPicPr>
          <p:cNvPr id="59" name="图片 101">
            <a:extLst>
              <a:ext uri="{FF2B5EF4-FFF2-40B4-BE49-F238E27FC236}">
                <a16:creationId xmlns="" xmlns:a16="http://schemas.microsoft.com/office/drawing/2014/main" id="{FED5BEC2-21B5-4362-B608-FBB540016C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1" y="5493957"/>
            <a:ext cx="12196868" cy="1356902"/>
          </a:xfrm>
          <a:prstGeom prst="rect">
            <a:avLst/>
          </a:prstGeom>
        </p:spPr>
      </p:pic>
      <p:pic>
        <p:nvPicPr>
          <p:cNvPr id="67" name="图片 5">
            <a:extLst>
              <a:ext uri="{FF2B5EF4-FFF2-40B4-BE49-F238E27FC236}">
                <a16:creationId xmlns="" xmlns:a16="http://schemas.microsoft.com/office/drawing/2014/main" id="{B63ADFB0-6C66-4DD2-8E2B-A1C68002BF8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91904" y="208472"/>
            <a:ext cx="2000096" cy="934533"/>
          </a:xfrm>
          <a:prstGeom prst="rect">
            <a:avLst/>
          </a:prstGeom>
        </p:spPr>
      </p:pic>
      <p:sp>
        <p:nvSpPr>
          <p:cNvPr id="2" name="TextBox 1"/>
          <p:cNvSpPr txBox="1"/>
          <p:nvPr/>
        </p:nvSpPr>
        <p:spPr>
          <a:xfrm>
            <a:off x="609600" y="151421"/>
            <a:ext cx="10072424" cy="954107"/>
          </a:xfrm>
          <a:prstGeom prst="rect">
            <a:avLst/>
          </a:prstGeom>
          <a:noFill/>
        </p:spPr>
        <p:txBody>
          <a:bodyPr wrap="square" rtlCol="0">
            <a:spAutoFit/>
          </a:bodyPr>
          <a:lstStyle/>
          <a:p>
            <a:pPr marL="457200" indent="-457200">
              <a:buFont typeface="Arial" charset="0"/>
              <a:buChar char="•"/>
            </a:pPr>
            <a:r>
              <a:rPr lang="en-US" sz="2800" b="1" smtClean="0">
                <a:solidFill>
                  <a:srgbClr val="002060"/>
                </a:solidFill>
              </a:rPr>
              <a:t>* Bài 3. Viết 2 - 3 câu nêu lí do em thích hoặc không thích nhân vật trong câu chuyện đã đọc hoặc đã nghe.</a:t>
            </a:r>
            <a:endParaRPr lang="vi-VN" sz="2800" b="1">
              <a:solidFill>
                <a:srgbClr val="002060"/>
              </a:solidFill>
            </a:endParaRPr>
          </a:p>
        </p:txBody>
      </p:sp>
      <p:sp>
        <p:nvSpPr>
          <p:cNvPr id="3" name="TextBox 2"/>
          <p:cNvSpPr txBox="1"/>
          <p:nvPr/>
        </p:nvSpPr>
        <p:spPr>
          <a:xfrm>
            <a:off x="1272647" y="1302249"/>
            <a:ext cx="10120576" cy="2246769"/>
          </a:xfrm>
          <a:prstGeom prst="rect">
            <a:avLst/>
          </a:prstGeom>
          <a:noFill/>
        </p:spPr>
        <p:txBody>
          <a:bodyPr wrap="square" rtlCol="0">
            <a:spAutoFit/>
          </a:bodyPr>
          <a:lstStyle/>
          <a:p>
            <a:r>
              <a:rPr lang="en-US" sz="2800" smtClean="0">
                <a:solidFill>
                  <a:srgbClr val="0000FF"/>
                </a:solidFill>
                <a:latin typeface="Times New Roman" pitchFamily="18" charset="0"/>
                <a:cs typeface="Times New Roman" pitchFamily="18" charset="0"/>
              </a:rPr>
              <a:t>   1. Dịp nghỉ hè vừa qua em đã được đọc câu chuyện Tấm Cám. Trong câu chuyện này em thích nhất là nhân vật Tấm. Cô là một cô gái hiền lành, dịu dàng và chăm chỉ trong lao động. Mặc dù bị cô em Cám ghét bỏ, nhiều lần hãm hại nhưng Tấm vẫn luôn luôn thương yêu em.</a:t>
            </a:r>
            <a:endParaRPr lang="vi-VN" sz="2800">
              <a:solidFill>
                <a:srgbClr val="0000FF"/>
              </a:solidFill>
              <a:latin typeface="Times New Roman" pitchFamily="18" charset="0"/>
              <a:cs typeface="Times New Roman" pitchFamily="18" charset="0"/>
            </a:endParaRPr>
          </a:p>
        </p:txBody>
      </p:sp>
      <p:sp>
        <p:nvSpPr>
          <p:cNvPr id="4" name="TextBox 3"/>
          <p:cNvSpPr txBox="1"/>
          <p:nvPr/>
        </p:nvSpPr>
        <p:spPr>
          <a:xfrm>
            <a:off x="1395148" y="3549018"/>
            <a:ext cx="9690903" cy="1815882"/>
          </a:xfrm>
          <a:prstGeom prst="rect">
            <a:avLst/>
          </a:prstGeom>
          <a:noFill/>
        </p:spPr>
        <p:txBody>
          <a:bodyPr wrap="square" rtlCol="0">
            <a:spAutoFit/>
          </a:bodyPr>
          <a:lstStyle/>
          <a:p>
            <a:r>
              <a:rPr lang="en-US" sz="2800" smtClean="0">
                <a:solidFill>
                  <a:srgbClr val="C00000"/>
                </a:solidFill>
                <a:latin typeface="Times New Roman" pitchFamily="18" charset="0"/>
                <a:cs typeface="Times New Roman" pitchFamily="18" charset="0"/>
              </a:rPr>
              <a:t>2. Em đã được nghe bà kể câu chuyện Sự tích vú sữa. Trong câu chuyện này em không thích nhận vật người con. Cậu là một đứa trẻ hư, chưa biết thương yêu, quan tâm chăm sóc mẹ. Cậu bé đã có những việc làm để mẹ phải buồn lòng và lo âu.</a:t>
            </a:r>
            <a:endParaRPr lang="vi-VN"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3919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69B9514-8851-4AD2-9B88-3E58D3FC1B68}"/>
              </a:ext>
            </a:extLst>
          </p:cNvPr>
          <p:cNvGrpSpPr/>
          <p:nvPr/>
        </p:nvGrpSpPr>
        <p:grpSpPr>
          <a:xfrm>
            <a:off x="621224" y="189065"/>
            <a:ext cx="11049000" cy="887704"/>
            <a:chOff x="0" y="99414"/>
            <a:chExt cx="7182465" cy="615553"/>
          </a:xfrm>
        </p:grpSpPr>
        <p:sp>
          <p:nvSpPr>
            <p:cNvPr id="16" name="Rectangle: Rounded Corners 15">
              <a:extLst>
                <a:ext uri="{FF2B5EF4-FFF2-40B4-BE49-F238E27FC236}">
                  <a16:creationId xmlns=""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0D621703-963D-4B62-9BC5-B9B62A93D40E}"/>
                </a:ext>
              </a:extLst>
            </p:cNvPr>
            <p:cNvSpPr txBox="1"/>
            <p:nvPr/>
          </p:nvSpPr>
          <p:spPr>
            <a:xfrm>
              <a:off x="0" y="103239"/>
              <a:ext cx="7182465" cy="405496"/>
            </a:xfrm>
            <a:prstGeom prst="rect">
              <a:avLst/>
            </a:prstGeom>
            <a:noFill/>
          </p:spPr>
          <p:txBody>
            <a:bodyPr wrap="square">
              <a:spAutoFit/>
            </a:bodyPr>
            <a:lstStyle/>
            <a:p>
              <a:pPr algn="ctr"/>
              <a:endPar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8" name="Picture 17" descr="A picture containing text&#10;&#10;Description automatically generated">
            <a:extLst>
              <a:ext uri="{FF2B5EF4-FFF2-40B4-BE49-F238E27FC236}">
                <a16:creationId xmlns="" xmlns:a16="http://schemas.microsoft.com/office/drawing/2014/main" id="{512FE06F-063A-4E98-B910-8F1400E19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9" y="4072830"/>
            <a:ext cx="5760720" cy="3017520"/>
          </a:xfrm>
          <a:prstGeom prst="rect">
            <a:avLst/>
          </a:prstGeom>
        </p:spPr>
      </p:pic>
      <p:sp>
        <p:nvSpPr>
          <p:cNvPr id="2" name="TextBox 1"/>
          <p:cNvSpPr txBox="1"/>
          <p:nvPr/>
        </p:nvSpPr>
        <p:spPr>
          <a:xfrm>
            <a:off x="620512" y="184341"/>
            <a:ext cx="11049712" cy="892552"/>
          </a:xfrm>
          <a:prstGeom prst="rect">
            <a:avLst/>
          </a:prstGeom>
          <a:noFill/>
        </p:spPr>
        <p:txBody>
          <a:bodyPr wrap="square" rtlCol="0">
            <a:spAutoFit/>
          </a:bodyPr>
          <a:lstStyle/>
          <a:p>
            <a:r>
              <a:rPr lang="en-US" sz="2800" b="1" smtClean="0">
                <a:solidFill>
                  <a:srgbClr val="FF0000"/>
                </a:solidFill>
              </a:rPr>
              <a:t>* Vận dụng</a:t>
            </a:r>
            <a:r>
              <a:rPr lang="en-US" sz="2800" b="1" smtClean="0"/>
              <a:t>: </a:t>
            </a:r>
            <a:r>
              <a:rPr lang="en-US" sz="2400" smtClean="0">
                <a:latin typeface="Times New Roman" pitchFamily="18" charset="0"/>
                <a:cs typeface="Times New Roman" pitchFamily="18" charset="0"/>
              </a:rPr>
              <a:t>Tìm đọc câu chuyện, bài văn, bài thơ,.. về một nghề nghiệp hoặc công việc nào đó.  </a:t>
            </a:r>
            <a:endParaRPr lang="vi-VN" sz="2400">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B6A4111C-7370-4873-86DC-6ECD0C13079E}"/>
              </a:ext>
            </a:extLst>
          </p:cNvPr>
          <p:cNvSpPr txBox="1"/>
          <p:nvPr/>
        </p:nvSpPr>
        <p:spPr>
          <a:xfrm>
            <a:off x="767456" y="1318230"/>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418969" y="1567319"/>
            <a:ext cx="4520727" cy="646331"/>
          </a:xfrm>
          <a:prstGeom prst="rect">
            <a:avLst/>
          </a:prstGeom>
          <a:noFill/>
        </p:spPr>
        <p:txBody>
          <a:bodyPr wrap="square" rtlCol="0">
            <a:spAutoFit/>
          </a:bodyPr>
          <a:lstStyle/>
          <a:p>
            <a:r>
              <a:rPr lang="en-US" sz="3600" b="1" smtClean="0">
                <a:solidFill>
                  <a:srgbClr val="FF0000"/>
                </a:solidFill>
                <a:effectLst>
                  <a:outerShdw blurRad="38100" dist="38100" dir="2700000" algn="tl">
                    <a:srgbClr val="000000">
                      <a:alpha val="43137"/>
                    </a:srgbClr>
                  </a:outerShdw>
                </a:effectLst>
              </a:rPr>
              <a:t>Bài </a:t>
            </a:r>
            <a:r>
              <a:rPr lang="en-US" sz="3600" b="1">
                <a:solidFill>
                  <a:srgbClr val="FF0000"/>
                </a:solidFill>
                <a:effectLst>
                  <a:outerShdw blurRad="38100" dist="38100" dir="2700000" algn="tl">
                    <a:srgbClr val="000000">
                      <a:alpha val="43137"/>
                    </a:srgbClr>
                  </a:outerShdw>
                </a:effectLst>
              </a:rPr>
              <a:t>hát trồng </a:t>
            </a:r>
            <a:r>
              <a:rPr lang="en-US" sz="3600" b="1" smtClean="0">
                <a:solidFill>
                  <a:srgbClr val="FF0000"/>
                </a:solidFill>
                <a:effectLst>
                  <a:outerShdw blurRad="38100" dist="38100" dir="2700000" algn="tl">
                    <a:srgbClr val="000000">
                      <a:alpha val="43137"/>
                    </a:srgbClr>
                  </a:outerShdw>
                </a:effectLst>
              </a:rPr>
              <a:t>cây</a:t>
            </a:r>
            <a:endParaRPr lang="en-US" sz="3600" b="1">
              <a:solidFill>
                <a:srgbClr val="FF0000"/>
              </a:solidFill>
              <a:effectLst>
                <a:outerShdw blurRad="38100" dist="38100" dir="2700000" algn="tl">
                  <a:srgbClr val="000000">
                    <a:alpha val="43137"/>
                  </a:srgbClr>
                </a:outerShdw>
              </a:effectLst>
            </a:endParaRPr>
          </a:p>
        </p:txBody>
      </p:sp>
      <p:sp>
        <p:nvSpPr>
          <p:cNvPr id="8" name="TextBox 7"/>
          <p:cNvSpPr txBox="1"/>
          <p:nvPr/>
        </p:nvSpPr>
        <p:spPr>
          <a:xfrm>
            <a:off x="2439825" y="2223580"/>
            <a:ext cx="3417020" cy="4401205"/>
          </a:xfrm>
          <a:prstGeom prst="rect">
            <a:avLst/>
          </a:prstGeom>
          <a:noFill/>
        </p:spPr>
        <p:txBody>
          <a:bodyPr wrap="square" rtlCol="0">
            <a:spAutoFit/>
          </a:bodyPr>
          <a:lstStyle/>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tiếng hát</a:t>
            </a:r>
          </a:p>
          <a:p>
            <a:r>
              <a:rPr lang="en-US" sz="2000">
                <a:latin typeface="Times New Roman" pitchFamily="18" charset="0"/>
                <a:cs typeface="Times New Roman" pitchFamily="18" charset="0"/>
              </a:rPr>
              <a:t>Trên vòm cây</a:t>
            </a:r>
          </a:p>
          <a:p>
            <a:r>
              <a:rPr lang="en-US" sz="2000">
                <a:latin typeface="Times New Roman" pitchFamily="18" charset="0"/>
                <a:cs typeface="Times New Roman" pitchFamily="18" charset="0"/>
              </a:rPr>
              <a:t>Chim hót lời mê say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Ai trồng cây</a:t>
            </a:r>
          </a:p>
          <a:p>
            <a:r>
              <a:rPr lang="en-US" sz="2000">
                <a:latin typeface="Times New Roman" pitchFamily="18" charset="0"/>
                <a:cs typeface="Times New Roman" pitchFamily="18" charset="0"/>
              </a:rPr>
              <a:t>Người đó có ngọn gió</a:t>
            </a:r>
            <a:endParaRPr lang="vi-VN" sz="2000">
              <a:latin typeface="Times New Roman" pitchFamily="18" charset="0"/>
              <a:cs typeface="Times New Roman" pitchFamily="18" charset="0"/>
            </a:endParaRPr>
          </a:p>
          <a:p>
            <a:r>
              <a:rPr lang="en-US" sz="2000">
                <a:latin typeface="Times New Roman" pitchFamily="18" charset="0"/>
                <a:cs typeface="Times New Roman" pitchFamily="18" charset="0"/>
              </a:rPr>
              <a:t>Rung cành cây</a:t>
            </a:r>
          </a:p>
          <a:p>
            <a:r>
              <a:rPr lang="en-US" sz="2000">
                <a:latin typeface="Times New Roman" pitchFamily="18" charset="0"/>
                <a:cs typeface="Times New Roman" pitchFamily="18" charset="0"/>
              </a:rPr>
              <a:t>Hoa lá đùa lay </a:t>
            </a:r>
            <a:r>
              <a:rPr lang="en-US" sz="2000" smtClean="0">
                <a:latin typeface="Times New Roman" pitchFamily="18" charset="0"/>
                <a:cs typeface="Times New Roman" pitchFamily="18" charset="0"/>
              </a:rPr>
              <a:t>lay</a:t>
            </a: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Ai trồng cây </a:t>
            </a:r>
          </a:p>
          <a:p>
            <a:r>
              <a:rPr lang="en-US" sz="2000" smtClean="0">
                <a:latin typeface="Times New Roman" pitchFamily="18" charset="0"/>
                <a:cs typeface="Times New Roman" pitchFamily="18" charset="0"/>
              </a:rPr>
              <a:t>Người đó </a:t>
            </a:r>
            <a:r>
              <a:rPr lang="en-US" sz="2000">
                <a:latin typeface="Times New Roman" pitchFamily="18" charset="0"/>
                <a:cs typeface="Times New Roman" pitchFamily="18" charset="0"/>
              </a:rPr>
              <a:t>đó có </a:t>
            </a:r>
            <a:r>
              <a:rPr lang="en-US" sz="2000" smtClean="0">
                <a:latin typeface="Times New Roman" pitchFamily="18" charset="0"/>
                <a:cs typeface="Times New Roman" pitchFamily="18" charset="0"/>
              </a:rPr>
              <a:t>bóng mát</a:t>
            </a:r>
          </a:p>
          <a:p>
            <a:r>
              <a:rPr lang="en-US" sz="2000" smtClean="0">
                <a:latin typeface="Times New Roman" pitchFamily="18" charset="0"/>
                <a:cs typeface="Times New Roman" pitchFamily="18" charset="0"/>
              </a:rPr>
              <a:t>Trong vòm cây</a:t>
            </a:r>
          </a:p>
          <a:p>
            <a:r>
              <a:rPr lang="en-US" sz="2000" smtClean="0">
                <a:latin typeface="Times New Roman" pitchFamily="18" charset="0"/>
                <a:cs typeface="Times New Roman" pitchFamily="18" charset="0"/>
              </a:rPr>
              <a:t>Quên nắng xa đường dài</a:t>
            </a:r>
            <a:endParaRPr lang="vi-VN" sz="2000">
              <a:latin typeface="Times New Roman" pitchFamily="18" charset="0"/>
              <a:cs typeface="Times New Roman" pitchFamily="18" charset="0"/>
            </a:endParaRPr>
          </a:p>
        </p:txBody>
      </p:sp>
      <p:sp>
        <p:nvSpPr>
          <p:cNvPr id="9" name="TextBox 8"/>
          <p:cNvSpPr txBox="1"/>
          <p:nvPr/>
        </p:nvSpPr>
        <p:spPr>
          <a:xfrm>
            <a:off x="1034042" y="1486970"/>
            <a:ext cx="1888621" cy="584775"/>
          </a:xfrm>
          <a:prstGeom prst="rect">
            <a:avLst/>
          </a:prstGeom>
          <a:noFill/>
        </p:spPr>
        <p:txBody>
          <a:bodyPr wrap="square" rtlCol="0">
            <a:spAutoFit/>
          </a:bodyPr>
          <a:lstStyle/>
          <a:p>
            <a:r>
              <a:rPr lang="en-US" sz="32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Ví dụ:</a:t>
            </a:r>
            <a:endParaRPr lang="vi-VN" sz="3200" b="1">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TextBox 9"/>
          <p:cNvSpPr txBox="1"/>
          <p:nvPr/>
        </p:nvSpPr>
        <p:spPr>
          <a:xfrm>
            <a:off x="7126067" y="2538102"/>
            <a:ext cx="3443955" cy="2862322"/>
          </a:xfrm>
          <a:prstGeom prst="rect">
            <a:avLst/>
          </a:prstGeom>
          <a:noFill/>
        </p:spPr>
        <p:txBody>
          <a:bodyPr wrap="square" rtlCol="0">
            <a:spAutoFit/>
          </a:bodyPr>
          <a:lstStyle/>
          <a:p>
            <a:r>
              <a:rPr lang="en-US" sz="2000" smtClean="0">
                <a:latin typeface="Times New Roman" pitchFamily="18" charset="0"/>
                <a:cs typeface="Times New Roman" pitchFamily="18" charset="0"/>
              </a:rPr>
              <a:t>Ai trồng cây</a:t>
            </a:r>
          </a:p>
          <a:p>
            <a:r>
              <a:rPr lang="en-US" sz="2000" smtClean="0">
                <a:latin typeface="Times New Roman" pitchFamily="18" charset="0"/>
                <a:cs typeface="Times New Roman" pitchFamily="18" charset="0"/>
              </a:rPr>
              <a:t>Người đó có hạnh phúc</a:t>
            </a:r>
          </a:p>
          <a:p>
            <a:r>
              <a:rPr lang="en-US" sz="2000" smtClean="0">
                <a:latin typeface="Times New Roman" pitchFamily="18" charset="0"/>
                <a:cs typeface="Times New Roman" pitchFamily="18" charset="0"/>
              </a:rPr>
              <a:t>Mong chờ cây</a:t>
            </a:r>
          </a:p>
          <a:p>
            <a:r>
              <a:rPr lang="en-US" sz="2000" smtClean="0">
                <a:latin typeface="Times New Roman" pitchFamily="18" charset="0"/>
                <a:cs typeface="Times New Roman" pitchFamily="18" charset="0"/>
              </a:rPr>
              <a:t>Mau lớn lên từng ngày</a:t>
            </a:r>
          </a:p>
          <a:p>
            <a:endParaRPr lang="en-US" sz="2000" smtClean="0">
              <a:latin typeface="Times New Roman" pitchFamily="18" charset="0"/>
              <a:cs typeface="Times New Roman" pitchFamily="18" charset="0"/>
            </a:endParaRPr>
          </a:p>
          <a:p>
            <a:r>
              <a:rPr lang="en-US" sz="2000" smtClean="0">
                <a:latin typeface="Times New Roman" pitchFamily="18" charset="0"/>
                <a:cs typeface="Times New Roman" pitchFamily="18" charset="0"/>
              </a:rPr>
              <a:t>Ai trồng cây ...</a:t>
            </a:r>
          </a:p>
          <a:p>
            <a:r>
              <a:rPr lang="en-US" sz="2000" smtClean="0">
                <a:latin typeface="Times New Roman" pitchFamily="18" charset="0"/>
                <a:cs typeface="Times New Roman" pitchFamily="18" charset="0"/>
              </a:rPr>
              <a:t>Em trồng cây ...</a:t>
            </a:r>
          </a:p>
          <a:p>
            <a:r>
              <a:rPr lang="en-US" sz="2000" smtClean="0">
                <a:latin typeface="Times New Roman" pitchFamily="18" charset="0"/>
                <a:cs typeface="Times New Roman" pitchFamily="18" charset="0"/>
              </a:rPr>
              <a:t>Em trồng cây ...</a:t>
            </a:r>
          </a:p>
          <a:p>
            <a:r>
              <a:rPr lang="en-US" sz="2000">
                <a:latin typeface="Times New Roman" pitchFamily="18" charset="0"/>
                <a:cs typeface="Times New Roman" pitchFamily="18" charset="0"/>
              </a:rPr>
              <a:t> </a:t>
            </a:r>
            <a:r>
              <a:rPr lang="en-US" sz="2000" smtClean="0">
                <a:latin typeface="Times New Roman" pitchFamily="18" charset="0"/>
                <a:cs typeface="Times New Roman" pitchFamily="18" charset="0"/>
              </a:rPr>
              <a:t>                   ( Bế Kiên Quốc)</a:t>
            </a:r>
            <a:endParaRPr lang="vi-VN" sz="200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525514330"/>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1" y="2"/>
            <a:ext cx="1507971" cy="2129589"/>
          </a:xfrm>
          <a:prstGeom prst="rect">
            <a:avLst/>
          </a:prstGeom>
        </p:spPr>
      </p:pic>
      <p:pic>
        <p:nvPicPr>
          <p:cNvPr id="47" name="Picture 2" descr="air/are words for articulation | Baamboozle">
            <a:extLst>
              <a:ext uri="{FF2B5EF4-FFF2-40B4-BE49-F238E27FC236}">
                <a16:creationId xmlns=""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 xmlns:a16="http://schemas.microsoft.com/office/drawing/2014/main" id="{3C7CB6E6-14DA-4A21-8679-B2896CF167B0}"/>
              </a:ext>
            </a:extLst>
          </p:cNvPr>
          <p:cNvSpPr txBox="1"/>
          <p:nvPr/>
        </p:nvSpPr>
        <p:spPr>
          <a:xfrm>
            <a:off x="4670891" y="1068617"/>
            <a:ext cx="3462183"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1" cy="3657600"/>
          </a:xfrm>
          <a:prstGeom prst="rect">
            <a:avLst/>
          </a:prstGeom>
        </p:spPr>
      </p:pic>
      <p:pic>
        <p:nvPicPr>
          <p:cNvPr id="56" name="Picture 55" descr="Icon&#10;&#10;Description automatically generated with low confidence">
            <a:extLst>
              <a:ext uri="{FF2B5EF4-FFF2-40B4-BE49-F238E27FC236}">
                <a16:creationId xmlns=""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9" cy="3749040"/>
          </a:xfrm>
          <a:prstGeom prst="rect">
            <a:avLst/>
          </a:prstGeom>
        </p:spPr>
      </p:pic>
      <p:grpSp>
        <p:nvGrpSpPr>
          <p:cNvPr id="62" name="Group 61">
            <a:extLst>
              <a:ext uri="{FF2B5EF4-FFF2-40B4-BE49-F238E27FC236}">
                <a16:creationId xmlns=""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 xmlns:a16="http://schemas.microsoft.com/office/drawing/2014/main" id="{798B2443-E6D5-4E39-878E-48DA151261FE}"/>
                </a:ext>
              </a:extLst>
            </p:cNvPr>
            <p:cNvSpPr txBox="1"/>
            <p:nvPr/>
          </p:nvSpPr>
          <p:spPr>
            <a:xfrm>
              <a:off x="1040251" y="1738850"/>
              <a:ext cx="23566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 xmlns:a16="http://schemas.microsoft.com/office/drawing/2014/main" id="{8504AA47-68E2-47C4-AF28-01E49D2C29DB}"/>
              </a:ext>
            </a:extLst>
          </p:cNvPr>
          <p:cNvGrpSpPr/>
          <p:nvPr/>
        </p:nvGrpSpPr>
        <p:grpSpPr>
          <a:xfrm>
            <a:off x="8133074" y="822960"/>
            <a:ext cx="3190991" cy="2560320"/>
            <a:chOff x="8133073" y="822960"/>
            <a:chExt cx="3190991" cy="2560320"/>
          </a:xfrm>
        </p:grpSpPr>
        <p:pic>
          <p:nvPicPr>
            <p:cNvPr id="58" name="Picture 57" descr="Background pattern&#10;&#10;Description automatically generated">
              <a:extLst>
                <a:ext uri="{FF2B5EF4-FFF2-40B4-BE49-F238E27FC236}">
                  <a16:creationId xmlns=""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 xmlns:a16="http://schemas.microsoft.com/office/drawing/2014/main" id="{CC08AC53-B9FF-44B3-9EF0-B85B476003B2}"/>
                </a:ext>
              </a:extLst>
            </p:cNvPr>
            <p:cNvSpPr txBox="1"/>
            <p:nvPr/>
          </p:nvSpPr>
          <p:spPr>
            <a:xfrm>
              <a:off x="8722318" y="1718399"/>
              <a:ext cx="220922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6" y="-6018"/>
            <a:ext cx="1507971" cy="2129589"/>
          </a:xfrm>
          <a:prstGeom prst="rect">
            <a:avLst/>
          </a:prstGeom>
        </p:spPr>
      </p:pic>
    </p:spTree>
    <p:custDataLst>
      <p:tags r:id="rId1"/>
    </p:custDataLst>
    <p:extLst>
      <p:ext uri="{BB962C8B-B14F-4D97-AF65-F5344CB8AC3E}">
        <p14:creationId xmlns:p14="http://schemas.microsoft.com/office/powerpoint/2010/main" val="65103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369B9514-8851-4AD2-9B88-3E58D3FC1B68}"/>
              </a:ext>
            </a:extLst>
          </p:cNvPr>
          <p:cNvGrpSpPr/>
          <p:nvPr/>
        </p:nvGrpSpPr>
        <p:grpSpPr>
          <a:xfrm>
            <a:off x="621224" y="231797"/>
            <a:ext cx="11049000" cy="615553"/>
            <a:chOff x="0" y="99414"/>
            <a:chExt cx="7182465" cy="615553"/>
          </a:xfrm>
        </p:grpSpPr>
        <p:sp>
          <p:nvSpPr>
            <p:cNvPr id="16" name="Rectangle: Rounded Corners 15">
              <a:extLst>
                <a:ext uri="{FF2B5EF4-FFF2-40B4-BE49-F238E27FC236}">
                  <a16:creationId xmlns="" xmlns:a16="http://schemas.microsoft.com/office/drawing/2014/main" id="{B71055FC-2162-4A8C-A3DC-610D6F26469C}"/>
                </a:ext>
              </a:extLst>
            </p:cNvPr>
            <p:cNvSpPr/>
            <p:nvPr/>
          </p:nvSpPr>
          <p:spPr>
            <a:xfrm>
              <a:off x="0" y="99414"/>
              <a:ext cx="7182465" cy="615553"/>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 xmlns:a16="http://schemas.microsoft.com/office/drawing/2014/main" id="{0D621703-963D-4B62-9BC5-B9B62A93D40E}"/>
                </a:ext>
              </a:extLst>
            </p:cNvPr>
            <p:cNvSpPr txBox="1"/>
            <p:nvPr/>
          </p:nvSpPr>
          <p:spPr>
            <a:xfrm>
              <a:off x="0" y="103239"/>
              <a:ext cx="7182465" cy="584775"/>
            </a:xfrm>
            <a:prstGeom prst="rect">
              <a:avLst/>
            </a:prstGeom>
            <a:noFill/>
          </p:spPr>
          <p:txBody>
            <a:bodyPr wrap="square">
              <a:spAutoFit/>
            </a:bodyPr>
            <a:lstStyle/>
            <a:p>
              <a:pPr lvl="0"/>
              <a:r>
                <a:rPr kumimoji="0" lang="vi-VN" sz="3200" b="1" i="0" u="none" strike="noStrike" kern="1200" cap="none" spc="0" normalizeH="0" baseline="0" noProof="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vi-VN" sz="3200" b="1" i="0" u="none" strike="noStrike" kern="1200" cap="none" spc="0" normalizeH="0" noProof="0" smtClean="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3.</a:t>
              </a:r>
              <a:r>
                <a:rPr lang="en-US">
                  <a:solidFill>
                    <a:prstClr val="black"/>
                  </a:solidFill>
                </a:rPr>
                <a:t> </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a:extLst>
              <a:ext uri="{FF2B5EF4-FFF2-40B4-BE49-F238E27FC236}">
                <a16:creationId xmlns="" xmlns:a16="http://schemas.microsoft.com/office/drawing/2014/main" id="{B6A4111C-7370-4873-86DC-6ECD0C13079E}"/>
              </a:ext>
            </a:extLst>
          </p:cNvPr>
          <p:cNvSpPr txBox="1"/>
          <p:nvPr/>
        </p:nvSpPr>
        <p:spPr>
          <a:xfrm>
            <a:off x="914400" y="1361756"/>
            <a:ext cx="10755824" cy="5509200"/>
          </a:xfrm>
          <a:custGeom>
            <a:avLst/>
            <a:gdLst>
              <a:gd name="connsiteX0" fmla="*/ 0 w 10755824"/>
              <a:gd name="connsiteY0" fmla="*/ 0 h 5509200"/>
              <a:gd name="connsiteX1" fmla="*/ 10755824 w 10755824"/>
              <a:gd name="connsiteY1" fmla="*/ 0 h 5509200"/>
              <a:gd name="connsiteX2" fmla="*/ 10755824 w 10755824"/>
              <a:gd name="connsiteY2" fmla="*/ 5509200 h 5509200"/>
              <a:gd name="connsiteX3" fmla="*/ 0 w 10755824"/>
              <a:gd name="connsiteY3" fmla="*/ 5509200 h 5509200"/>
              <a:gd name="connsiteX4" fmla="*/ 0 w 10755824"/>
              <a:gd name="connsiteY4" fmla="*/ 0 h 550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55824" h="5509200" fill="none" extrusionOk="0">
                <a:moveTo>
                  <a:pt x="0" y="0"/>
                </a:moveTo>
                <a:cubicBezTo>
                  <a:pt x="3353303" y="41470"/>
                  <a:pt x="8896145" y="156431"/>
                  <a:pt x="10755824" y="0"/>
                </a:cubicBezTo>
                <a:cubicBezTo>
                  <a:pt x="10770474" y="909095"/>
                  <a:pt x="10719030" y="3538254"/>
                  <a:pt x="10755824" y="5509200"/>
                </a:cubicBezTo>
                <a:cubicBezTo>
                  <a:pt x="8246224" y="5491553"/>
                  <a:pt x="2014224" y="5544504"/>
                  <a:pt x="0" y="5509200"/>
                </a:cubicBezTo>
                <a:cubicBezTo>
                  <a:pt x="65784" y="4098652"/>
                  <a:pt x="-169487" y="2556394"/>
                  <a:pt x="0" y="0"/>
                </a:cubicBezTo>
                <a:close/>
              </a:path>
              <a:path w="10755824" h="5509200" stroke="0" extrusionOk="0">
                <a:moveTo>
                  <a:pt x="0" y="0"/>
                </a:moveTo>
                <a:cubicBezTo>
                  <a:pt x="4681481" y="53968"/>
                  <a:pt x="6761184" y="-1137"/>
                  <a:pt x="10755824" y="0"/>
                </a:cubicBezTo>
                <a:cubicBezTo>
                  <a:pt x="10599131" y="668795"/>
                  <a:pt x="10899891" y="4372812"/>
                  <a:pt x="10755824" y="5509200"/>
                </a:cubicBezTo>
                <a:cubicBezTo>
                  <a:pt x="8124177" y="5563742"/>
                  <a:pt x="5024059" y="5409421"/>
                  <a:pt x="0" y="5509200"/>
                </a:cubicBezTo>
                <a:cubicBezTo>
                  <a:pt x="90861" y="3321011"/>
                  <a:pt x="-96644" y="2557653"/>
                  <a:pt x="0" y="0"/>
                </a:cubicBezTo>
                <a:close/>
              </a:path>
            </a:pathLst>
          </a:custGeom>
          <a:ln w="28575">
            <a:solidFill>
              <a:srgbClr val="126A8E"/>
            </a:solidFill>
            <a:prstDash val="sysDash"/>
            <a:extLst>
              <a:ext uri="{C807C97D-BFC1-408E-A445-0C87EB9F89A2}">
                <ask:lineSketchStyleProps xmlns="" xmlns:ask="http://schemas.microsoft.com/office/drawing/2018/sketchyshapes" sd="2697203518">
                  <a:prstGeom prst="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243447434"/>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66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1" cy="7327252"/>
          </a:xfrm>
          <a:prstGeom prst="rect">
            <a:avLst/>
          </a:prstGeom>
        </p:spPr>
      </p:pic>
      <p:pic>
        <p:nvPicPr>
          <p:cNvPr id="36" name="Picture 35" descr="Background pattern&#10;&#10;Description automatically generated with medium confidence">
            <a:extLst>
              <a:ext uri="{FF2B5EF4-FFF2-40B4-BE49-F238E27FC236}">
                <a16:creationId xmlns=""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297" y="184352"/>
            <a:ext cx="7036491" cy="6489296"/>
          </a:xfrm>
          <a:prstGeom prst="rect">
            <a:avLst/>
          </a:prstGeom>
        </p:spPr>
      </p:pic>
      <p:pic>
        <p:nvPicPr>
          <p:cNvPr id="39" name="Picture 4" descr="170 ɴᴏᴛɪᴏɴ ɢɪꜰꜱ ideas in 2021 | aesthetic gif, cute gif, gif">
            <a:extLst>
              <a:ext uri="{FF2B5EF4-FFF2-40B4-BE49-F238E27FC236}">
                <a16:creationId xmlns=""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5"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1" y="2"/>
            <a:ext cx="1507971" cy="2129589"/>
          </a:xfrm>
          <a:prstGeom prst="rect">
            <a:avLst/>
          </a:prstGeom>
        </p:spPr>
      </p:pic>
      <p:pic>
        <p:nvPicPr>
          <p:cNvPr id="7" name="图片 9">
            <a:extLst>
              <a:ext uri="{FF2B5EF4-FFF2-40B4-BE49-F238E27FC236}">
                <a16:creationId xmlns=""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6" y="-6018"/>
            <a:ext cx="1507971" cy="2129589"/>
          </a:xfrm>
          <a:prstGeom prst="rect">
            <a:avLst/>
          </a:prstGeom>
        </p:spPr>
      </p:pic>
      <p:sp>
        <p:nvSpPr>
          <p:cNvPr id="8" name="TextBox 7">
            <a:extLst>
              <a:ext uri="{FF2B5EF4-FFF2-40B4-BE49-F238E27FC236}">
                <a16:creationId xmlns="" xmlns:a16="http://schemas.microsoft.com/office/drawing/2014/main" id="{C5CF9C3A-BA2C-4CA4-A074-FEAC5D551C2B}"/>
              </a:ext>
            </a:extLst>
          </p:cNvPr>
          <p:cNvSpPr txBox="1"/>
          <p:nvPr/>
        </p:nvSpPr>
        <p:spPr>
          <a:xfrm>
            <a:off x="5958256" y="3013346"/>
            <a:ext cx="4055765" cy="1015663"/>
          </a:xfrm>
          <a:prstGeom prst="rect">
            <a:avLst/>
          </a:prstGeom>
          <a:noFill/>
        </p:spPr>
        <p:txBody>
          <a:bodyPr wrap="square" rtlCol="0">
            <a:spAutoFit/>
            <a:scene3d>
              <a:camera prst="obliqueTopRight"/>
              <a:lightRig rig="brightRoom" dir="t"/>
            </a:scene3d>
            <a:sp3d extrusionH="190500" prstMaterial="plastic"/>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3535"/>
                </a:solidFill>
                <a:effectLst/>
                <a:uLnTx/>
                <a:uFillTx/>
                <a:latin typeface="Baloo" panose="03080902040302020200" pitchFamily="66" charset="0"/>
                <a:ea typeface="+mn-ea"/>
                <a:cs typeface="Baloo" panose="03080902040302020200" pitchFamily="66" charset="0"/>
              </a:rPr>
              <a:t>Khởi</a:t>
            </a:r>
            <a:r>
              <a:rPr kumimoji="0" lang="en-US" sz="6000" b="0" i="0" u="none" strike="noStrike" kern="1200" cap="none" spc="0" normalizeH="0" noProof="0" dirty="0">
                <a:ln>
                  <a:noFill/>
                </a:ln>
                <a:solidFill>
                  <a:srgbClr val="FF3535"/>
                </a:solidFill>
                <a:effectLst/>
                <a:uLnTx/>
                <a:uFillTx/>
                <a:latin typeface="Baloo" panose="03080902040302020200" pitchFamily="66" charset="0"/>
                <a:ea typeface="+mn-ea"/>
                <a:cs typeface="Baloo" panose="03080902040302020200" pitchFamily="66" charset="0"/>
              </a:rPr>
              <a:t> </a:t>
            </a:r>
            <a:r>
              <a:rPr kumimoji="0" lang="en-US" sz="6000" b="0" i="0" u="none" strike="noStrike" kern="1200" cap="none" spc="0" normalizeH="0" noProof="0" dirty="0" err="1">
                <a:ln>
                  <a:noFill/>
                </a:ln>
                <a:solidFill>
                  <a:srgbClr val="FF3535"/>
                </a:solidFill>
                <a:effectLst/>
                <a:uLnTx/>
                <a:uFillTx/>
                <a:latin typeface="Baloo" panose="03080902040302020200" pitchFamily="66" charset="0"/>
                <a:ea typeface="+mn-ea"/>
                <a:cs typeface="Baloo" panose="03080902040302020200" pitchFamily="66" charset="0"/>
              </a:rPr>
              <a:t>động</a:t>
            </a:r>
            <a:endParaRPr kumimoji="0" lang="en-US" sz="6000" b="0" i="0" u="none" strike="noStrike" kern="1200" cap="none" spc="0" normalizeH="0" baseline="0" noProof="0" dirty="0">
              <a:ln>
                <a:noFill/>
              </a:ln>
              <a:solidFill>
                <a:srgbClr val="FF3535"/>
              </a:solidFill>
              <a:effectLst/>
              <a:uLnTx/>
              <a:uFillTx/>
              <a:latin typeface="Baloo" panose="03080902040302020200" pitchFamily="66" charset="0"/>
              <a:ea typeface="+mn-ea"/>
              <a:cs typeface="Baloo" panose="03080902040302020200" pitchFamily="66" charset="0"/>
            </a:endParaRPr>
          </a:p>
        </p:txBody>
      </p:sp>
    </p:spTree>
    <p:custDataLst>
      <p:tags r:id="rId1"/>
    </p:custDataLst>
    <p:extLst>
      <p:ext uri="{BB962C8B-B14F-4D97-AF65-F5344CB8AC3E}">
        <p14:creationId xmlns:p14="http://schemas.microsoft.com/office/powerpoint/2010/main" val="1838340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15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by="(-#ppt_w*2)" calcmode="lin" valueType="num">
                                      <p:cBhvr rctx="PPT">
                                        <p:cTn id="25" dur="375" autoRev="1" fill="hold">
                                          <p:stCondLst>
                                            <p:cond delay="0"/>
                                          </p:stCondLst>
                                        </p:cTn>
                                        <p:tgtEl>
                                          <p:spTgt spid="8"/>
                                        </p:tgtEl>
                                        <p:attrNameLst>
                                          <p:attrName>ppt_w</p:attrName>
                                        </p:attrNameLst>
                                      </p:cBhvr>
                                    </p:anim>
                                    <p:anim by="(#ppt_w*0.50)" calcmode="lin" valueType="num">
                                      <p:cBhvr>
                                        <p:cTn id="26" dur="375" decel="50000" autoRev="1" fill="hold">
                                          <p:stCondLst>
                                            <p:cond delay="0"/>
                                          </p:stCondLst>
                                        </p:cTn>
                                        <p:tgtEl>
                                          <p:spTgt spid="8"/>
                                        </p:tgtEl>
                                        <p:attrNameLst>
                                          <p:attrName>ppt_x</p:attrName>
                                        </p:attrNameLst>
                                      </p:cBhvr>
                                    </p:anim>
                                    <p:anim from="(-#ppt_h/2)" to="(#ppt_y)" calcmode="lin" valueType="num">
                                      <p:cBhvr>
                                        <p:cTn id="27" dur="750" fill="hold">
                                          <p:stCondLst>
                                            <p:cond delay="0"/>
                                          </p:stCondLst>
                                        </p:cTn>
                                        <p:tgtEl>
                                          <p:spTgt spid="8"/>
                                        </p:tgtEl>
                                        <p:attrNameLst>
                                          <p:attrName>ppt_y</p:attrName>
                                        </p:attrNameLst>
                                      </p:cBhvr>
                                    </p:anim>
                                    <p:animRot by="21600000">
                                      <p:cBhvr>
                                        <p:cTn id="28" dur="75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81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7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BF000799-4353-476C-8657-9F7AE3FB7DC3}"/>
              </a:ext>
            </a:extLst>
          </p:cNvPr>
          <p:cNvGrpSpPr/>
          <p:nvPr/>
        </p:nvGrpSpPr>
        <p:grpSpPr>
          <a:xfrm>
            <a:off x="2847975" y="617252"/>
            <a:ext cx="7024659" cy="5328225"/>
            <a:chOff x="6369338" y="2855274"/>
            <a:chExt cx="5760720" cy="4235076"/>
          </a:xfrm>
        </p:grpSpPr>
        <p:sp>
          <p:nvSpPr>
            <p:cNvPr id="15" name="TextBox 14">
              <a:extLst>
                <a:ext uri="{FF2B5EF4-FFF2-40B4-BE49-F238E27FC236}">
                  <a16:creationId xmlns="" xmlns:a16="http://schemas.microsoft.com/office/drawing/2014/main" id="{B1082768-3962-4A6F-9482-04BEDDAF365F}"/>
                </a:ext>
              </a:extLst>
            </p:cNvPr>
            <p:cNvSpPr txBox="1"/>
            <p:nvPr/>
          </p:nvSpPr>
          <p:spPr>
            <a:xfrm>
              <a:off x="6825043" y="2855274"/>
              <a:ext cx="4248150" cy="1541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C56"/>
                  </a:solidFill>
                  <a:effectLst/>
                  <a:uLnTx/>
                  <a:uFillTx/>
                  <a:latin typeface="SVN-Hole Hearted" panose="020B0A06020104020203" pitchFamily="34" charset="0"/>
                  <a:ea typeface="+mn-ea"/>
                  <a:cs typeface="+mn-cs"/>
                </a:rPr>
                <a:t>THẢO LUẬN NHÓM 4</a:t>
              </a:r>
            </a:p>
          </p:txBody>
        </p:sp>
        <p:pic>
          <p:nvPicPr>
            <p:cNvPr id="16" name="Picture 15" descr="A picture containing text&#10;&#10;Description automatically generated">
              <a:extLst>
                <a:ext uri="{FF2B5EF4-FFF2-40B4-BE49-F238E27FC236}">
                  <a16:creationId xmlns="" xmlns:a16="http://schemas.microsoft.com/office/drawing/2014/main" id="{D79A6991-8092-47F3-8C5E-8D036463F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338" y="4072830"/>
              <a:ext cx="5760720" cy="3017520"/>
            </a:xfrm>
            <a:prstGeom prst="rect">
              <a:avLst/>
            </a:prstGeom>
          </p:spPr>
        </p:pic>
      </p:grpSp>
      <p:sp>
        <p:nvSpPr>
          <p:cNvPr id="17" name="TextBox 16">
            <a:extLst>
              <a:ext uri="{FF2B5EF4-FFF2-40B4-BE49-F238E27FC236}">
                <a16:creationId xmlns="" xmlns:a16="http://schemas.microsoft.com/office/drawing/2014/main" id="{6F6A6031-035E-4602-8D18-D9623CBCEF56}"/>
              </a:ext>
            </a:extLst>
          </p:cNvPr>
          <p:cNvSpPr txBox="1"/>
          <p:nvPr/>
        </p:nvSpPr>
        <p:spPr>
          <a:xfrm>
            <a:off x="2709862" y="6467022"/>
            <a:ext cx="6943725" cy="369332"/>
          </a:xfrm>
          <a:prstGeom prst="rect">
            <a:avLst/>
          </a:prstGeom>
          <a:noFill/>
        </p:spPr>
        <p:txBody>
          <a:bodyPr wrap="square" rtlCol="0">
            <a:spAutoFit/>
          </a:bodyPr>
          <a:lstStyle/>
          <a:p>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a:t>
            </a:r>
            <a:r>
              <a:rPr lang="en-US" dirty="0" err="1">
                <a:solidFill>
                  <a:srgbClr val="FF0000"/>
                </a:solidFill>
              </a:rPr>
              <a:t>bởi</a:t>
            </a:r>
            <a:r>
              <a:rPr lang="en-US" dirty="0">
                <a:solidFill>
                  <a:srgbClr val="FF0000"/>
                </a:solidFill>
              </a:rPr>
              <a:t>: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https://www.facebook.com/huongthaoGADT</a:t>
            </a:r>
          </a:p>
        </p:txBody>
      </p:sp>
    </p:spTree>
    <p:custDataLst>
      <p:tags r:id="rId1"/>
    </p:custDataLst>
    <p:extLst>
      <p:ext uri="{BB962C8B-B14F-4D97-AF65-F5344CB8AC3E}">
        <p14:creationId xmlns:p14="http://schemas.microsoft.com/office/powerpoint/2010/main" val="2523416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E5AF7F15-5D62-4F43-862D-BC43905334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a:off x="10684041" y="2"/>
            <a:ext cx="1507971" cy="2129589"/>
          </a:xfrm>
          <a:prstGeom prst="rect">
            <a:avLst/>
          </a:prstGeom>
        </p:spPr>
      </p:pic>
      <p:pic>
        <p:nvPicPr>
          <p:cNvPr id="47" name="Picture 2" descr="air/are words for articulation | Baamboozle">
            <a:extLst>
              <a:ext uri="{FF2B5EF4-FFF2-40B4-BE49-F238E27FC236}">
                <a16:creationId xmlns="" xmlns:a16="http://schemas.microsoft.com/office/drawing/2014/main" id="{FC05B3D6-1617-4B4B-8C31-9FB1A3072B2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493668" y="169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 xmlns:a16="http://schemas.microsoft.com/office/drawing/2014/main" id="{3C7CB6E6-14DA-4A21-8679-B2896CF167B0}"/>
              </a:ext>
            </a:extLst>
          </p:cNvPr>
          <p:cNvSpPr txBox="1"/>
          <p:nvPr/>
        </p:nvSpPr>
        <p:spPr>
          <a:xfrm>
            <a:off x="4670891" y="1068617"/>
            <a:ext cx="3462183"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7200" b="0" i="0" u="none" strike="noStrike" kern="1200" cap="none" spc="-15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endParaRPr kumimoji="0" lang="en-US" sz="7200" b="0" i="0" u="none" strike="noStrike" kern="1200" cap="none" spc="-15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4" name="Picture 53" descr="Icon&#10;&#10;Description automatically generated">
            <a:extLst>
              <a:ext uri="{FF2B5EF4-FFF2-40B4-BE49-F238E27FC236}">
                <a16:creationId xmlns="" xmlns:a16="http://schemas.microsoft.com/office/drawing/2014/main" id="{E78E1E5E-35FE-4161-96DF-4C49288B9C89}"/>
              </a:ext>
            </a:extLst>
          </p:cNvPr>
          <p:cNvPicPr>
            <a:picLocks noChangeAspect="1"/>
          </p:cNvPicPr>
          <p:nvPr/>
        </p:nvPicPr>
        <p:blipFill rotWithShape="1">
          <a:blip r:embed="rId5">
            <a:extLst>
              <a:ext uri="{28A0092B-C50C-407E-A947-70E740481C1C}">
                <a14:useLocalDpi xmlns:a14="http://schemas.microsoft.com/office/drawing/2010/main" val="0"/>
              </a:ext>
            </a:extLst>
          </a:blip>
          <a:srcRect l="-472" r="472" b="2650"/>
          <a:stretch/>
        </p:blipFill>
        <p:spPr>
          <a:xfrm>
            <a:off x="6090218" y="2423160"/>
            <a:ext cx="2852311" cy="3657600"/>
          </a:xfrm>
          <a:prstGeom prst="rect">
            <a:avLst/>
          </a:prstGeom>
        </p:spPr>
      </p:pic>
      <p:pic>
        <p:nvPicPr>
          <p:cNvPr id="56" name="Picture 55" descr="Icon&#10;&#10;Description automatically generated with low confidence">
            <a:extLst>
              <a:ext uri="{FF2B5EF4-FFF2-40B4-BE49-F238E27FC236}">
                <a16:creationId xmlns="" xmlns:a16="http://schemas.microsoft.com/office/drawing/2014/main" id="{17DE5990-FBB0-4771-99C5-EF1044561FE6}"/>
              </a:ext>
            </a:extLst>
          </p:cNvPr>
          <p:cNvPicPr>
            <a:picLocks noChangeAspect="1"/>
          </p:cNvPicPr>
          <p:nvPr/>
        </p:nvPicPr>
        <p:blipFill rotWithShape="1">
          <a:blip r:embed="rId6">
            <a:extLst>
              <a:ext uri="{28A0092B-C50C-407E-A947-70E740481C1C}">
                <a14:useLocalDpi xmlns:a14="http://schemas.microsoft.com/office/drawing/2010/main" val="0"/>
              </a:ext>
            </a:extLst>
          </a:blip>
          <a:srcRect l="20721" t="3356" r="20505" b="2562"/>
          <a:stretch/>
        </p:blipFill>
        <p:spPr>
          <a:xfrm>
            <a:off x="3166600" y="2319921"/>
            <a:ext cx="2923619" cy="3749040"/>
          </a:xfrm>
          <a:prstGeom prst="rect">
            <a:avLst/>
          </a:prstGeom>
        </p:spPr>
      </p:pic>
      <p:grpSp>
        <p:nvGrpSpPr>
          <p:cNvPr id="62" name="Group 61">
            <a:extLst>
              <a:ext uri="{FF2B5EF4-FFF2-40B4-BE49-F238E27FC236}">
                <a16:creationId xmlns="" xmlns:a16="http://schemas.microsoft.com/office/drawing/2014/main" id="{2828F9C0-4847-415E-AA71-7E0A72B6A042}"/>
              </a:ext>
            </a:extLst>
          </p:cNvPr>
          <p:cNvGrpSpPr/>
          <p:nvPr/>
        </p:nvGrpSpPr>
        <p:grpSpPr>
          <a:xfrm>
            <a:off x="449660" y="1005840"/>
            <a:ext cx="3609269" cy="2194560"/>
            <a:chOff x="449660" y="1005840"/>
            <a:chExt cx="3609269" cy="2194560"/>
          </a:xfrm>
        </p:grpSpPr>
        <p:pic>
          <p:nvPicPr>
            <p:cNvPr id="59" name="Picture 58" descr="Background pattern&#10;&#10;Description automatically generated">
              <a:extLst>
                <a:ext uri="{FF2B5EF4-FFF2-40B4-BE49-F238E27FC236}">
                  <a16:creationId xmlns="" xmlns:a16="http://schemas.microsoft.com/office/drawing/2014/main" id="{35A48A58-A7FD-4C38-A18D-4E78D2782B9F}"/>
                </a:ext>
              </a:extLst>
            </p:cNvPr>
            <p:cNvPicPr>
              <a:picLocks noChangeAspect="1"/>
            </p:cNvPicPr>
            <p:nvPr/>
          </p:nvPicPr>
          <p:blipFill rotWithShape="1">
            <a:blip r:embed="rId7">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60" name="TextBox 59">
              <a:extLst>
                <a:ext uri="{FF2B5EF4-FFF2-40B4-BE49-F238E27FC236}">
                  <a16:creationId xmlns="" xmlns:a16="http://schemas.microsoft.com/office/drawing/2014/main" id="{798B2443-E6D5-4E39-878E-48DA151261FE}"/>
                </a:ext>
              </a:extLst>
            </p:cNvPr>
            <p:cNvSpPr txBox="1"/>
            <p:nvPr/>
          </p:nvSpPr>
          <p:spPr>
            <a:xfrm>
              <a:off x="1040251" y="1738850"/>
              <a:ext cx="23566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Trình</a:t>
              </a:r>
              <a:r>
                <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F52D6B"/>
                  </a:solidFill>
                  <a:effectLst/>
                  <a:uLnTx/>
                  <a:uFillTx/>
                  <a:latin typeface="Pattaya" panose="00000500000000000000" pitchFamily="2" charset="-34"/>
                  <a:ea typeface="+mn-ea"/>
                  <a:cs typeface="Pattaya" panose="00000500000000000000" pitchFamily="2" charset="-34"/>
                </a:rPr>
                <a:t>bày</a:t>
              </a:r>
              <a:endParaRPr kumimoji="0" lang="en-US" sz="4400" b="1" i="0" u="none" strike="noStrike" kern="1200" cap="none" spc="0" normalizeH="0" baseline="0" noProof="0" dirty="0">
                <a:ln>
                  <a:noFill/>
                </a:ln>
                <a:solidFill>
                  <a:srgbClr val="F52D6B"/>
                </a:solidFill>
                <a:effectLst/>
                <a:uLnTx/>
                <a:uFillTx/>
                <a:latin typeface="Pattaya" panose="00000500000000000000" pitchFamily="2" charset="-34"/>
                <a:ea typeface="+mn-ea"/>
                <a:cs typeface="Pattaya" panose="00000500000000000000" pitchFamily="2" charset="-34"/>
              </a:endParaRPr>
            </a:p>
          </p:txBody>
        </p:sp>
      </p:grpSp>
      <p:grpSp>
        <p:nvGrpSpPr>
          <p:cNvPr id="63" name="Group 62">
            <a:extLst>
              <a:ext uri="{FF2B5EF4-FFF2-40B4-BE49-F238E27FC236}">
                <a16:creationId xmlns="" xmlns:a16="http://schemas.microsoft.com/office/drawing/2014/main" id="{8504AA47-68E2-47C4-AF28-01E49D2C29DB}"/>
              </a:ext>
            </a:extLst>
          </p:cNvPr>
          <p:cNvGrpSpPr/>
          <p:nvPr/>
        </p:nvGrpSpPr>
        <p:grpSpPr>
          <a:xfrm>
            <a:off x="8133074" y="822960"/>
            <a:ext cx="3190991" cy="2560320"/>
            <a:chOff x="8133073" y="822960"/>
            <a:chExt cx="3190991" cy="2560320"/>
          </a:xfrm>
        </p:grpSpPr>
        <p:pic>
          <p:nvPicPr>
            <p:cNvPr id="58" name="Picture 57" descr="Background pattern&#10;&#10;Description automatically generated">
              <a:extLst>
                <a:ext uri="{FF2B5EF4-FFF2-40B4-BE49-F238E27FC236}">
                  <a16:creationId xmlns="" xmlns:a16="http://schemas.microsoft.com/office/drawing/2014/main" id="{A4309C6A-6720-4690-BDAF-795B055AC254}"/>
                </a:ext>
              </a:extLst>
            </p:cNvPr>
            <p:cNvPicPr>
              <a:picLocks noChangeAspect="1"/>
            </p:cNvPicPr>
            <p:nvPr/>
          </p:nvPicPr>
          <p:blipFill rotWithShape="1">
            <a:blip r:embed="rId7">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61" name="TextBox 60">
              <a:extLst>
                <a:ext uri="{FF2B5EF4-FFF2-40B4-BE49-F238E27FC236}">
                  <a16:creationId xmlns="" xmlns:a16="http://schemas.microsoft.com/office/drawing/2014/main" id="{CC08AC53-B9FF-44B3-9EF0-B85B476003B2}"/>
                </a:ext>
              </a:extLst>
            </p:cNvPr>
            <p:cNvSpPr txBox="1"/>
            <p:nvPr/>
          </p:nvSpPr>
          <p:spPr>
            <a:xfrm>
              <a:off x="8722318" y="1718399"/>
              <a:ext cx="220922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Nhận</a:t>
              </a:r>
              <a:r>
                <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rPr>
                <a:t> </a:t>
              </a:r>
              <a:r>
                <a:rPr kumimoji="0" lang="en-US" sz="4400" b="1" i="0" u="none" strike="noStrike" kern="1200" cap="none" spc="0" normalizeH="0" baseline="0" noProof="0" dirty="0" err="1">
                  <a:ln>
                    <a:noFill/>
                  </a:ln>
                  <a:solidFill>
                    <a:srgbClr val="7030A0"/>
                  </a:solidFill>
                  <a:effectLst/>
                  <a:uLnTx/>
                  <a:uFillTx/>
                  <a:latin typeface="Pattaya" panose="00000500000000000000" pitchFamily="2" charset="-34"/>
                  <a:ea typeface="+mn-ea"/>
                  <a:cs typeface="Pattaya" panose="00000500000000000000" pitchFamily="2" charset="-34"/>
                </a:rPr>
                <a:t>xét</a:t>
              </a:r>
              <a:endParaRPr kumimoji="0" lang="en-US" sz="4400" b="1" i="0" u="none" strike="noStrike" kern="1200" cap="none" spc="0" normalizeH="0" baseline="0" noProof="0" dirty="0">
                <a:ln>
                  <a:noFill/>
                </a:ln>
                <a:solidFill>
                  <a:srgbClr val="7030A0"/>
                </a:solidFill>
                <a:effectLst/>
                <a:uLnTx/>
                <a:uFillTx/>
                <a:latin typeface="Pattaya" panose="00000500000000000000" pitchFamily="2" charset="-34"/>
                <a:ea typeface="+mn-ea"/>
                <a:cs typeface="Pattaya" panose="00000500000000000000" pitchFamily="2" charset="-34"/>
              </a:endParaRPr>
            </a:p>
          </p:txBody>
        </p:sp>
      </p:grpSp>
      <p:pic>
        <p:nvPicPr>
          <p:cNvPr id="13" name="图片 9">
            <a:extLst>
              <a:ext uri="{FF2B5EF4-FFF2-40B4-BE49-F238E27FC236}">
                <a16:creationId xmlns="" xmlns:a16="http://schemas.microsoft.com/office/drawing/2014/main" id="{81F46DB2-5BEF-415D-A3EA-836221012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3" b="65066"/>
          <a:stretch/>
        </p:blipFill>
        <p:spPr>
          <a:xfrm flipH="1">
            <a:off x="-11576" y="-6018"/>
            <a:ext cx="1507971" cy="2129589"/>
          </a:xfrm>
          <a:prstGeom prst="rect">
            <a:avLst/>
          </a:prstGeom>
        </p:spPr>
      </p:pic>
    </p:spTree>
    <p:custDataLst>
      <p:tags r:id="rId1"/>
    </p:custDataLst>
    <p:extLst>
      <p:ext uri="{BB962C8B-B14F-4D97-AF65-F5344CB8AC3E}">
        <p14:creationId xmlns:p14="http://schemas.microsoft.com/office/powerpoint/2010/main" val="1931061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8"/>
                                        </p:tgtEl>
                                        <p:attrNameLst>
                                          <p:attrName>style.visibility</p:attrName>
                                        </p:attrNameLst>
                                      </p:cBhvr>
                                      <p:to>
                                        <p:strVal val="visible"/>
                                      </p:to>
                                    </p:set>
                                    <p:anim calcmode="lin" valueType="num">
                                      <p:cBhvr>
                                        <p:cTn id="12" dur="500" fill="hold"/>
                                        <p:tgtEl>
                                          <p:spTgt spid="4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8"/>
                                        </p:tgtEl>
                                        <p:attrNameLst>
                                          <p:attrName>ppt_y</p:attrName>
                                        </p:attrNameLst>
                                      </p:cBhvr>
                                      <p:tavLst>
                                        <p:tav tm="0">
                                          <p:val>
                                            <p:strVal val="#ppt_y"/>
                                          </p:val>
                                        </p:tav>
                                        <p:tav tm="100000">
                                          <p:val>
                                            <p:strVal val="#ppt_y"/>
                                          </p:val>
                                        </p:tav>
                                      </p:tavLst>
                                    </p:anim>
                                    <p:anim calcmode="lin" valueType="num">
                                      <p:cBhvr>
                                        <p:cTn id="14" dur="500" fill="hold"/>
                                        <p:tgtEl>
                                          <p:spTgt spid="4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anim calcmode="lin" valueType="num">
                                      <p:cBhvr>
                                        <p:cTn id="22" dur="500" fill="hold"/>
                                        <p:tgtEl>
                                          <p:spTgt spid="56"/>
                                        </p:tgtEl>
                                        <p:attrNameLst>
                                          <p:attrName>ppt_x</p:attrName>
                                        </p:attrNameLst>
                                      </p:cBhvr>
                                      <p:tavLst>
                                        <p:tav tm="0">
                                          <p:val>
                                            <p:strVal val="#ppt_x"/>
                                          </p:val>
                                        </p:tav>
                                        <p:tav tm="100000">
                                          <p:val>
                                            <p:strVal val="#ppt_x"/>
                                          </p:val>
                                        </p:tav>
                                      </p:tavLst>
                                    </p:anim>
                                    <p:anim calcmode="lin" valueType="num">
                                      <p:cBhvr>
                                        <p:cTn id="23" dur="500" fill="hold"/>
                                        <p:tgtEl>
                                          <p:spTgt spid="5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6" presetClass="entr" presetSubtype="32" fill="hold"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circle(out)">
                                      <p:cBhvr>
                                        <p:cTn id="27" dur="75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anim calcmode="lin" valueType="num">
                                      <p:cBhvr>
                                        <p:cTn id="33" dur="500" fill="hold"/>
                                        <p:tgtEl>
                                          <p:spTgt spid="54"/>
                                        </p:tgtEl>
                                        <p:attrNameLst>
                                          <p:attrName>ppt_x</p:attrName>
                                        </p:attrNameLst>
                                      </p:cBhvr>
                                      <p:tavLst>
                                        <p:tav tm="0">
                                          <p:val>
                                            <p:strVal val="#ppt_x"/>
                                          </p:val>
                                        </p:tav>
                                        <p:tav tm="100000">
                                          <p:val>
                                            <p:strVal val="#ppt_x"/>
                                          </p:val>
                                        </p:tav>
                                      </p:tavLst>
                                    </p:anim>
                                    <p:anim calcmode="lin" valueType="num">
                                      <p:cBhvr>
                                        <p:cTn id="34" dur="500" fill="hold"/>
                                        <p:tgtEl>
                                          <p:spTgt spid="54"/>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6" presetClass="entr" presetSubtype="32" fill="hold" nodeType="after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circle(out)">
                                      <p:cBhvr>
                                        <p:cTn id="38" dur="7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83071B30-6CA9-4896-9371-5E219B8F93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 xmlns:a16="http://schemas.microsoft.com/office/drawing/2014/main" id="{A5AD6204-549C-4578-A226-F46326912C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890" t="24425" r="3382" b="60079"/>
          <a:stretch/>
        </p:blipFill>
        <p:spPr>
          <a:xfrm>
            <a:off x="10795000" y="1568451"/>
            <a:ext cx="685800" cy="1123951"/>
          </a:xfrm>
          <a:prstGeom prst="rect">
            <a:avLst/>
          </a:prstGeom>
        </p:spPr>
      </p:pic>
      <p:pic>
        <p:nvPicPr>
          <p:cNvPr id="3" name="60458d79f32e0">
            <a:hlinkClick r:id="" action="ppaction://media"/>
            <a:extLst>
              <a:ext uri="{FF2B5EF4-FFF2-40B4-BE49-F238E27FC236}">
                <a16:creationId xmlns="" xmlns:a16="http://schemas.microsoft.com/office/drawing/2014/main" id="{048A313F-1A59-4342-B1FA-A6F88A1D1BE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2192000" y="0"/>
            <a:ext cx="609600" cy="609600"/>
          </a:xfrm>
          <a:prstGeom prst="rect">
            <a:avLst/>
          </a:prstGeom>
        </p:spPr>
      </p:pic>
      <p:sp>
        <p:nvSpPr>
          <p:cNvPr id="8" name="TextBox 7">
            <a:extLst>
              <a:ext uri="{FF2B5EF4-FFF2-40B4-BE49-F238E27FC236}">
                <a16:creationId xmlns="" xmlns:a16="http://schemas.microsoft.com/office/drawing/2014/main" id="{E45E04AF-4AD2-42BE-9262-61B48E9412D1}"/>
              </a:ext>
            </a:extLst>
          </p:cNvPr>
          <p:cNvSpPr txBox="1"/>
          <p:nvPr/>
        </p:nvSpPr>
        <p:spPr>
          <a:xfrm>
            <a:off x="1324598" y="1126254"/>
            <a:ext cx="9947305" cy="1039644"/>
          </a:xfrm>
          <a:prstGeom prst="rect">
            <a:avLst/>
          </a:prstGeom>
          <a:noFill/>
        </p:spPr>
        <p:txBody>
          <a:bodyPr wrap="square"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3535"/>
                </a:solidFill>
                <a:effectLst/>
                <a:uLnTx/>
                <a:uFillTx/>
                <a:latin typeface="Times New Roman" pitchFamily="18" charset="0"/>
                <a:ea typeface="White Xmas PERSONAL USE" pitchFamily="50" charset="0"/>
                <a:cs typeface="Times New Roman" pitchFamily="18" charset="0"/>
              </a:rPr>
              <a:t>TẠM BIỆT VÀ HẸN GẶP LẠI</a:t>
            </a:r>
          </a:p>
        </p:txBody>
      </p:sp>
    </p:spTree>
    <p:custDataLst>
      <p:tags r:id="rId1"/>
    </p:custDataLst>
    <p:extLst>
      <p:ext uri="{BB962C8B-B14F-4D97-AF65-F5344CB8AC3E}">
        <p14:creationId xmlns:p14="http://schemas.microsoft.com/office/powerpoint/2010/main" val="1930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1000" fill="hold"/>
                                        <p:tgtEl>
                                          <p:spTgt spid="8"/>
                                        </p:tgtEl>
                                        <p:attrNameLst>
                                          <p:attrName>ppt_w</p:attrName>
                                        </p:attrNameLst>
                                      </p:cBhvr>
                                      <p:tavLst>
                                        <p:tav tm="0">
                                          <p:val>
                                            <p:fltVal val="0"/>
                                          </p:val>
                                        </p:tav>
                                        <p:tav tm="100000">
                                          <p:val>
                                            <p:strVal val="#ppt_w"/>
                                          </p:val>
                                        </p:tav>
                                      </p:tavLst>
                                    </p:anim>
                                    <p:anim calcmode="lin" valueType="num">
                                      <p:cBhvr>
                                        <p:cTn id="10" dur="1000" fill="hold"/>
                                        <p:tgtEl>
                                          <p:spTgt spid="8"/>
                                        </p:tgtEl>
                                        <p:attrNameLst>
                                          <p:attrName>ppt_h</p:attrName>
                                        </p:attrNameLst>
                                      </p:cBhvr>
                                      <p:tavLst>
                                        <p:tav tm="0">
                                          <p:val>
                                            <p:fltVal val="0"/>
                                          </p:val>
                                        </p:tav>
                                        <p:tav tm="100000">
                                          <p:val>
                                            <p:strVal val="#ppt_h"/>
                                          </p:val>
                                        </p:tav>
                                      </p:tavLst>
                                    </p:anim>
                                    <p:anim calcmode="lin" valueType="num">
                                      <p:cBhvr>
                                        <p:cTn id="11" dur="1000" fill="hold"/>
                                        <p:tgtEl>
                                          <p:spTgt spid="8"/>
                                        </p:tgtEl>
                                        <p:attrNameLst>
                                          <p:attrName>style.rotation</p:attrName>
                                        </p:attrNameLst>
                                      </p:cBhvr>
                                      <p:tavLst>
                                        <p:tav tm="0">
                                          <p:val>
                                            <p:fltVal val="90"/>
                                          </p:val>
                                        </p:tav>
                                        <p:tav tm="100000">
                                          <p:val>
                                            <p:fltVal val="0"/>
                                          </p:val>
                                        </p:tav>
                                      </p:tavLst>
                                    </p:anim>
                                    <p:animEffect transition="in" filter="fade">
                                      <p:cBhvr>
                                        <p:cTn id="12" dur="1000"/>
                                        <p:tgtEl>
                                          <p:spTgt spid="8"/>
                                        </p:tgtEl>
                                      </p:cBhvr>
                                    </p:animEffect>
                                  </p:childTnLst>
                                </p:cTn>
                              </p:par>
                            </p:childTnLst>
                          </p:cTn>
                        </p:par>
                        <p:par>
                          <p:cTn id="13" fill="hold">
                            <p:stCondLst>
                              <p:cond delay="1000"/>
                            </p:stCondLst>
                            <p:childTnLst>
                              <p:par>
                                <p:cTn id="14" presetID="32" presetClass="emph" presetSubtype="0" repeatCount="indefinite" fill="hold" grpId="1" nodeType="afterEffect">
                                  <p:stCondLst>
                                    <p:cond delay="0"/>
                                  </p:stCondLst>
                                  <p:childTnLst>
                                    <p:animRot by="120000">
                                      <p:cBhvr>
                                        <p:cTn id="15" dur="100" fill="hold">
                                          <p:stCondLst>
                                            <p:cond delay="0"/>
                                          </p:stCondLst>
                                        </p:cTn>
                                        <p:tgtEl>
                                          <p:spTgt spid="8"/>
                                        </p:tgtEl>
                                        <p:attrNameLst>
                                          <p:attrName>r</p:attrName>
                                        </p:attrNameLst>
                                      </p:cBhvr>
                                    </p:animRot>
                                    <p:animRot by="-240000">
                                      <p:cBhvr>
                                        <p:cTn id="16" dur="200" fill="hold">
                                          <p:stCondLst>
                                            <p:cond delay="200"/>
                                          </p:stCondLst>
                                        </p:cTn>
                                        <p:tgtEl>
                                          <p:spTgt spid="8"/>
                                        </p:tgtEl>
                                        <p:attrNameLst>
                                          <p:attrName>r</p:attrName>
                                        </p:attrNameLst>
                                      </p:cBhvr>
                                    </p:animRot>
                                    <p:animRot by="240000">
                                      <p:cBhvr>
                                        <p:cTn id="17" dur="200" fill="hold">
                                          <p:stCondLst>
                                            <p:cond delay="400"/>
                                          </p:stCondLst>
                                        </p:cTn>
                                        <p:tgtEl>
                                          <p:spTgt spid="8"/>
                                        </p:tgtEl>
                                        <p:attrNameLst>
                                          <p:attrName>r</p:attrName>
                                        </p:attrNameLst>
                                      </p:cBhvr>
                                    </p:animRot>
                                    <p:animRot by="-240000">
                                      <p:cBhvr>
                                        <p:cTn id="18" dur="200" fill="hold">
                                          <p:stCondLst>
                                            <p:cond delay="600"/>
                                          </p:stCondLst>
                                        </p:cTn>
                                        <p:tgtEl>
                                          <p:spTgt spid="8"/>
                                        </p:tgtEl>
                                        <p:attrNameLst>
                                          <p:attrName>r</p:attrName>
                                        </p:attrNameLst>
                                      </p:cBhvr>
                                    </p:animRot>
                                    <p:animRot by="120000">
                                      <p:cBhvr>
                                        <p:cTn id="19"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3"/>
                </p:tgtEl>
              </p:cMediaNode>
            </p:audio>
          </p:childTnLst>
        </p:cTn>
      </p:par>
    </p:tnLst>
    <p:bldLst>
      <p:bldP spid="8" grpId="0"/>
      <p:bldP spid="8" grpId="1"/>
    </p:bldLst>
  </p:timing>
  <p:extLst mod="1">
    <p:ext uri="{E180D4A7-C9FB-4DFB-919C-405C955672EB}">
      <p14:showEvtLst xmlns:p14="http://schemas.microsoft.com/office/powerpoint/2010/main">
        <p14:playEvt time="94"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2"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kern="0" smtClean="0">
                <a:solidFill>
                  <a:prstClr val="black"/>
                </a:solidFill>
                <a:latin typeface="Arial" panose="020B0604020202020204"/>
              </a:rPr>
              <a:t>1.Hãy giới thiệu về một đồ vật có nhiều kỉ niệm  với em?</a:t>
            </a:r>
            <a:endParaRPr kumimoji="0" lang="en-US" sz="4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p:cNvSpPr txBox="1"/>
          <p:nvPr/>
        </p:nvSpPr>
        <p:spPr>
          <a:xfrm>
            <a:off x="-1619250" y="200025"/>
            <a:ext cx="1371600" cy="1409700"/>
          </a:xfrm>
          <a:prstGeom prst="rect">
            <a:avLst/>
          </a:prstGeom>
          <a:solidFill>
            <a:schemeClr val="accent1">
              <a:lumMod val="60000"/>
              <a:lumOff val="40000"/>
            </a:schemeClr>
          </a:solidFill>
        </p:spPr>
        <p:txBody>
          <a:bodyPr wrap="square" rtlCol="0">
            <a:spAutoFit/>
          </a:bodyPr>
          <a:lstStyle/>
          <a:p>
            <a:endParaRPr lang="vi-VN"/>
          </a:p>
        </p:txBody>
      </p:sp>
    </p:spTree>
    <p:extLst>
      <p:ext uri="{BB962C8B-B14F-4D97-AF65-F5344CB8AC3E}">
        <p14:creationId xmlns:p14="http://schemas.microsoft.com/office/powerpoint/2010/main" val="1349702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2" y="533400"/>
            <a:ext cx="10280436" cy="2438400"/>
          </a:xfrm>
          <a:prstGeom prst="rect">
            <a:avLst/>
          </a:prstGeom>
          <a:solidFill>
            <a:srgbClr val="FFBDBF"/>
          </a:solidFill>
          <a:ln w="25400" cap="flat" cmpd="sng" algn="ctr">
            <a:solidFill>
              <a:srgbClr val="FF996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smtClean="0">
                <a:ln>
                  <a:noFill/>
                </a:ln>
                <a:solidFill>
                  <a:prstClr val="black"/>
                </a:solidFill>
                <a:effectLst/>
                <a:uLnTx/>
                <a:uFillTx/>
                <a:latin typeface="Arial" panose="020B0604020202020204"/>
                <a:ea typeface="+mn-ea"/>
                <a:cs typeface="+mn-cs"/>
              </a:rPr>
              <a:t>Tả</a:t>
            </a:r>
            <a:r>
              <a:rPr kumimoji="0" lang="vi-VN" sz="4000" b="0" i="0" u="none" strike="noStrike" kern="0" cap="none" spc="0" normalizeH="0" noProof="0" smtClean="0">
                <a:ln>
                  <a:noFill/>
                </a:ln>
                <a:solidFill>
                  <a:prstClr val="black"/>
                </a:solidFill>
                <a:effectLst/>
                <a:uLnTx/>
                <a:uFillTx/>
                <a:latin typeface="Arial" panose="020B0604020202020204"/>
                <a:ea typeface="+mn-ea"/>
                <a:cs typeface="+mn-cs"/>
              </a:rPr>
              <a:t> đặc điểm nổi bật về một đồ chơi của em.</a:t>
            </a:r>
            <a:endParaRPr kumimoji="0" lang="en-US" sz="40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p:cNvSpPr txBox="1"/>
          <p:nvPr/>
        </p:nvSpPr>
        <p:spPr>
          <a:xfrm>
            <a:off x="-1571625" y="238125"/>
            <a:ext cx="1257300" cy="1371600"/>
          </a:xfrm>
          <a:prstGeom prst="rect">
            <a:avLst/>
          </a:prstGeom>
          <a:solidFill>
            <a:schemeClr val="accent1">
              <a:lumMod val="60000"/>
              <a:lumOff val="40000"/>
            </a:schemeClr>
          </a:solidFill>
        </p:spPr>
        <p:txBody>
          <a:bodyPr wrap="square" rtlCol="0">
            <a:spAutoFit/>
          </a:bodyPr>
          <a:lstStyle/>
          <a:p>
            <a:endParaRPr lang="vi-VN"/>
          </a:p>
        </p:txBody>
      </p:sp>
    </p:spTree>
    <p:extLst>
      <p:ext uri="{BB962C8B-B14F-4D97-AF65-F5344CB8AC3E}">
        <p14:creationId xmlns:p14="http://schemas.microsoft.com/office/powerpoint/2010/main" val="378250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6411" y="268480"/>
            <a:ext cx="10280436" cy="2438400"/>
          </a:xfrm>
          <a:prstGeom prst="rect">
            <a:avLst/>
          </a:prstGeom>
          <a:solidFill>
            <a:srgbClr val="FFBDBF"/>
          </a:solidFill>
          <a:ln w="25400" cap="flat" cmpd="sng" algn="ctr">
            <a:solidFill>
              <a:srgbClr val="FF9966"/>
            </a:solidFill>
            <a:prstDash val="solid"/>
          </a:ln>
          <a:effectLst/>
        </p:spPr>
        <p:txBody>
          <a:bodyPr rtlCol="0" anchor="ctr"/>
          <a:lstStyle/>
          <a:p>
            <a:pPr lvl="0" algn="ctr">
              <a:defRPr/>
            </a:pPr>
            <a:r>
              <a:rPr lang="vi-VN" sz="3200">
                <a:solidFill>
                  <a:prstClr val="black"/>
                </a:solidFill>
              </a:rPr>
              <a:t>Nêu công dụng của 1 đồ chơi mà em yêu thích</a:t>
            </a:r>
            <a:endParaRPr kumimoji="0" lang="en-US" sz="3200" b="0" i="0" u="none" strike="noStrike" kern="0" cap="none" spc="0" normalizeH="0" baseline="0" noProof="0" dirty="0">
              <a:ln>
                <a:noFill/>
              </a:ln>
              <a:solidFill>
                <a:prstClr val="black"/>
              </a:solidFill>
              <a:effectLst/>
              <a:uLnTx/>
              <a:uFillTx/>
            </a:endParaRPr>
          </a:p>
        </p:txBody>
      </p:sp>
      <p:sp>
        <p:nvSpPr>
          <p:cNvPr id="2" name="TextBox 1"/>
          <p:cNvSpPr txBox="1"/>
          <p:nvPr/>
        </p:nvSpPr>
        <p:spPr>
          <a:xfrm>
            <a:off x="-1600199" y="95249"/>
            <a:ext cx="1314450" cy="1571625"/>
          </a:xfrm>
          <a:prstGeom prst="rect">
            <a:avLst/>
          </a:prstGeom>
          <a:solidFill>
            <a:schemeClr val="accent1">
              <a:lumMod val="60000"/>
              <a:lumOff val="40000"/>
            </a:schemeClr>
          </a:solidFill>
        </p:spPr>
        <p:txBody>
          <a:bodyPr wrap="square" rtlCol="0">
            <a:spAutoFit/>
          </a:bodyPr>
          <a:lstStyle/>
          <a:p>
            <a:endParaRPr lang="vi-VN"/>
          </a:p>
        </p:txBody>
      </p:sp>
    </p:spTree>
    <p:extLst>
      <p:ext uri="{BB962C8B-B14F-4D97-AF65-F5344CB8AC3E}">
        <p14:creationId xmlns:p14="http://schemas.microsoft.com/office/powerpoint/2010/main" val="2660660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889" y="683664"/>
            <a:ext cx="8691073" cy="584775"/>
          </a:xfrm>
          <a:prstGeom prst="rect">
            <a:avLst/>
          </a:prstGeom>
          <a:solidFill>
            <a:srgbClr val="FFFF00"/>
          </a:solidFill>
        </p:spPr>
        <p:txBody>
          <a:bodyPr wrap="square" rtlCol="0">
            <a:spAutoFit/>
          </a:bodyPr>
          <a:lstStyle/>
          <a:p>
            <a:r>
              <a:rPr lang="vi-VN" sz="3200" smtClean="0"/>
              <a:t>* Nói từ 3 - 4 câu về một đồ chơi của em.</a:t>
            </a:r>
            <a:endParaRPr lang="vi-VN" sz="3200"/>
          </a:p>
        </p:txBody>
      </p:sp>
    </p:spTree>
    <p:extLst>
      <p:ext uri="{BB962C8B-B14F-4D97-AF65-F5344CB8AC3E}">
        <p14:creationId xmlns:p14="http://schemas.microsoft.com/office/powerpoint/2010/main" val="131733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83071B30-6CA9-4896-9371-5E219B8F9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3" name="图片 12">
            <a:extLst>
              <a:ext uri="{FF2B5EF4-FFF2-40B4-BE49-F238E27FC236}">
                <a16:creationId xmlns="" xmlns:a16="http://schemas.microsoft.com/office/drawing/2014/main" id="{A5AD6204-549C-4578-A226-F46326912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890" t="24425" r="3382" b="60079"/>
          <a:stretch/>
        </p:blipFill>
        <p:spPr>
          <a:xfrm>
            <a:off x="10795000" y="1568451"/>
            <a:ext cx="685800" cy="1123951"/>
          </a:xfrm>
          <a:prstGeom prst="rect">
            <a:avLst/>
          </a:prstGeom>
        </p:spPr>
      </p:pic>
      <p:pic>
        <p:nvPicPr>
          <p:cNvPr id="5" name="Picture 4">
            <a:extLst>
              <a:ext uri="{FF2B5EF4-FFF2-40B4-BE49-F238E27FC236}">
                <a16:creationId xmlns="" xmlns:a16="http://schemas.microsoft.com/office/drawing/2014/main" id="{84439D86-1E59-4787-B41F-75EB93844206}"/>
              </a:ext>
            </a:extLst>
          </p:cNvPr>
          <p:cNvPicPr>
            <a:picLocks noChangeAspect="1"/>
          </p:cNvPicPr>
          <p:nvPr/>
        </p:nvPicPr>
        <p:blipFill>
          <a:blip r:embed="rId5"/>
          <a:stretch>
            <a:fillRect/>
          </a:stretch>
        </p:blipFill>
        <p:spPr>
          <a:xfrm>
            <a:off x="4106388" y="666993"/>
            <a:ext cx="3475021" cy="1072989"/>
          </a:xfrm>
          <a:prstGeom prst="rect">
            <a:avLst/>
          </a:prstGeom>
        </p:spPr>
      </p:pic>
      <p:sp>
        <p:nvSpPr>
          <p:cNvPr id="3" name="TextBox 2"/>
          <p:cNvSpPr txBox="1"/>
          <p:nvPr/>
        </p:nvSpPr>
        <p:spPr>
          <a:xfrm>
            <a:off x="3526655" y="1536703"/>
            <a:ext cx="5571857" cy="769441"/>
          </a:xfrm>
          <a:prstGeom prst="rect">
            <a:avLst/>
          </a:prstGeom>
          <a:noFill/>
        </p:spPr>
        <p:txBody>
          <a:bodyPr wrap="square" rtlCol="0">
            <a:spAutoFit/>
          </a:bodyPr>
          <a:lstStyle/>
          <a:p>
            <a:r>
              <a:rPr lang="en-US" sz="4400" b="1" smtClean="0">
                <a:solidFill>
                  <a:srgbClr val="002060"/>
                </a:solidFill>
              </a:rPr>
              <a:t>Bài 26- Luyện tập 2</a:t>
            </a:r>
            <a:endParaRPr lang="vi-VN" sz="4400" b="1">
              <a:solidFill>
                <a:srgbClr val="002060"/>
              </a:solidFill>
            </a:endParaRPr>
          </a:p>
        </p:txBody>
      </p:sp>
      <p:sp>
        <p:nvSpPr>
          <p:cNvPr id="4" name="TextBox 3"/>
          <p:cNvSpPr txBox="1"/>
          <p:nvPr/>
        </p:nvSpPr>
        <p:spPr>
          <a:xfrm>
            <a:off x="1324597" y="2419476"/>
            <a:ext cx="9038602" cy="1446550"/>
          </a:xfrm>
          <a:prstGeom prst="rect">
            <a:avLst/>
          </a:prstGeom>
          <a:noFill/>
        </p:spPr>
        <p:txBody>
          <a:bodyPr wrap="square" rtlCol="0">
            <a:spAutoFit/>
          </a:bodyPr>
          <a:lstStyle/>
          <a:p>
            <a:r>
              <a:rPr lang="en-US" sz="4400" b="1" smtClean="0">
                <a:solidFill>
                  <a:srgbClr val="002060"/>
                </a:solidFill>
              </a:rPr>
              <a:t>Viết đoạn văn nêu lí do thích hay không thích về một nhân vật</a:t>
            </a:r>
            <a:endParaRPr lang="vi-VN" sz="4400" b="1">
              <a:solidFill>
                <a:srgbClr val="002060"/>
              </a:solidFill>
            </a:endParaRPr>
          </a:p>
        </p:txBody>
      </p:sp>
    </p:spTree>
    <p:custDataLst>
      <p:tags r:id="rId1"/>
    </p:custDataLst>
    <p:extLst>
      <p:ext uri="{BB962C8B-B14F-4D97-AF65-F5344CB8AC3E}">
        <p14:creationId xmlns:p14="http://schemas.microsoft.com/office/powerpoint/2010/main" val="3703991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ext uri="{E180D4A7-C9FB-4DFB-919C-405C955672EB}">
      <p14:showEvtLst xmlns:p14="http://schemas.microsoft.com/office/powerpoint/2010/main">
        <p14:playEvt time="94" objId="3"/>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01226" y="256376"/>
            <a:ext cx="4862559" cy="646331"/>
          </a:xfrm>
          <a:prstGeom prst="rect">
            <a:avLst/>
          </a:prstGeom>
          <a:noFill/>
        </p:spPr>
        <p:txBody>
          <a:bodyPr wrap="square" rtlCol="0">
            <a:spAutoFit/>
          </a:bodyPr>
          <a:lstStyle/>
          <a:p>
            <a:r>
              <a:rPr lang="en-US" sz="3600" b="1" smtClean="0">
                <a:solidFill>
                  <a:srgbClr val="002060"/>
                </a:solidFill>
                <a:effectLst>
                  <a:outerShdw blurRad="38100" dist="38100" dir="2700000" algn="tl">
                    <a:srgbClr val="000000">
                      <a:alpha val="43137"/>
                    </a:srgbClr>
                  </a:outerShdw>
                </a:effectLst>
                <a:latin typeface="Arial" pitchFamily="34" charset="0"/>
                <a:cs typeface="Arial" pitchFamily="34" charset="0"/>
              </a:rPr>
              <a:t>YÊU CẦU CẦN ĐẠT</a:t>
            </a:r>
            <a:endParaRPr lang="vi-VN" sz="3600" b="1">
              <a:solidFill>
                <a:srgbClr val="002060"/>
              </a:solidFill>
              <a:effectLst>
                <a:outerShdw blurRad="38100" dist="38100" dir="2700000" algn="tl">
                  <a:srgbClr val="000000">
                    <a:alpha val="43137"/>
                  </a:srgbClr>
                </a:outerShdw>
              </a:effectLst>
              <a:cs typeface="Arial" pitchFamily="34" charset="0"/>
            </a:endParaRPr>
          </a:p>
        </p:txBody>
      </p:sp>
      <p:sp>
        <p:nvSpPr>
          <p:cNvPr id="3" name="TextBox 2"/>
          <p:cNvSpPr txBox="1"/>
          <p:nvPr/>
        </p:nvSpPr>
        <p:spPr>
          <a:xfrm>
            <a:off x="504825" y="1543052"/>
            <a:ext cx="10734675" cy="2246769"/>
          </a:xfrm>
          <a:prstGeom prst="rect">
            <a:avLst/>
          </a:prstGeom>
          <a:noFill/>
        </p:spPr>
        <p:txBody>
          <a:bodyPr wrap="square" rtlCol="0">
            <a:spAutoFit/>
          </a:bodyPr>
          <a:lstStyle/>
          <a:p>
            <a:r>
              <a:rPr lang="nl-NL" sz="2800" smtClean="0">
                <a:latin typeface="Arial" pitchFamily="34" charset="0"/>
                <a:cs typeface="Arial" pitchFamily="34" charset="0"/>
              </a:rPr>
              <a:t>- Biết kể tên một số câu chuyện đã đọc hay đã nghe. </a:t>
            </a:r>
            <a:r>
              <a:rPr lang="nl-NL" sz="2800">
                <a:latin typeface="Arial" pitchFamily="34" charset="0"/>
                <a:cs typeface="Arial" pitchFamily="34" charset="0"/>
              </a:rPr>
              <a:t>Nắm được nội dung câu </a:t>
            </a:r>
            <a:r>
              <a:rPr lang="nl-NL" sz="2800" smtClean="0">
                <a:latin typeface="Arial" pitchFamily="34" charset="0"/>
                <a:cs typeface="Arial" pitchFamily="34" charset="0"/>
              </a:rPr>
              <a:t>chuyện đã đọc và câu chuyện </a:t>
            </a:r>
            <a:r>
              <a:rPr lang="nl-NL" sz="2800">
                <a:latin typeface="Arial" pitchFamily="34" charset="0"/>
                <a:cs typeface="Arial" pitchFamily="34" charset="0"/>
              </a:rPr>
              <a:t>bạn kể.</a:t>
            </a:r>
            <a:endParaRPr lang="vi-VN" sz="2800">
              <a:latin typeface="Arial" pitchFamily="34" charset="0"/>
              <a:cs typeface="Arial" pitchFamily="34" charset="0"/>
            </a:endParaRPr>
          </a:p>
          <a:p>
            <a:r>
              <a:rPr lang="nl-NL" sz="2800">
                <a:latin typeface="Arial" pitchFamily="34" charset="0"/>
                <a:cs typeface="Arial" pitchFamily="34" charset="0"/>
              </a:rPr>
              <a:t>- Hiểu được nhân vật mà bạn thích hay không thích.</a:t>
            </a:r>
            <a:endParaRPr lang="vi-VN" sz="2800">
              <a:latin typeface="Arial" pitchFamily="34" charset="0"/>
              <a:cs typeface="Arial" pitchFamily="34" charset="0"/>
            </a:endParaRPr>
          </a:p>
          <a:p>
            <a:r>
              <a:rPr lang="nl-NL" sz="2800">
                <a:latin typeface="Arial" pitchFamily="34" charset="0"/>
                <a:cs typeface="Arial" pitchFamily="34" charset="0"/>
              </a:rPr>
              <a:t>- Đọc mở rộng theo yêu cầu.</a:t>
            </a:r>
            <a:endParaRPr lang="vi-VN" sz="2800">
              <a:latin typeface="Arial" pitchFamily="34" charset="0"/>
              <a:cs typeface="Arial" pitchFamily="34" charset="0"/>
            </a:endParaRPr>
          </a:p>
          <a:p>
            <a:endParaRPr lang="vi-VN" sz="2800">
              <a:latin typeface="Arial" pitchFamily="34" charset="0"/>
              <a:cs typeface="Arial" pitchFamily="34" charset="0"/>
            </a:endParaRPr>
          </a:p>
        </p:txBody>
      </p:sp>
      <p:sp>
        <p:nvSpPr>
          <p:cNvPr id="5" name="TextBox 4"/>
          <p:cNvSpPr txBox="1"/>
          <p:nvPr/>
        </p:nvSpPr>
        <p:spPr>
          <a:xfrm>
            <a:off x="504826" y="4019552"/>
            <a:ext cx="10953751" cy="954107"/>
          </a:xfrm>
          <a:prstGeom prst="rect">
            <a:avLst/>
          </a:prstGeom>
          <a:noFill/>
        </p:spPr>
        <p:txBody>
          <a:bodyPr wrap="square" rtlCol="0">
            <a:spAutoFit/>
          </a:bodyPr>
          <a:lstStyle/>
          <a:p>
            <a:r>
              <a:rPr lang="nl-NL" sz="2800">
                <a:latin typeface="Arial" pitchFamily="34" charset="0"/>
                <a:cs typeface="Arial" pitchFamily="34" charset="0"/>
              </a:rPr>
              <a:t>- </a:t>
            </a:r>
            <a:r>
              <a:rPr lang="nl-NL" sz="2800" smtClean="0">
                <a:latin typeface="Arial" pitchFamily="34" charset="0"/>
                <a:cs typeface="Arial" pitchFamily="34" charset="0"/>
              </a:rPr>
              <a:t>Biết viết </a:t>
            </a:r>
            <a:r>
              <a:rPr lang="nl-NL" sz="2800">
                <a:latin typeface="Arial" pitchFamily="34" charset="0"/>
                <a:cs typeface="Arial" pitchFamily="34" charset="0"/>
              </a:rPr>
              <a:t>một đoạn văn nêu được lí do em thích hoặc không thích một nhân vật trong câu chuyện đã đọc hoặc đã nghe</a:t>
            </a:r>
            <a:r>
              <a:rPr lang="nl-NL" sz="2800" smtClean="0">
                <a:latin typeface="Arial" pitchFamily="34" charset="0"/>
                <a:cs typeface="Arial" pitchFamily="34" charset="0"/>
              </a:rPr>
              <a:t>.</a:t>
            </a:r>
            <a:endParaRPr lang="vi-VN" sz="2800">
              <a:latin typeface="Arial" pitchFamily="34" charset="0"/>
              <a:cs typeface="Arial" pitchFamily="34" charset="0"/>
            </a:endParaRPr>
          </a:p>
        </p:txBody>
      </p:sp>
    </p:spTree>
    <p:extLst>
      <p:ext uri="{BB962C8B-B14F-4D97-AF65-F5344CB8AC3E}">
        <p14:creationId xmlns:p14="http://schemas.microsoft.com/office/powerpoint/2010/main" val="286508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5C86929-F2C9-40BC-8A40-B904087665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860" t="14403" r="3873" b="-6361"/>
          <a:stretch/>
        </p:blipFill>
        <p:spPr>
          <a:xfrm>
            <a:off x="514350" y="-469252"/>
            <a:ext cx="3867151" cy="7327252"/>
          </a:xfrm>
          <a:prstGeom prst="rect">
            <a:avLst/>
          </a:prstGeom>
        </p:spPr>
      </p:pic>
      <p:pic>
        <p:nvPicPr>
          <p:cNvPr id="36" name="Picture 35" descr="Background pattern&#10;&#10;Description automatically generated with medium confidence">
            <a:extLst>
              <a:ext uri="{FF2B5EF4-FFF2-40B4-BE49-F238E27FC236}">
                <a16:creationId xmlns="" xmlns:a16="http://schemas.microsoft.com/office/drawing/2014/main" id="{9F809738-327B-4921-866D-41D8621069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492" y="184352"/>
            <a:ext cx="6489296" cy="6489296"/>
          </a:xfrm>
          <a:prstGeom prst="rect">
            <a:avLst/>
          </a:prstGeom>
        </p:spPr>
      </p:pic>
      <p:pic>
        <p:nvPicPr>
          <p:cNvPr id="39" name="Picture 4" descr="170 ɴᴏᴛɪᴏɴ ɢɪꜰꜱ ideas in 2021 | aesthetic gif, cute gif, gif">
            <a:extLst>
              <a:ext uri="{FF2B5EF4-FFF2-40B4-BE49-F238E27FC236}">
                <a16:creationId xmlns="" xmlns:a16="http://schemas.microsoft.com/office/drawing/2014/main" id="{1EFD6DD9-D52C-4DDA-9755-AD8162D66C0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986139" y="1051560"/>
            <a:ext cx="3117955" cy="237744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9">
            <a:extLst>
              <a:ext uri="{FF2B5EF4-FFF2-40B4-BE49-F238E27FC236}">
                <a16:creationId xmlns="" xmlns:a16="http://schemas.microsoft.com/office/drawing/2014/main" id="{5D8A0514-788B-4C7F-85A1-B713BDC30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a:off x="10684041" y="2"/>
            <a:ext cx="1507971" cy="2129589"/>
          </a:xfrm>
          <a:prstGeom prst="rect">
            <a:avLst/>
          </a:prstGeom>
        </p:spPr>
      </p:pic>
      <p:pic>
        <p:nvPicPr>
          <p:cNvPr id="7" name="图片 9">
            <a:extLst>
              <a:ext uri="{FF2B5EF4-FFF2-40B4-BE49-F238E27FC236}">
                <a16:creationId xmlns="" xmlns:a16="http://schemas.microsoft.com/office/drawing/2014/main" id="{91D4BDF4-A23C-4706-B9F9-D63AEBD094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263" b="65066"/>
          <a:stretch/>
        </p:blipFill>
        <p:spPr>
          <a:xfrm flipH="1">
            <a:off x="-11576" y="-6018"/>
            <a:ext cx="1507971" cy="2129589"/>
          </a:xfrm>
          <a:prstGeom prst="rect">
            <a:avLst/>
          </a:prstGeom>
        </p:spPr>
      </p:pic>
      <p:sp>
        <p:nvSpPr>
          <p:cNvPr id="2" name="TextBox 1"/>
          <p:cNvSpPr txBox="1"/>
          <p:nvPr/>
        </p:nvSpPr>
        <p:spPr>
          <a:xfrm>
            <a:off x="-1543051" y="334608"/>
            <a:ext cx="1266825" cy="1398941"/>
          </a:xfrm>
          <a:prstGeom prst="rect">
            <a:avLst/>
          </a:prstGeom>
          <a:solidFill>
            <a:schemeClr val="accent1">
              <a:lumMod val="60000"/>
              <a:lumOff val="40000"/>
            </a:schemeClr>
          </a:solidFill>
        </p:spPr>
        <p:txBody>
          <a:bodyPr wrap="square" rtlCol="0">
            <a:spAutoFit/>
          </a:bodyPr>
          <a:lstStyle/>
          <a:p>
            <a:endParaRPr lang="vi-VN"/>
          </a:p>
        </p:txBody>
      </p:sp>
    </p:spTree>
    <p:custDataLst>
      <p:tags r:id="rId1"/>
    </p:custDataLst>
    <p:extLst>
      <p:ext uri="{BB962C8B-B14F-4D97-AF65-F5344CB8AC3E}">
        <p14:creationId xmlns:p14="http://schemas.microsoft.com/office/powerpoint/2010/main" val="2390013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1000" fill="hold"/>
                                        <p:tgtEl>
                                          <p:spTgt spid="36"/>
                                        </p:tgtEl>
                                        <p:attrNameLst>
                                          <p:attrName>ppt_w</p:attrName>
                                        </p:attrNameLst>
                                      </p:cBhvr>
                                      <p:tavLst>
                                        <p:tav tm="0">
                                          <p:val>
                                            <p:fltVal val="0"/>
                                          </p:val>
                                        </p:tav>
                                        <p:tav tm="100000">
                                          <p:val>
                                            <p:strVal val="#ppt_w"/>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0.6|0.5|0.5"/>
</p:tagLst>
</file>

<file path=ppt/tags/tag10.xml><?xml version="1.0" encoding="utf-8"?>
<p:tagLst xmlns:a="http://schemas.openxmlformats.org/drawingml/2006/main" xmlns:r="http://schemas.openxmlformats.org/officeDocument/2006/relationships" xmlns:p="http://schemas.openxmlformats.org/presentationml/2006/main">
  <p:tag name="TIMING" val="|0.5|0.4"/>
</p:tagLst>
</file>

<file path=ppt/tags/tag11.xml><?xml version="1.0" encoding="utf-8"?>
<p:tagLst xmlns:a="http://schemas.openxmlformats.org/drawingml/2006/main" xmlns:r="http://schemas.openxmlformats.org/officeDocument/2006/relationships" xmlns:p="http://schemas.openxmlformats.org/presentationml/2006/main">
  <p:tag name="TIMING" val="|0.4|0.5|0.5|0.7|0.6|0.3|0.5"/>
</p:tagLst>
</file>

<file path=ppt/tags/tag12.xml><?xml version="1.0" encoding="utf-8"?>
<p:tagLst xmlns:a="http://schemas.openxmlformats.org/drawingml/2006/main" xmlns:r="http://schemas.openxmlformats.org/officeDocument/2006/relationships" xmlns:p="http://schemas.openxmlformats.org/presentationml/2006/main">
  <p:tag name="TIMING" val="|0.5|0.4"/>
</p:tagLst>
</file>

<file path=ppt/tags/tag13.xml><?xml version="1.0" encoding="utf-8"?>
<p:tagLst xmlns:a="http://schemas.openxmlformats.org/drawingml/2006/main" xmlns:r="http://schemas.openxmlformats.org/officeDocument/2006/relationships" xmlns:p="http://schemas.openxmlformats.org/presentationml/2006/main">
  <p:tag name="TIMING" val="|0.5|0.4"/>
</p:tagLst>
</file>

<file path=ppt/tags/tag14.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ags/tag3.xml><?xml version="1.0" encoding="utf-8"?>
<p:tagLst xmlns:a="http://schemas.openxmlformats.org/drawingml/2006/main" xmlns:r="http://schemas.openxmlformats.org/officeDocument/2006/relationships" xmlns:p="http://schemas.openxmlformats.org/presentationml/2006/main">
  <p:tag name="TIMING" val="|0.5|0.6|0.5|0.5"/>
</p:tagLst>
</file>

<file path=ppt/tags/tag4.xml><?xml version="1.0" encoding="utf-8"?>
<p:tagLst xmlns:a="http://schemas.openxmlformats.org/drawingml/2006/main" xmlns:r="http://schemas.openxmlformats.org/officeDocument/2006/relationships" xmlns:p="http://schemas.openxmlformats.org/presentationml/2006/main">
  <p:tag name="TIMING" val="|0.3|0.5|0.4"/>
</p:tagLst>
</file>

<file path=ppt/tags/tag5.xml><?xml version="1.0" encoding="utf-8"?>
<p:tagLst xmlns:a="http://schemas.openxmlformats.org/drawingml/2006/main" xmlns:r="http://schemas.openxmlformats.org/officeDocument/2006/relationships" xmlns:p="http://schemas.openxmlformats.org/presentationml/2006/main">
  <p:tag name="TIMING" val="|0.4|0.4"/>
</p:tagLst>
</file>

<file path=ppt/tags/tag6.xml><?xml version="1.0" encoding="utf-8"?>
<p:tagLst xmlns:a="http://schemas.openxmlformats.org/drawingml/2006/main" xmlns:r="http://schemas.openxmlformats.org/officeDocument/2006/relationships" xmlns:p="http://schemas.openxmlformats.org/presentationml/2006/main">
  <p:tag name="TIMING" val="|0.5|0.4"/>
</p:tagLst>
</file>

<file path=ppt/tags/tag7.xml><?xml version="1.0" encoding="utf-8"?>
<p:tagLst xmlns:a="http://schemas.openxmlformats.org/drawingml/2006/main" xmlns:r="http://schemas.openxmlformats.org/officeDocument/2006/relationships" xmlns:p="http://schemas.openxmlformats.org/presentationml/2006/main">
  <p:tag name="TIMING" val="|0.4|0.5|0.5|0.7|0.6|0.3|0.5"/>
</p:tagLst>
</file>

<file path=ppt/tags/tag8.xml><?xml version="1.0" encoding="utf-8"?>
<p:tagLst xmlns:a="http://schemas.openxmlformats.org/drawingml/2006/main" xmlns:r="http://schemas.openxmlformats.org/officeDocument/2006/relationships" xmlns:p="http://schemas.openxmlformats.org/presentationml/2006/main">
  <p:tag name="TIMING" val="|0.4|0.5|0.5|0.7|0.6|0.3|0.5"/>
</p:tagLst>
</file>

<file path=ppt/tags/tag9.xml><?xml version="1.0" encoding="utf-8"?>
<p:tagLst xmlns:a="http://schemas.openxmlformats.org/drawingml/2006/main" xmlns:r="http://schemas.openxmlformats.org/officeDocument/2006/relationships" xmlns:p="http://schemas.openxmlformats.org/presentationml/2006/main">
  <p:tag name="TIMING" val="|0.4|0.5|0.5|0.7|0.6|0.3|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674</Words>
  <Application>Microsoft Office PowerPoint</Application>
  <PresentationFormat>Custom</PresentationFormat>
  <Paragraphs>116</Paragraphs>
  <Slides>24</Slides>
  <Notes>1</Notes>
  <HiddenSlides>0</HiddenSlides>
  <MMClips>1</MMClips>
  <ScaleCrop>false</ScaleCrop>
  <HeadingPairs>
    <vt:vector size="4" baseType="variant">
      <vt:variant>
        <vt:lpstr>Theme</vt:lpstr>
      </vt:variant>
      <vt:variant>
        <vt:i4>6</vt:i4>
      </vt:variant>
      <vt:variant>
        <vt:lpstr>Slide Titles</vt:lpstr>
      </vt:variant>
      <vt:variant>
        <vt:i4>24</vt:i4>
      </vt:variant>
    </vt:vector>
  </HeadingPairs>
  <TitlesOfParts>
    <vt:vector size="30" baseType="lpstr">
      <vt:lpstr>Office 主题</vt:lpstr>
      <vt:lpstr>Office Theme</vt:lpstr>
      <vt:lpstr>2_Office 主题​​</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cp:lastModifiedBy>
  <cp:revision>70</cp:revision>
  <dcterms:created xsi:type="dcterms:W3CDTF">2022-06-19T14:38:22Z</dcterms:created>
  <dcterms:modified xsi:type="dcterms:W3CDTF">2022-11-30T14:23:35Z</dcterms:modified>
</cp:coreProperties>
</file>