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76" r:id="rId4"/>
    <p:sldId id="273" r:id="rId5"/>
    <p:sldId id="280" r:id="rId6"/>
    <p:sldId id="285" r:id="rId7"/>
    <p:sldId id="279" r:id="rId8"/>
    <p:sldId id="282" r:id="rId9"/>
    <p:sldId id="275" r:id="rId10"/>
    <p:sldId id="261" r:id="rId11"/>
    <p:sldId id="262" r:id="rId12"/>
    <p:sldId id="277" r:id="rId13"/>
    <p:sldId id="263" r:id="rId14"/>
    <p:sldId id="267" r:id="rId15"/>
    <p:sldId id="272" r:id="rId16"/>
    <p:sldId id="268" r:id="rId17"/>
    <p:sldId id="269" r:id="rId18"/>
    <p:sldId id="270" r:id="rId19"/>
    <p:sldId id="271" r:id="rId20"/>
    <p:sldId id="283" r:id="rId21"/>
    <p:sldId id="265" r:id="rId22"/>
    <p:sldId id="278" r:id="rId2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90" y="60"/>
      </p:cViewPr>
      <p:guideLst>
        <p:guide orient="horz" pos="2160"/>
        <p:guide pos="31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3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5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0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13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5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5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30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1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2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2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5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24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6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06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2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16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8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0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4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6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69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22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64" y="304801"/>
            <a:ext cx="866775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3966" y="1752600"/>
            <a:ext cx="4251325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1" y="1752600"/>
            <a:ext cx="4251325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0391" y="3962400"/>
            <a:ext cx="4251325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EF45-6106-4A1D-BEE2-080F13F4E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4BD5-E9D1-4A1B-942B-D83BB0BB8A47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2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9.gif"/><Relationship Id="rId2" Type="http://schemas.openxmlformats.org/officeDocument/2006/relationships/audio" Target="../media/audio3.wav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13.gif"/><Relationship Id="rId5" Type="http://schemas.openxmlformats.org/officeDocument/2006/relationships/audio" Target="../media/audio6.wav"/><Relationship Id="rId1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audio" Target="../media/audio5.wav"/><Relationship Id="rId9" Type="http://schemas.openxmlformats.org/officeDocument/2006/relationships/slide" Target="slide2.xml"/><Relationship Id="rId1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1.gif"/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12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9.gif"/><Relationship Id="rId5" Type="http://schemas.openxmlformats.org/officeDocument/2006/relationships/audio" Target="../media/audio6.wav"/><Relationship Id="rId15" Type="http://schemas.openxmlformats.org/officeDocument/2006/relationships/image" Target="../media/image22.gif"/><Relationship Id="rId10" Type="http://schemas.openxmlformats.org/officeDocument/2006/relationships/image" Target="../media/image13.gif"/><Relationship Id="rId4" Type="http://schemas.openxmlformats.org/officeDocument/2006/relationships/audio" Target="../media/audio5.wav"/><Relationship Id="rId9" Type="http://schemas.openxmlformats.org/officeDocument/2006/relationships/image" Target="../media/image18.gif"/><Relationship Id="rId1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1.gif"/><Relationship Id="rId3" Type="http://schemas.openxmlformats.org/officeDocument/2006/relationships/audio" Target="../media/audio5.wav"/><Relationship Id="rId7" Type="http://schemas.openxmlformats.org/officeDocument/2006/relationships/image" Target="../media/image17.gif"/><Relationship Id="rId12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9.gif"/><Relationship Id="rId5" Type="http://schemas.openxmlformats.org/officeDocument/2006/relationships/audio" Target="../media/audio7.wav"/><Relationship Id="rId15" Type="http://schemas.openxmlformats.org/officeDocument/2006/relationships/image" Target="../media/image22.gif"/><Relationship Id="rId10" Type="http://schemas.openxmlformats.org/officeDocument/2006/relationships/image" Target="../media/image13.gif"/><Relationship Id="rId4" Type="http://schemas.openxmlformats.org/officeDocument/2006/relationships/audio" Target="../media/audio6.wav"/><Relationship Id="rId9" Type="http://schemas.openxmlformats.org/officeDocument/2006/relationships/image" Target="../media/image18.gif"/><Relationship Id="rId1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1.gif"/><Relationship Id="rId3" Type="http://schemas.openxmlformats.org/officeDocument/2006/relationships/audio" Target="../media/audio5.wav"/><Relationship Id="rId7" Type="http://schemas.openxmlformats.org/officeDocument/2006/relationships/image" Target="../media/image17.gif"/><Relationship Id="rId12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9.gif"/><Relationship Id="rId5" Type="http://schemas.openxmlformats.org/officeDocument/2006/relationships/audio" Target="../media/audio7.wav"/><Relationship Id="rId15" Type="http://schemas.openxmlformats.org/officeDocument/2006/relationships/image" Target="../media/image22.gif"/><Relationship Id="rId10" Type="http://schemas.openxmlformats.org/officeDocument/2006/relationships/image" Target="../media/image13.gif"/><Relationship Id="rId4" Type="http://schemas.openxmlformats.org/officeDocument/2006/relationships/audio" Target="../media/audio6.wav"/><Relationship Id="rId9" Type="http://schemas.openxmlformats.org/officeDocument/2006/relationships/image" Target="../media/image18.gif"/><Relationship Id="rId1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535021" y="1151107"/>
            <a:ext cx="900781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ÔN TẬP VỀ ĐẠI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66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5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5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170)</a:t>
            </a:r>
          </a:p>
        </p:txBody>
      </p:sp>
    </p:spTree>
    <p:extLst>
      <p:ext uri="{BB962C8B-B14F-4D97-AF65-F5344CB8AC3E}">
        <p14:creationId xmlns:p14="http://schemas.microsoft.com/office/powerpoint/2010/main" val="127849503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AFB2375-6C23-454E-80A6-DBDAFB6CDD9E}"/>
              </a:ext>
            </a:extLst>
          </p:cNvPr>
          <p:cNvSpPr/>
          <p:nvPr/>
        </p:nvSpPr>
        <p:spPr>
          <a:xfrm>
            <a:off x="353961" y="634181"/>
            <a:ext cx="9232491" cy="355681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&gt;; &lt;; = </a:t>
            </a:r>
            <a:r>
              <a:rPr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thích hợp vào chỗ chấm: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2kg7hg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2700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        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60kg 7g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6007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          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3g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5035g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2 500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200g</a:t>
            </a:r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A15D5-49B2-46D6-8067-6D4238FED51E}"/>
              </a:ext>
            </a:extLst>
          </p:cNvPr>
          <p:cNvSpPr txBox="1"/>
          <p:nvPr/>
        </p:nvSpPr>
        <p:spPr>
          <a:xfrm>
            <a:off x="459865" y="2145224"/>
            <a:ext cx="146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2 700g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9418C-E506-47FC-9FEC-53D99984FAD0}"/>
              </a:ext>
            </a:extLst>
          </p:cNvPr>
          <p:cNvSpPr txBox="1"/>
          <p:nvPr/>
        </p:nvSpPr>
        <p:spPr>
          <a:xfrm>
            <a:off x="2040580" y="1488608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D9A3C-57A5-4D0D-BA19-1F2A27E9226C}"/>
              </a:ext>
            </a:extLst>
          </p:cNvPr>
          <p:cNvSpPr txBox="1"/>
          <p:nvPr/>
        </p:nvSpPr>
        <p:spPr>
          <a:xfrm>
            <a:off x="7018163" y="1473815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AA410-DAA9-4790-B5EF-6BAEDFDE5E56}"/>
              </a:ext>
            </a:extLst>
          </p:cNvPr>
          <p:cNvSpPr txBox="1"/>
          <p:nvPr/>
        </p:nvSpPr>
        <p:spPr>
          <a:xfrm>
            <a:off x="5220360" y="2159317"/>
            <a:ext cx="176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60 007g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49FB1-9358-410D-B868-3931260E1B16}"/>
              </a:ext>
            </a:extLst>
          </p:cNvPr>
          <p:cNvSpPr txBox="1"/>
          <p:nvPr/>
        </p:nvSpPr>
        <p:spPr>
          <a:xfrm>
            <a:off x="2131288" y="2950311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36ECB-5E02-42EC-ADA2-2227761D2F3F}"/>
              </a:ext>
            </a:extLst>
          </p:cNvPr>
          <p:cNvSpPr txBox="1"/>
          <p:nvPr/>
        </p:nvSpPr>
        <p:spPr>
          <a:xfrm>
            <a:off x="6923516" y="2935560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B0E66-B490-4C93-9C51-1070FF092A56}"/>
              </a:ext>
            </a:extLst>
          </p:cNvPr>
          <p:cNvSpPr txBox="1"/>
          <p:nvPr/>
        </p:nvSpPr>
        <p:spPr>
          <a:xfrm>
            <a:off x="395502" y="3658018"/>
            <a:ext cx="157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5 003g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9094-6798-417E-8EE5-9A2F2CF80D6F}"/>
              </a:ext>
            </a:extLst>
          </p:cNvPr>
          <p:cNvSpPr txBox="1"/>
          <p:nvPr/>
        </p:nvSpPr>
        <p:spPr>
          <a:xfrm>
            <a:off x="7835481" y="3577700"/>
            <a:ext cx="1609334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12 200g</a:t>
            </a:r>
          </a:p>
        </p:txBody>
      </p:sp>
      <p:sp>
        <p:nvSpPr>
          <p:cNvPr id="14" name="AutoShape 72"/>
          <p:cNvSpPr>
            <a:spLocks/>
          </p:cNvSpPr>
          <p:nvPr/>
        </p:nvSpPr>
        <p:spPr bwMode="auto">
          <a:xfrm rot="16200000" flipH="1">
            <a:off x="1011165" y="1525167"/>
            <a:ext cx="163096" cy="1177206"/>
          </a:xfrm>
          <a:prstGeom prst="rightBrace">
            <a:avLst>
              <a:gd name="adj1" fmla="val 4100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78"/>
          <p:cNvSpPr>
            <a:spLocks/>
          </p:cNvSpPr>
          <p:nvPr/>
        </p:nvSpPr>
        <p:spPr bwMode="auto">
          <a:xfrm rot="16200000" flipH="1">
            <a:off x="8416799" y="2817237"/>
            <a:ext cx="144759" cy="1562100"/>
          </a:xfrm>
          <a:prstGeom prst="rightBrace">
            <a:avLst>
              <a:gd name="adj1" fmla="val 4092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82"/>
          <p:cNvSpPr>
            <a:spLocks/>
          </p:cNvSpPr>
          <p:nvPr/>
        </p:nvSpPr>
        <p:spPr bwMode="auto">
          <a:xfrm rot="16200000" flipH="1">
            <a:off x="5865740" y="1423924"/>
            <a:ext cx="208162" cy="1439929"/>
          </a:xfrm>
          <a:prstGeom prst="rightBrace">
            <a:avLst>
              <a:gd name="adj1" fmla="val 41039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86"/>
          <p:cNvSpPr>
            <a:spLocks/>
          </p:cNvSpPr>
          <p:nvPr/>
        </p:nvSpPr>
        <p:spPr bwMode="auto">
          <a:xfrm rot="16200000" flipH="1">
            <a:off x="989817" y="2949919"/>
            <a:ext cx="163798" cy="1219200"/>
          </a:xfrm>
          <a:prstGeom prst="rightBrace">
            <a:avLst>
              <a:gd name="adj1" fmla="val 40942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" y="329523"/>
            <a:ext cx="9906000" cy="1295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eaLnBrk="1" hangingPunct="1">
              <a:lnSpc>
                <a:spcPct val="90000"/>
              </a:lnSpc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kg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00g,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00g.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-gam?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54159" y="2242328"/>
            <a:ext cx="631188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latin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giải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272" y="3217982"/>
            <a:ext cx="1520032" cy="1158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39" y="1614655"/>
            <a:ext cx="1941342" cy="9485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15390" y="801860"/>
            <a:ext cx="43662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97830" y="801859"/>
            <a:ext cx="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80735" y="760638"/>
            <a:ext cx="3589020" cy="14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6798" y="2636133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1kg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00g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2212" y="4523712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00g</a:t>
            </a:r>
            <a:endParaRPr lang="en-US" b="1" dirty="0"/>
          </a:p>
        </p:txBody>
      </p:sp>
      <p:sp>
        <p:nvSpPr>
          <p:cNvPr id="13" name="Right Brace 12"/>
          <p:cNvSpPr/>
          <p:nvPr/>
        </p:nvSpPr>
        <p:spPr>
          <a:xfrm>
            <a:off x="1865519" y="1772529"/>
            <a:ext cx="557977" cy="31474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53155" y="3064896"/>
            <a:ext cx="90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 kg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01639" y="2950248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1 kg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00g = 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00g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54039" y="3515600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52482" y="4095709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2000 (g)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298408" y="4646315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Đổi: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2000g = 2kg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57282" y="5196926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2 kg</a:t>
            </a:r>
          </a:p>
        </p:txBody>
      </p:sp>
    </p:spTree>
    <p:extLst>
      <p:ext uri="{BB962C8B-B14F-4D97-AF65-F5344CB8AC3E}">
        <p14:creationId xmlns:p14="http://schemas.microsoft.com/office/powerpoint/2010/main" val="23459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11" grpId="0"/>
      <p:bldP spid="13" grpId="0" animBg="1"/>
      <p:bldP spid="14" grpId="0"/>
      <p:bldP spid="15" grpId="0" animBg="1"/>
      <p:bldP spid="16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39" y="196948"/>
            <a:ext cx="9544051" cy="16881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Bài 5: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Một xe ô tô chở được 32 bao gạo, mỗi 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3600" b="1" dirty="0">
                <a:solidFill>
                  <a:schemeClr val="tx1"/>
                </a:solidFill>
                <a:latin typeface="+mj-lt"/>
              </a:rPr>
              <a:t>              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bao cân nặng 50kg. Hỏi chiếc xe đó chở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được tất cả bao nhiêu tạ gạo?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" y="2053915"/>
            <a:ext cx="3345474" cy="19835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latin typeface="+mj-lt"/>
              </a:rPr>
              <a:t>    </a:t>
            </a:r>
            <a:r>
              <a:rPr lang="vi-VN" sz="3600" b="1" i="1" dirty="0">
                <a:solidFill>
                  <a:schemeClr val="tx1"/>
                </a:solidFill>
                <a:latin typeface="+mj-lt"/>
              </a:rPr>
              <a:t>Tóm tắt:</a:t>
            </a:r>
          </a:p>
          <a:p>
            <a:r>
              <a:rPr lang="vi-VN" sz="3600" b="1" i="1" dirty="0">
                <a:latin typeface="+mj-lt"/>
              </a:rPr>
              <a:t>1 bao</a:t>
            </a:r>
            <a:r>
              <a:rPr lang="en-US" sz="3600" b="1" i="1" dirty="0">
                <a:latin typeface="+mj-lt"/>
              </a:rPr>
              <a:t>   </a:t>
            </a:r>
            <a:r>
              <a:rPr lang="vi-VN" sz="3600" b="1" i="1" dirty="0">
                <a:latin typeface="+mj-lt"/>
              </a:rPr>
              <a:t>: </a:t>
            </a:r>
            <a:r>
              <a:rPr lang="en-US" sz="3600" b="1" i="1" dirty="0">
                <a:latin typeface="+mj-lt"/>
              </a:rPr>
              <a:t> </a:t>
            </a:r>
            <a:r>
              <a:rPr lang="vi-VN" sz="3600" b="1" i="1" dirty="0">
                <a:latin typeface="+mj-lt"/>
              </a:rPr>
              <a:t>50 kg</a:t>
            </a:r>
          </a:p>
          <a:p>
            <a:r>
              <a:rPr lang="vi-VN" sz="3600" b="1" i="1" dirty="0">
                <a:latin typeface="+mj-lt"/>
              </a:rPr>
              <a:t>32 bao: ...</a:t>
            </a:r>
            <a:r>
              <a:rPr lang="en-US" sz="3600" b="1" i="1" dirty="0">
                <a:latin typeface="+mj-lt"/>
              </a:rPr>
              <a:t>  </a:t>
            </a:r>
            <a:r>
              <a:rPr lang="en-US" sz="3600" b="1" i="1" dirty="0" err="1">
                <a:latin typeface="+mj-lt"/>
              </a:rPr>
              <a:t>tạ</a:t>
            </a:r>
            <a:r>
              <a:rPr lang="vi-VN" sz="3600" b="1" i="1" dirty="0">
                <a:latin typeface="+mj-lt"/>
              </a:rPr>
              <a:t>?</a:t>
            </a:r>
            <a:endParaRPr lang="en-US" sz="3600" b="1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707" y="3682823"/>
            <a:ext cx="178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+mj-lt"/>
              </a:rPr>
              <a:t> </a:t>
            </a:r>
            <a:r>
              <a:rPr lang="vi-VN" sz="3200" b="1" i="1" dirty="0">
                <a:latin typeface="+mj-lt"/>
              </a:rPr>
              <a:t>Bài giải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4744" y="4243259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Chiếc xe đó chở được 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là: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1036" y="4823361"/>
            <a:ext cx="403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50 x 32 = 1600 (kg)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1036" y="5501546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Đổi: 1600 kg = 16 tạ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2077" y="6155390"/>
            <a:ext cx="3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Đáp số : 16 tạ gạo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742950" y="1676400"/>
            <a:ext cx="8337550" cy="4648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vi-VN" sz="6000" b="1" i="1" dirty="0">
                <a:solidFill>
                  <a:srgbClr val="FF00FF"/>
                </a:solidFill>
              </a:rPr>
              <a:t>Ai nhanh, ai đúng?</a:t>
            </a:r>
            <a:endParaRPr lang="en-US" sz="8000" b="1" i="1" dirty="0">
              <a:solidFill>
                <a:srgbClr val="FF00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0955" y="-152400"/>
            <a:ext cx="10019506" cy="7086600"/>
            <a:chOff x="0" y="192"/>
            <a:chExt cx="5760" cy="39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1515" name="Picture 5" descr="n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6" name="Picture 6" descr="n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3" name="Picture 7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8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881" name="WordArt 9"/>
          <p:cNvSpPr>
            <a:spLocks noChangeArrowheads="1" noChangeShapeType="1" noTextEdit="1"/>
          </p:cNvSpPr>
          <p:nvPr/>
        </p:nvSpPr>
        <p:spPr bwMode="auto">
          <a:xfrm>
            <a:off x="2971800" y="457200"/>
            <a:ext cx="65214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Cùng tham gia trò chơi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pic>
        <p:nvPicPr>
          <p:cNvPr id="79882" name="Picture 10" descr="chuot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1" y="4343400"/>
            <a:ext cx="236987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026150" y="4114800"/>
            <a:ext cx="176794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 descr="Comemorativo_0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1" y="1447800"/>
            <a:ext cx="1773106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9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5943600" y="1447800"/>
            <a:ext cx="3632200" cy="502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itchFamily="18" charset="0"/>
            </a:endParaRP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330200" y="2743200"/>
            <a:ext cx="46228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20800" y="37338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6191250" y="1981200"/>
            <a:ext cx="321945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CCFFFF"/>
              </a:gs>
              <a:gs pos="100000">
                <a:srgbClr val="CC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6000" b="1">
                <a:solidFill>
                  <a:srgbClr val="FF0066"/>
                </a:solidFill>
                <a:latin typeface="Times New Roman" pitchFamily="18" charset="0"/>
              </a:rPr>
              <a:t> 207hg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6108700" y="3581400"/>
            <a:ext cx="33020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50000">
                <a:srgbClr val="CCFFFF"/>
              </a:gs>
              <a:gs pos="100000">
                <a:srgbClr val="00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 startAt="2"/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270hg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6108700" y="5105400"/>
            <a:ext cx="33020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CCFFFF"/>
              </a:gs>
              <a:gs pos="100000">
                <a:srgbClr val="FF0000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chemeClr val="accent2"/>
                </a:solidFill>
                <a:latin typeface="Times New Roman" pitchFamily="18" charset="0"/>
              </a:rPr>
              <a:t>C. 27hg</a:t>
            </a:r>
          </a:p>
        </p:txBody>
      </p:sp>
      <p:sp>
        <p:nvSpPr>
          <p:cNvPr id="42110" name="AutoShape 126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445770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4457700" y="6019800"/>
            <a:ext cx="11557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4457700" y="5943600"/>
            <a:ext cx="10731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4457700" y="6019800"/>
            <a:ext cx="10731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437515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4412986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3571" name="Picture 25" descr="AG00174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5550" y="62484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6" descr="AG00092_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5800" y="6634165"/>
            <a:ext cx="1651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" y="-152400"/>
            <a:ext cx="10019506" cy="7086600"/>
            <a:chOff x="0" y="192"/>
            <a:chExt cx="5760" cy="3936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3601" name="Picture 29" descr="n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02" name="Picture 30" descr="n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99" name="Picture 31" descr="n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0" name="Picture 32" descr="n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577850" y="3048002"/>
            <a:ext cx="4210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7hg</a:t>
            </a:r>
            <a:r>
              <a:rPr lang="vi-VN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rgbClr val="FF3300"/>
                </a:solidFill>
              </a:rPr>
              <a:t>= … hg          </a:t>
            </a:r>
          </a:p>
        </p:txBody>
      </p:sp>
      <p:pic>
        <p:nvPicPr>
          <p:cNvPr id="23575" name="Picture 34" descr="26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80500" y="5943600"/>
            <a:ext cx="82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3" name="Picture 35" descr="55128416-thao24hA2006124108106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12050" y="533400"/>
            <a:ext cx="199496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4004" name="Oval 36"/>
          <p:cNvSpPr>
            <a:spLocks noChangeArrowheads="1"/>
          </p:cNvSpPr>
          <p:nvPr/>
        </p:nvSpPr>
        <p:spPr bwMode="auto">
          <a:xfrm>
            <a:off x="1155700" y="3810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Câu hỏi</a:t>
            </a:r>
          </a:p>
        </p:txBody>
      </p:sp>
      <p:sp>
        <p:nvSpPr>
          <p:cNvPr id="84005" name="Oval 37"/>
          <p:cNvSpPr>
            <a:spLocks noChangeArrowheads="1"/>
          </p:cNvSpPr>
          <p:nvPr/>
        </p:nvSpPr>
        <p:spPr bwMode="auto">
          <a:xfrm>
            <a:off x="6026150" y="3048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Đáp án</a:t>
            </a:r>
          </a:p>
        </p:txBody>
      </p:sp>
      <p:grpSp>
        <p:nvGrpSpPr>
          <p:cNvPr id="4" name="Group 160"/>
          <p:cNvGrpSpPr>
            <a:grpSpLocks/>
          </p:cNvGrpSpPr>
          <p:nvPr/>
        </p:nvGrpSpPr>
        <p:grpSpPr bwMode="auto">
          <a:xfrm>
            <a:off x="4375150" y="304800"/>
            <a:ext cx="1320800" cy="1143000"/>
            <a:chOff x="2495" y="92"/>
            <a:chExt cx="627" cy="575"/>
          </a:xfrm>
        </p:grpSpPr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3589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0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1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2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3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4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5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6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7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3588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84019" name="Picture 51" descr="Casa_017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27500" y="0"/>
            <a:ext cx="17885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20" name="Picture 52" descr="Comemorativo_006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79850" y="0"/>
            <a:ext cx="2063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53" descr="Tang !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0200" y="228600"/>
            <a:ext cx="12124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2134870" y="4182793"/>
            <a:ext cx="4870450" cy="1981200"/>
            <a:chOff x="912" y="2592"/>
            <a:chExt cx="3072" cy="960"/>
          </a:xfrm>
        </p:grpSpPr>
        <p:sp>
          <p:nvSpPr>
            <p:cNvPr id="23585" name="Oval 15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Calibri" pitchFamily="34" charset="0"/>
              </a:endParaRPr>
            </a:p>
          </p:txBody>
        </p:sp>
        <p:sp>
          <p:nvSpPr>
            <p:cNvPr id="23586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155" decel="1000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155" decel="100000"/>
                                        <p:tgtEl>
                                          <p:spTgt spid="840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1155" fill="hold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155" fill="hold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1000" fill="hold"/>
                                        <p:tgtEl>
                                          <p:spTgt spid="42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2" dur="1230" decel="100000"/>
                                        <p:tgtEl>
                                          <p:spTgt spid="8401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3" dur="1230" decel="100000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5" dur="1230" decel="100000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6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4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104E-6 L 3.33333E-6 -0.29965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4.62428E-6 L 0.00017 -0.29988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42110" grpId="0" animBg="1"/>
      <p:bldP spid="42111" grpId="0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840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943600" y="1447800"/>
            <a:ext cx="3632200" cy="502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itchFamily="18" charset="0"/>
            </a:endParaRP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330200" y="2743200"/>
            <a:ext cx="47879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20800" y="37338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108700" y="2057400"/>
            <a:ext cx="3302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CCFFFF"/>
              </a:gs>
              <a:gs pos="100000">
                <a:srgbClr val="CC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</a:rPr>
              <a:t> 5 003g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6191250" y="3581400"/>
            <a:ext cx="32194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50000">
                <a:srgbClr val="CCFFFF"/>
              </a:gs>
              <a:gs pos="100000">
                <a:srgbClr val="00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 startAt="2"/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503g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6191250" y="5105400"/>
            <a:ext cx="32194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CCFFFF"/>
              </a:gs>
              <a:gs pos="100000">
                <a:srgbClr val="FF0000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chemeClr val="accent2"/>
                </a:solidFill>
                <a:latin typeface="Times New Roman" pitchFamily="18" charset="0"/>
              </a:rPr>
              <a:t>C. 53g</a:t>
            </a:r>
          </a:p>
        </p:txBody>
      </p:sp>
      <p:sp>
        <p:nvSpPr>
          <p:cNvPr id="42110" name="AutoShape 126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445770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4457700" y="6019800"/>
            <a:ext cx="11557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4457700" y="5943600"/>
            <a:ext cx="10731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4457700" y="6019800"/>
            <a:ext cx="10731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437515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4595" name="Picture 25" descr="AG00174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5550" y="62484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6" descr="AG00092_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75800" y="6634165"/>
            <a:ext cx="1651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30955" y="-152400"/>
            <a:ext cx="10019506" cy="7086600"/>
            <a:chOff x="0" y="192"/>
            <a:chExt cx="5760" cy="3936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4625" name="Picture 29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26" name="Picture 30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623" name="Picture 31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4" name="Picture 32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633375" y="3003757"/>
            <a:ext cx="4458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</a:rPr>
              <a:t>5kg3g= … g</a:t>
            </a:r>
          </a:p>
        </p:txBody>
      </p:sp>
      <p:pic>
        <p:nvPicPr>
          <p:cNvPr id="24599" name="Picture 34" descr="26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0500" y="5943600"/>
            <a:ext cx="82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27" name="Picture 35" descr="55128416-thao24hA2006124108106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6950" y="533400"/>
            <a:ext cx="247650" cy="1905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5028" name="Oval 36"/>
          <p:cNvSpPr>
            <a:spLocks noChangeArrowheads="1"/>
          </p:cNvSpPr>
          <p:nvPr/>
        </p:nvSpPr>
        <p:spPr bwMode="auto">
          <a:xfrm>
            <a:off x="1155700" y="3810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Câu hỏi</a:t>
            </a:r>
          </a:p>
        </p:txBody>
      </p:sp>
      <p:sp>
        <p:nvSpPr>
          <p:cNvPr id="85029" name="Oval 37"/>
          <p:cNvSpPr>
            <a:spLocks noChangeArrowheads="1"/>
          </p:cNvSpPr>
          <p:nvPr/>
        </p:nvSpPr>
        <p:spPr bwMode="auto">
          <a:xfrm>
            <a:off x="6026150" y="3048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Đáp án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210050" y="304800"/>
            <a:ext cx="1320800" cy="1143000"/>
            <a:chOff x="2852" y="887"/>
            <a:chExt cx="768" cy="720"/>
          </a:xfrm>
        </p:grpSpPr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2852" y="887"/>
              <a:ext cx="768" cy="720"/>
              <a:chOff x="940" y="2628"/>
              <a:chExt cx="751" cy="653"/>
            </a:xfrm>
          </p:grpSpPr>
          <p:sp>
            <p:nvSpPr>
              <p:cNvPr id="24613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4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5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6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7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8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9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20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21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4612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3120" y="1056"/>
              <a:ext cx="235" cy="3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Arial Black"/>
                </a:rPr>
                <a:t>2</a:t>
              </a:r>
            </a:p>
          </p:txBody>
        </p:sp>
      </p:grpSp>
      <p:pic>
        <p:nvPicPr>
          <p:cNvPr id="85043" name="Picture 51" descr="Casa_0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00" y="0"/>
            <a:ext cx="17885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44" name="Picture 52" descr="Comemorativo_006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79850" y="228600"/>
            <a:ext cx="2063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53" descr="Tang !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0200" y="228600"/>
            <a:ext cx="12124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9" name="Oval 158"/>
          <p:cNvSpPr>
            <a:spLocks noChangeArrowheads="1"/>
          </p:cNvSpPr>
          <p:nvPr/>
        </p:nvSpPr>
        <p:spPr bwMode="auto">
          <a:xfrm>
            <a:off x="2146300" y="2490016"/>
            <a:ext cx="4870450" cy="1981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Calibri" pitchFamily="34" charset="0"/>
            </a:endParaRPr>
          </a:p>
        </p:txBody>
      </p:sp>
      <p:sp>
        <p:nvSpPr>
          <p:cNvPr id="50" name="WordArt 159"/>
          <p:cNvSpPr>
            <a:spLocks noChangeArrowheads="1" noChangeShapeType="1" noTextEdit="1"/>
          </p:cNvSpPr>
          <p:nvPr/>
        </p:nvSpPr>
        <p:spPr bwMode="auto">
          <a:xfrm>
            <a:off x="3088047" y="3111534"/>
            <a:ext cx="2986956" cy="842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Hết</a:t>
            </a:r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giờ</a:t>
            </a:r>
            <a:endParaRPr lang="en-US" sz="36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/>
              </a:solidFill>
              <a:latin typeface=".VnTim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55" decel="1000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155" decel="100000"/>
                                        <p:tgtEl>
                                          <p:spTgt spid="850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1000" fill="hold"/>
                                        <p:tgtEl>
                                          <p:spTgt spid="42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43" dur="1230" decel="100000"/>
                                        <p:tgtEl>
                                          <p:spTgt spid="8504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4" dur="1230" decel="100000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46" dur="1230" decel="100000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1" dur="1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0751E-6 L -0.00417 0.14983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7" grpId="1" animBg="1"/>
      <p:bldP spid="84998" grpId="0" animBg="1"/>
      <p:bldP spid="84998" grpId="1" animBg="1"/>
      <p:bldP spid="84999" grpId="0" animBg="1"/>
      <p:bldP spid="84999" grpId="1" animBg="1"/>
      <p:bldP spid="42110" grpId="0" animBg="1"/>
      <p:bldP spid="42111" grpId="0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850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613400" y="1447800"/>
            <a:ext cx="3962400" cy="502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itchFamily="18" charset="0"/>
            </a:endParaRPr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330200" y="3048000"/>
            <a:ext cx="46228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20800" y="37338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5778500" y="1981200"/>
            <a:ext cx="3632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CCFFFF"/>
              </a:gs>
              <a:gs pos="100000">
                <a:srgbClr val="CC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 607g</a:t>
            </a: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5778500" y="3429000"/>
            <a:ext cx="36322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50000">
                <a:srgbClr val="CCFFFF"/>
              </a:gs>
              <a:gs pos="100000">
                <a:srgbClr val="00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 startAt="2"/>
            </a:pP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60 007g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5778500" y="4800600"/>
            <a:ext cx="36322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CCFFFF"/>
              </a:gs>
              <a:gs pos="100000">
                <a:srgbClr val="FF0000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</a:rPr>
              <a:t>C. 6 007g</a:t>
            </a:r>
          </a:p>
        </p:txBody>
      </p:sp>
      <p:sp>
        <p:nvSpPr>
          <p:cNvPr id="42110" name="AutoShape 126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445770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4457700" y="6019800"/>
            <a:ext cx="11557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4457700" y="5943600"/>
            <a:ext cx="10731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4457700" y="6019800"/>
            <a:ext cx="10731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437515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4412986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5619" name="Picture 25" descr="AG00174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5550" y="62484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6" descr="AG00092_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75800" y="6634165"/>
            <a:ext cx="1651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30955" y="-152400"/>
            <a:ext cx="10019506" cy="7086600"/>
            <a:chOff x="0" y="192"/>
            <a:chExt cx="5760" cy="3936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5649" name="Picture 29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0" name="Picture 30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47" name="Picture 31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8" name="Picture 32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495300" y="3352802"/>
            <a:ext cx="429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3300"/>
                </a:solidFill>
              </a:rPr>
              <a:t>60kg7g= … g          </a:t>
            </a:r>
          </a:p>
        </p:txBody>
      </p:sp>
      <p:pic>
        <p:nvPicPr>
          <p:cNvPr id="25623" name="Picture 34" descr="26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0500" y="5943600"/>
            <a:ext cx="82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51" name="Picture 35" descr="55128416-thao24hA2006124108106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64400" y="685802"/>
            <a:ext cx="247650" cy="1873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6052" name="Oval 36"/>
          <p:cNvSpPr>
            <a:spLocks noChangeArrowheads="1"/>
          </p:cNvSpPr>
          <p:nvPr/>
        </p:nvSpPr>
        <p:spPr bwMode="auto">
          <a:xfrm>
            <a:off x="1155700" y="3810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Câu hỏi</a:t>
            </a:r>
          </a:p>
        </p:txBody>
      </p:sp>
      <p:sp>
        <p:nvSpPr>
          <p:cNvPr id="86053" name="Oval 37"/>
          <p:cNvSpPr>
            <a:spLocks noChangeArrowheads="1"/>
          </p:cNvSpPr>
          <p:nvPr/>
        </p:nvSpPr>
        <p:spPr bwMode="auto">
          <a:xfrm>
            <a:off x="6026150" y="3048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Đáp án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292600" y="304800"/>
            <a:ext cx="1320800" cy="1143000"/>
            <a:chOff x="2612" y="119"/>
            <a:chExt cx="768" cy="720"/>
          </a:xfrm>
        </p:grpSpPr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2612" y="119"/>
              <a:ext cx="768" cy="720"/>
              <a:chOff x="940" y="2628"/>
              <a:chExt cx="751" cy="653"/>
            </a:xfrm>
          </p:grpSpPr>
          <p:sp>
            <p:nvSpPr>
              <p:cNvPr id="25637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38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39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0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1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2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3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4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5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5636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880" y="288"/>
              <a:ext cx="235" cy="3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86067" name="Picture 51" descr="Casa_0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27500" y="0"/>
            <a:ext cx="17885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68" name="Picture 52" descr="Comemorativo_006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228600"/>
            <a:ext cx="2063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1" name="Picture 53" descr="Tang !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0200" y="228600"/>
            <a:ext cx="12124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2476500" y="2657168"/>
            <a:ext cx="4870450" cy="1981200"/>
            <a:chOff x="912" y="2592"/>
            <a:chExt cx="3072" cy="960"/>
          </a:xfrm>
        </p:grpSpPr>
        <p:sp>
          <p:nvSpPr>
            <p:cNvPr id="25633" name="Oval 15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Calibri" pitchFamily="34" charset="0"/>
              </a:endParaRPr>
            </a:p>
          </p:txBody>
        </p:sp>
        <p:sp>
          <p:nvSpPr>
            <p:cNvPr id="25634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155" decel="100000"/>
                                        <p:tgtEl>
                                          <p:spTgt spid="86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155" decel="100000"/>
                                        <p:tgtEl>
                                          <p:spTgt spid="860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155" fill="hold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1000" fill="hold"/>
                                        <p:tgtEl>
                                          <p:spTgt spid="42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3" dur="1230" decel="100000"/>
                                        <p:tgtEl>
                                          <p:spTgt spid="8606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4" dur="1230" decel="100000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6" dur="1230" decel="100000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9" dur="1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1" grpId="1" animBg="1"/>
      <p:bldP spid="86022" grpId="0" animBg="1"/>
      <p:bldP spid="86023" grpId="0" animBg="1"/>
      <p:bldP spid="86023" grpId="1" animBg="1"/>
      <p:bldP spid="42110" grpId="0" animBg="1"/>
      <p:bldP spid="42111" grpId="0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860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60400" y="3581400"/>
            <a:ext cx="8915400" cy="289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itchFamily="18" charset="0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990600" y="1828800"/>
            <a:ext cx="800735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20800" y="37338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1238250" y="4572000"/>
            <a:ext cx="404495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CCFFFF"/>
              </a:gs>
              <a:gs pos="100000">
                <a:srgbClr val="CC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4800" b="1">
                <a:solidFill>
                  <a:srgbClr val="FF0066"/>
                </a:solidFill>
                <a:latin typeface="Times New Roman" pitchFamily="18" charset="0"/>
              </a:rPr>
              <a:t> Sai</a:t>
            </a: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5365750" y="4572000"/>
            <a:ext cx="404495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50000">
                <a:srgbClr val="CCFFFF"/>
              </a:gs>
              <a:gs pos="100000">
                <a:srgbClr val="00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 startAt="2"/>
            </a:pPr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Đúng</a:t>
            </a:r>
          </a:p>
        </p:txBody>
      </p:sp>
      <p:sp>
        <p:nvSpPr>
          <p:cNvPr id="42110" name="AutoShape 126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445770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4457700" y="6019800"/>
            <a:ext cx="11557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4457700" y="5943600"/>
            <a:ext cx="10731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4457700" y="6019800"/>
            <a:ext cx="10731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437515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4412986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6642" name="Picture 25" descr="AG00174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5550" y="62484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6" descr="AG00092_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75800" y="6634165"/>
            <a:ext cx="1651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30955" y="-152400"/>
            <a:ext cx="10019506" cy="7086600"/>
            <a:chOff x="0" y="192"/>
            <a:chExt cx="5760" cy="3936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6671" name="Picture 29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2" name="Picture 30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69" name="Picture 31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0" name="Picture 32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1568450" y="2133602"/>
            <a:ext cx="7181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3300"/>
                </a:solidFill>
              </a:rPr>
              <a:t>12 500g = 125kg </a:t>
            </a:r>
          </a:p>
        </p:txBody>
      </p:sp>
      <p:pic>
        <p:nvPicPr>
          <p:cNvPr id="26646" name="Picture 34" descr="26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0500" y="5943600"/>
            <a:ext cx="82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7" name="Picture 35" descr="55128416-thao24hA2006124108106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00" y="762000"/>
            <a:ext cx="24765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90148" name="Oval 36"/>
          <p:cNvSpPr>
            <a:spLocks noChangeArrowheads="1"/>
          </p:cNvSpPr>
          <p:nvPr/>
        </p:nvSpPr>
        <p:spPr bwMode="auto">
          <a:xfrm>
            <a:off x="1155700" y="3810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Câu hỏi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375150" y="381000"/>
            <a:ext cx="1320800" cy="1143000"/>
            <a:chOff x="2612" y="119"/>
            <a:chExt cx="768" cy="720"/>
          </a:xfrm>
        </p:grpSpPr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2612" y="119"/>
              <a:ext cx="768" cy="720"/>
              <a:chOff x="940" y="2628"/>
              <a:chExt cx="751" cy="653"/>
            </a:xfrm>
          </p:grpSpPr>
          <p:sp>
            <p:nvSpPr>
              <p:cNvPr id="26659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0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1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2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3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4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5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6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7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6658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880" y="288"/>
              <a:ext cx="235" cy="3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Arial Black"/>
                </a:rPr>
                <a:t>4</a:t>
              </a:r>
            </a:p>
          </p:txBody>
        </p:sp>
      </p:grpSp>
      <p:pic>
        <p:nvPicPr>
          <p:cNvPr id="90163" name="Picture 51" descr="Casa_0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27500" y="0"/>
            <a:ext cx="17885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4" name="Picture 52" descr="Comemorativo_006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228600"/>
            <a:ext cx="2063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53" descr="Tang !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0200" y="228600"/>
            <a:ext cx="12124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2641600" y="2018073"/>
            <a:ext cx="4870450" cy="1981200"/>
            <a:chOff x="912" y="2592"/>
            <a:chExt cx="3072" cy="960"/>
          </a:xfrm>
        </p:grpSpPr>
        <p:sp>
          <p:nvSpPr>
            <p:cNvPr id="26655" name="Oval 15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Calibri" pitchFamily="34" charset="0"/>
              </a:endParaRPr>
            </a:p>
          </p:txBody>
        </p:sp>
        <p:sp>
          <p:nvSpPr>
            <p:cNvPr id="26656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55" decel="100000"/>
                                        <p:tgtEl>
                                          <p:spTgt spid="90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155" decel="100000"/>
                                        <p:tgtEl>
                                          <p:spTgt spid="901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155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155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000" fill="hold"/>
                                        <p:tgtEl>
                                          <p:spTgt spid="42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3" dur="1230" decel="100000"/>
                                        <p:tgtEl>
                                          <p:spTgt spid="9016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4" dur="1230" decel="100000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6" dur="1230" decel="100000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0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0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8208E-6 L 0.20416 0.00555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17" grpId="1" animBg="1"/>
      <p:bldP spid="90118" grpId="0" animBg="1"/>
      <p:bldP spid="90118" grpId="1" animBg="1"/>
      <p:bldP spid="42110" grpId="0" animBg="1"/>
      <p:bldP spid="42111" grpId="0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90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297" y="2489981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297" y="773724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297" y="4469139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10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5031" y="1066096"/>
            <a:ext cx="2890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DẶN DÒ: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07134" y="2395177"/>
            <a:ext cx="72437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</a:rPr>
              <a:t>        </a:t>
            </a:r>
            <a:r>
              <a:rPr lang="en-US" sz="4800" b="1" dirty="0" err="1">
                <a:solidFill>
                  <a:srgbClr val="0000FF"/>
                </a:solidFill>
              </a:rPr>
              <a:t>Chuẩn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bài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sau</a:t>
            </a:r>
            <a:r>
              <a:rPr lang="en-US" sz="4800" b="1" dirty="0">
                <a:solidFill>
                  <a:srgbClr val="0000FF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Ôn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tập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về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đại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lượng</a:t>
            </a:r>
            <a:r>
              <a:rPr lang="en-US" sz="4800" b="1" dirty="0">
                <a:solidFill>
                  <a:srgbClr val="FF0000"/>
                </a:solidFill>
              </a:rPr>
              <a:t> (</a:t>
            </a:r>
            <a:r>
              <a:rPr lang="en-US" sz="4800" b="1" dirty="0" err="1">
                <a:solidFill>
                  <a:srgbClr val="FF0000"/>
                </a:solidFill>
              </a:rPr>
              <a:t>tt</a:t>
            </a:r>
            <a:r>
              <a:rPr lang="en-US" sz="48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40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2872" r="3574" b="1753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370" y="872209"/>
            <a:ext cx="91862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YÊU CẦU CẦN ĐẠT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5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pic>
          <p:nvPicPr>
            <p:cNvPr id="57357" name="Picture 3" descr="hao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"/>
              <a:ext cx="5760" cy="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358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57359" name="Picture 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60" name="Picture 6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4176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61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0" y="2133"/>
                <a:ext cx="41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62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016" y="2142"/>
                <a:ext cx="41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7347" name="Picture 9" descr="livre et5 chandel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35877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WordArt 11"/>
          <p:cNvSpPr>
            <a:spLocks noChangeArrowheads="1" noChangeShapeType="1" noTextEdit="1"/>
          </p:cNvSpPr>
          <p:nvPr/>
        </p:nvSpPr>
        <p:spPr bwMode="auto">
          <a:xfrm>
            <a:off x="2362200" y="2419350"/>
            <a:ext cx="5029200" cy="15430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Chúc các em chăm ngoan, học giỏi</a:t>
            </a:r>
          </a:p>
        </p:txBody>
      </p:sp>
      <p:pic>
        <p:nvPicPr>
          <p:cNvPr id="57349" name="Picture 12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3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4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5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6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7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8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9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Tải ngay bộ hình nền powerpoint 3d đẹp, chuyên nghiệp - GIÚP BẠ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6969707" y="4331850"/>
            <a:ext cx="1319710" cy="7558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914008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566221" y="904564"/>
            <a:ext cx="70866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792194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792194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 defTabSz="792194"/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39099" y="3672235"/>
            <a:ext cx="6330607" cy="207510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ctr" defTabSz="913877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tấn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tạ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yến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kg, hg, dag, g.</a:t>
            </a:r>
            <a:endParaRPr lang="vi-VN" sz="5400" b="1" dirty="0">
              <a:solidFill>
                <a:schemeClr val="bg1"/>
              </a:solidFill>
              <a:latin typeface="Aari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Tải ngay bộ hình nền powerpoint 3d đẹp, chuyên nghiệp - GIÚP BẠ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6969707" y="4331850"/>
            <a:ext cx="1319710" cy="7558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914008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566221" y="904564"/>
            <a:ext cx="70866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792194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792194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 defTabSz="792194"/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39099" y="3429000"/>
            <a:ext cx="6330607" cy="207510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ctr" defTabSz="913877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g, dag, hg, kg,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yến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tạ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tấn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5400" b="1" dirty="0">
              <a:solidFill>
                <a:schemeClr val="bg1"/>
              </a:solidFill>
              <a:latin typeface="Aari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340 150+ Hình Nền Slide PowerPoint Đẹp ý tưởng | hình nền, hình ảnh, nề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noaction"/>
          </p:cNvPr>
          <p:cNvSpPr/>
          <p:nvPr/>
        </p:nvSpPr>
        <p:spPr>
          <a:xfrm rot="10800000">
            <a:off x="5461824" y="4950541"/>
            <a:ext cx="1143000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546550" y="835742"/>
            <a:ext cx="8334874" cy="2285999"/>
          </a:xfrm>
          <a:prstGeom prst="snip2DiagRect">
            <a:avLst>
              <a:gd name="adj1" fmla="val 0"/>
              <a:gd name="adj2" fmla="val 31233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382" tIns="38690" rIns="77382" bIns="38690" rtlCol="0" anchor="ctr"/>
          <a:lstStyle/>
          <a:p>
            <a:pPr defTabSz="792080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2kg = … 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1546551" y="4340942"/>
                <a:ext cx="3762874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𝟐𝟎𝟎𝟎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</m:oMath>
                </a14:m>
                <a:endParaRPr lang="vi-VN" sz="48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51" y="4340942"/>
                <a:ext cx="3762874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>
                <a:blip r:embed="rId4"/>
                <a:stretch>
                  <a:fillRect t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8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57CE1-223C-401C-BEBC-6899E638ADDE}"/>
              </a:ext>
            </a:extLst>
          </p:cNvPr>
          <p:cNvSpPr txBox="1"/>
          <p:nvPr/>
        </p:nvSpPr>
        <p:spPr>
          <a:xfrm>
            <a:off x="3406775" y="2930525"/>
            <a:ext cx="538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BÀI MỚI</a:t>
            </a:r>
            <a:endParaRPr lang="vi-VN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6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982" y="152401"/>
            <a:ext cx="948321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 KIẾN THỨC CẦN GHI NHỚ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64084"/>
              </p:ext>
            </p:extLst>
          </p:nvPr>
        </p:nvGraphicFramePr>
        <p:xfrm>
          <a:off x="176982" y="1066800"/>
          <a:ext cx="9483213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hơn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ki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lô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-gam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Ki-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lô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-gam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Bé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hơn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ki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lô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-gam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tấn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tạ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yến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dag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tấn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</a:rPr>
                        <a:t>tạ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1000kg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tạ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</a:rPr>
                        <a:t>yến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100 kg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yến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 kg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kg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10hg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1000g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hg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10dag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100 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1dag = 10 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981" y="4876801"/>
            <a:ext cx="9483213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FF00"/>
                </a:solidFill>
              </a:rPr>
              <a:t>Mỗi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khối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lượng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gấp</a:t>
            </a:r>
            <a:r>
              <a:rPr lang="en-US" sz="3600" b="1" dirty="0">
                <a:solidFill>
                  <a:srgbClr val="FFFF00"/>
                </a:solidFill>
              </a:rPr>
              <a:t> 10 </a:t>
            </a:r>
            <a:r>
              <a:rPr lang="en-US" sz="3600" b="1" dirty="0" err="1">
                <a:solidFill>
                  <a:srgbClr val="FFFF00"/>
                </a:solidFill>
              </a:rPr>
              <a:t>lần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bé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hơn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dirty="0" err="1">
                <a:solidFill>
                  <a:srgbClr val="FFFF00"/>
                </a:solidFill>
              </a:rPr>
              <a:t>liền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nó</a:t>
            </a:r>
            <a:r>
              <a:rPr lang="en-US" sz="36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62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267286" y="460746"/>
            <a:ext cx="8947052" cy="34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1yến = ……kg              1tạ   = …….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yến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1tạ    = ……. kg            1tấn = …….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tạ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1tấn  = ……. kg            1tấn = …….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yến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5957" y="2066595"/>
            <a:ext cx="66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1884" y="3236624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304" y="4450913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4727" y="2037088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9651" y="3251375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4060" y="4436167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5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407963" y="255169"/>
                <a:ext cx="905959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609600" indent="-609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Bài</a:t>
                </a:r>
                <a:r>
                  <a:rPr kumimoji="0" lang="vi-VN" sz="3600" b="1" i="0" u="none" strike="noStrike" kern="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2.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Viết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thích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hợp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vào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chỗ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:</a:t>
                </a:r>
                <a:endPara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a)    10yến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=……. kg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yến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=……. kg           </a:t>
                </a: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                                           </a:t>
                </a: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50 kg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=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…….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yến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  1yến 8kg =……. kg</a:t>
                </a:r>
                <a:endPara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63" y="255169"/>
                <a:ext cx="9059594" cy="1905000"/>
              </a:xfrm>
              <a:prstGeom prst="rect">
                <a:avLst/>
              </a:prstGeom>
              <a:blipFill>
                <a:blip r:embed="rId3"/>
                <a:stretch>
                  <a:fillRect l="-2086" t="-11218" r="-5451" b="-522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-126618" y="3245333"/>
            <a:ext cx="977704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b) 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5tạ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yến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1500kg =…….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endParaRPr lang="vi-VN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AutoNum type="alphaLcParenR" startAt="2"/>
            </a:pPr>
            <a:endParaRPr lang="vi-VN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30yến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7tạ 20kg =…….kg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-964898" y="5112434"/>
            <a:ext cx="1039023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c)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32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4000 kg =…….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tấn</a:t>
            </a:r>
            <a:endParaRPr lang="vi-VN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AutoNum type="alphaLcParenR" startAt="3"/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230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3 tấn25 kg =……...kg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4896" y="1270178"/>
            <a:ext cx="84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3629" y="1255431"/>
            <a:ext cx="65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2080" y="2321181"/>
            <a:ext cx="62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2618" y="2321182"/>
            <a:ext cx="77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18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4125" y="3123039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8233" y="4065576"/>
            <a:ext cx="45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5691" y="3108972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4355" y="4121849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720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9175" y="5008110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320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2605" y="5992851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23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1326" y="4994044"/>
            <a:ext cx="50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3308" y="5964716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3025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8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794</Words>
  <Application>Microsoft Office PowerPoint</Application>
  <PresentationFormat>A4 Paper (210x297 mm)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.VnTime</vt:lpstr>
      <vt:lpstr>Aaril</vt:lpstr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</dc:creator>
  <cp:lastModifiedBy>ADMIN</cp:lastModifiedBy>
  <cp:revision>82</cp:revision>
  <dcterms:created xsi:type="dcterms:W3CDTF">2019-04-24T15:32:27Z</dcterms:created>
  <dcterms:modified xsi:type="dcterms:W3CDTF">2023-05-04T07:29:25Z</dcterms:modified>
</cp:coreProperties>
</file>