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259" r:id="rId4"/>
    <p:sldId id="306" r:id="rId5"/>
    <p:sldId id="307" r:id="rId6"/>
    <p:sldId id="309" r:id="rId7"/>
    <p:sldId id="310" r:id="rId8"/>
    <p:sldId id="308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2" r:id="rId20"/>
    <p:sldId id="323" r:id="rId21"/>
    <p:sldId id="324" r:id="rId22"/>
    <p:sldId id="325" r:id="rId23"/>
    <p:sldId id="326" r:id="rId2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04EE"/>
    <a:srgbClr val="000099"/>
    <a:srgbClr val="CC00CC"/>
    <a:srgbClr val="A7FFC4"/>
    <a:srgbClr val="66FF99"/>
    <a:srgbClr val="00FF99"/>
    <a:srgbClr val="19D6EF"/>
    <a:srgbClr val="ABFFFF"/>
    <a:srgbClr val="563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94" autoAdjust="0"/>
  </p:normalViewPr>
  <p:slideViewPr>
    <p:cSldViewPr snapToGrid="0">
      <p:cViewPr varScale="1">
        <p:scale>
          <a:sx n="65" d="100"/>
          <a:sy n="65" d="100"/>
        </p:scale>
        <p:origin x="7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D3C67-E851-4EDA-B765-49706AD0B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E7C269-290B-40C7-BB88-1E2C3B89F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5F8C7-6C25-46DA-B562-966F7B32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24586-DE27-42D1-9D2C-5548AEE26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5D51A-9904-4EDA-9A67-6ADB2E17E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519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9E1A3-0D5E-4E30-B3C8-2B8594268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E33A41-4C11-45FD-AE92-367B69FF7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E3820-3F21-439D-B320-EA345F711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0DF49-5E88-4B53-AF4F-FDBDA064F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8A22C-E29A-4B49-96EB-F59523A6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493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4715D-1258-4C66-8BA3-39CDD4CA8E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633590-3F77-460E-A09E-60C4118CE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C9BFD-2D0F-4E69-8989-8AD43965D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C6902-BAF5-4180-A882-8AC597BD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543C5-7799-42B8-B02E-881A58289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0032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64C9B-7D9E-4B89-9AE0-1D74C6FB1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4CF64-E7AB-4A6D-B850-EF4163946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0EAC7-6698-4537-9695-9B0393F19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E0528-812E-4C16-B3FF-5F48CB164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5CD82-16BC-478E-BDCA-ADBF9B2A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730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B4DD6-280D-40DF-867A-6ADDB2140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D7385-42C8-4EEA-9794-1C1135FBC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8F5FF-24E0-4294-AF5E-FEDA4AF2D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219ED-1B36-41F6-9C27-C8829FA9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1A54F-1148-4E9B-901D-8367358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938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2BEA-558B-4216-BA09-5EB249503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0F239-1F35-450C-8C0A-1001B40DD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2872E8-310E-404F-B1B5-79F5C31B0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69D232-7913-4C40-9646-5F8680EF9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4289F-BA4B-4E4F-9424-5543A763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89927-B9EE-4E04-9C46-A06E83EB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122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38458-4C6B-47F5-8503-59089132C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576635-E358-42D0-9FF1-0F5596AE6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D4368-1253-4B9E-AE6E-4D7374D24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A5D4E5-B573-46DA-875F-7E8DB3BCA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748D12-E8FB-4827-8A73-C1C1CB1255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88F0C5-8CF4-400F-8162-312B2181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47C65-135D-4029-BB3C-A21E2D5A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9878F2-63B1-42E3-B350-0354B093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7336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787F9-51A6-4F3D-AD25-D04481C09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77C58F-083F-4273-BC62-259057637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9E4C20-5985-44BE-8EA8-2967A32E0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D242B4-D452-427D-B1E2-61B1FF5FF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340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9DA4A-EA9F-4879-8A6A-4DC043846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7D96B-F174-4A5B-A503-A4A7056DB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6A237-98BE-4D11-AE66-48E58130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282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CC2C6-212B-456D-AD51-1A9E7681E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B69E3-2A59-4FC8-AFC8-9A35E5FAC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1F69B-7000-4F8B-8022-2176A215F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92554-A2F7-4307-A832-1BCBE115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A162D3-51DF-47BE-AABF-59D4FF39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CA99B1-12EB-4C65-BF49-FE1E7CF1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850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E4AA3-10BC-4528-91FC-28DBC3477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960FFC-3710-400C-88A9-CAE8D8A6ED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B7991-D9D7-47C8-BB6B-4E72D8F3E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E6602-7E70-4C33-9AD3-EC82062A0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550F5A-900F-48A4-9B24-6C7093536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776F9-F727-4CCC-AE23-3733C67D9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415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B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73DF91-919D-4081-BEC7-18C66025A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58549-A5E6-4D1B-939E-A829E8295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1646B-4EB3-482B-A037-B41A5B727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434D7-BDD5-497B-90A5-8A201210CA11}" type="datetimeFigureOut">
              <a:rPr lang="vi-VN" smtClean="0"/>
              <a:t>16/05/2023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90BF-0947-49E0-9AA5-A1B6D0087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B760A-315D-4F5E-A6C0-65D00997E2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2A4B-C8EF-47A7-BD8E-BD8E747F2E8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278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5243191" y="276040"/>
            <a:ext cx="170561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vi-V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177618" y="733501"/>
            <a:ext cx="1184909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TÌM HAI SỐ KHI BIẾT TỔNG HOẶC HIỆU VÀ TỈ SỐ CỦA HAI SỐ ĐÓ</a:t>
            </a:r>
            <a:endParaRPr 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177617" y="1324862"/>
            <a:ext cx="9344615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1. Tìm hai số khi biết tổng và tỉ số của hai số đó :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C08BD6-A57C-4FBE-B1B0-AD0301BD4263}"/>
              </a:ext>
            </a:extLst>
          </p:cNvPr>
          <p:cNvSpPr/>
          <p:nvPr/>
        </p:nvSpPr>
        <p:spPr>
          <a:xfrm>
            <a:off x="642072" y="1873278"/>
            <a:ext cx="4677604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chemeClr val="tx1"/>
                </a:solidFill>
              </a:rPr>
              <a:t>Các bước giải bài toán :</a:t>
            </a:r>
            <a:endParaRPr lang="vi-VN" sz="3200" b="1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248105-B64F-48B0-8BE6-F14E4E63272C}"/>
              </a:ext>
            </a:extLst>
          </p:cNvPr>
          <p:cNvSpPr/>
          <p:nvPr/>
        </p:nvSpPr>
        <p:spPr>
          <a:xfrm>
            <a:off x="1211017" y="2343348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1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79384-2395-4EEB-9C19-F2691DEE0F95}"/>
              </a:ext>
            </a:extLst>
          </p:cNvPr>
          <p:cNvSpPr/>
          <p:nvPr/>
        </p:nvSpPr>
        <p:spPr>
          <a:xfrm>
            <a:off x="2528952" y="2359234"/>
            <a:ext cx="3846915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Vẽ sơ đồ tóm tắt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1310DF9-5C46-4961-B615-07822B22E751}"/>
              </a:ext>
            </a:extLst>
          </p:cNvPr>
          <p:cNvSpPr/>
          <p:nvPr/>
        </p:nvSpPr>
        <p:spPr>
          <a:xfrm>
            <a:off x="1211017" y="2943963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2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216711-70B8-4E26-BCA4-930155AA2F52}"/>
              </a:ext>
            </a:extLst>
          </p:cNvPr>
          <p:cNvSpPr/>
          <p:nvPr/>
        </p:nvSpPr>
        <p:spPr>
          <a:xfrm>
            <a:off x="2575790" y="3000793"/>
            <a:ext cx="7660028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“Theo sơ đồ”, tìm tổng số phần bằng nhau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8A24D0-157C-4D0F-B0FA-FC17B7C25FED}"/>
              </a:ext>
            </a:extLst>
          </p:cNvPr>
          <p:cNvSpPr/>
          <p:nvPr/>
        </p:nvSpPr>
        <p:spPr>
          <a:xfrm>
            <a:off x="1211017" y="3558228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3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0F75AD-A1B3-4834-A444-4FAA88C7BEFD}"/>
              </a:ext>
            </a:extLst>
          </p:cNvPr>
          <p:cNvSpPr/>
          <p:nvPr/>
        </p:nvSpPr>
        <p:spPr>
          <a:xfrm>
            <a:off x="2727229" y="3600907"/>
            <a:ext cx="2592447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bé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B40C12-3628-4BA6-A187-F4F6129FFF60}"/>
              </a:ext>
            </a:extLst>
          </p:cNvPr>
          <p:cNvSpPr/>
          <p:nvPr/>
        </p:nvSpPr>
        <p:spPr>
          <a:xfrm>
            <a:off x="1353095" y="4225586"/>
            <a:ext cx="964195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: Tổng số phần bằng nhau x Số phần của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9FF3593-CBAD-49C8-9B42-886C6B6F8E61}"/>
              </a:ext>
            </a:extLst>
          </p:cNvPr>
          <p:cNvSpPr/>
          <p:nvPr/>
        </p:nvSpPr>
        <p:spPr>
          <a:xfrm>
            <a:off x="1137722" y="4830964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4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F2D75-1B43-46D8-BAC2-D79263710AF1}"/>
              </a:ext>
            </a:extLst>
          </p:cNvPr>
          <p:cNvSpPr/>
          <p:nvPr/>
        </p:nvSpPr>
        <p:spPr>
          <a:xfrm>
            <a:off x="2802747" y="4887794"/>
            <a:ext cx="25608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lớn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59DFC5-4FA0-4176-8FF0-07FE32A0FC45}"/>
              </a:ext>
            </a:extLst>
          </p:cNvPr>
          <p:cNvSpPr/>
          <p:nvPr/>
        </p:nvSpPr>
        <p:spPr>
          <a:xfrm>
            <a:off x="1027321" y="5494344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1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32E283-01D7-4FAC-BC90-D072E71EEEC3}"/>
              </a:ext>
            </a:extLst>
          </p:cNvPr>
          <p:cNvSpPr/>
          <p:nvPr/>
        </p:nvSpPr>
        <p:spPr>
          <a:xfrm>
            <a:off x="2446489" y="5507469"/>
            <a:ext cx="924393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: Tổng số phần bằng nhau x Số phần của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029FA5-4FBC-446B-A26E-81BC55F6D36D}"/>
              </a:ext>
            </a:extLst>
          </p:cNvPr>
          <p:cNvSpPr/>
          <p:nvPr/>
        </p:nvSpPr>
        <p:spPr>
          <a:xfrm>
            <a:off x="950403" y="6087120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2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314024C-7A1F-487B-A0A2-558F1FF74C09}"/>
              </a:ext>
            </a:extLst>
          </p:cNvPr>
          <p:cNvSpPr/>
          <p:nvPr/>
        </p:nvSpPr>
        <p:spPr>
          <a:xfrm>
            <a:off x="2369571" y="6100245"/>
            <a:ext cx="28736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–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5FA47C-3AA3-4CD5-989C-9F8980BFF393}"/>
              </a:ext>
            </a:extLst>
          </p:cNvPr>
          <p:cNvSpPr/>
          <p:nvPr/>
        </p:nvSpPr>
        <p:spPr>
          <a:xfrm>
            <a:off x="6007994" y="6066491"/>
            <a:ext cx="422782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(Nên chọn cách này)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485EE896-6DDC-40D0-8E30-7EB34372505E}"/>
              </a:ext>
            </a:extLst>
          </p:cNvPr>
          <p:cNvSpPr/>
          <p:nvPr/>
        </p:nvSpPr>
        <p:spPr>
          <a:xfrm rot="10800000">
            <a:off x="5090615" y="6183973"/>
            <a:ext cx="1285252" cy="288198"/>
          </a:xfrm>
          <a:prstGeom prst="notched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F84B15A-BC1B-41AB-95D1-D1B3895160CE}"/>
              </a:ext>
            </a:extLst>
          </p:cNvPr>
          <p:cNvSpPr/>
          <p:nvPr/>
        </p:nvSpPr>
        <p:spPr>
          <a:xfrm>
            <a:off x="5583115" y="1863284"/>
            <a:ext cx="3317920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</a:rPr>
              <a:t>(Tìm Số bé trước)</a:t>
            </a:r>
            <a:endParaRPr lang="vi-VN" sz="3200" b="1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20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"/>
                            </p:stCondLst>
                            <p:childTnLst>
                              <p:par>
                                <p:cTn id="9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12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1" grpId="0"/>
      <p:bldP spid="22" grpId="0" animBg="1"/>
      <p:bldP spid="23" grpId="0"/>
      <p:bldP spid="24" grpId="0"/>
      <p:bldP spid="25" grpId="0"/>
      <p:bldP spid="26" grpId="0"/>
      <p:bldP spid="27" grpId="0"/>
      <p:bldP spid="32" grpId="0"/>
      <p:bldP spid="3" grpId="0" animBg="1"/>
      <p:bldP spid="3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5829398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Hiệu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72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63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105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8958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12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90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5829398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Hiệu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72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63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105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11221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35500" t="-72826" r="-195500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45313" t="-72826" r="-103646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7405" t="-72826" r="-1272" b="-157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12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90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384645" y="60372"/>
            <a:ext cx="8186149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2504EE"/>
                </a:solidFill>
              </a:rPr>
              <a:t>❷</a:t>
            </a:r>
            <a:r>
              <a:rPr lang="en-US" sz="4000" b="1">
                <a:solidFill>
                  <a:schemeClr val="tx1"/>
                </a:solidFill>
              </a:rPr>
              <a:t>   Viết số thích hợp vào ô trống :</a:t>
            </a:r>
            <a:endParaRPr lang="vi-VN" sz="4000" b="1">
              <a:solidFill>
                <a:schemeClr val="tx1"/>
              </a:solidFill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64BF8D77-96B9-4CED-B2B6-6ED36BBD6831}"/>
              </a:ext>
            </a:extLst>
          </p:cNvPr>
          <p:cNvSpPr/>
          <p:nvPr/>
        </p:nvSpPr>
        <p:spPr>
          <a:xfrm>
            <a:off x="4970304" y="1095899"/>
            <a:ext cx="7401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72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F2A6083-46C8-42EA-A589-26067D4E1477}"/>
              </a:ext>
            </a:extLst>
          </p:cNvPr>
          <p:cNvSpPr/>
          <p:nvPr/>
        </p:nvSpPr>
        <p:spPr>
          <a:xfrm>
            <a:off x="384645" y="4869287"/>
            <a:ext cx="1155714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>
                <a:solidFill>
                  <a:srgbClr val="FF0000"/>
                </a:solidFill>
              </a:rPr>
              <a:t>Số lớn = Hiệu </a:t>
            </a:r>
            <a:r>
              <a:rPr lang="en-US" sz="3600" b="1" i="1">
                <a:solidFill>
                  <a:srgbClr val="2504EE"/>
                </a:solidFill>
              </a:rPr>
              <a:t>:</a:t>
            </a:r>
            <a:r>
              <a:rPr lang="en-US" sz="3600" i="1">
                <a:solidFill>
                  <a:srgbClr val="FF0000"/>
                </a:solidFill>
              </a:rPr>
              <a:t> Hiệu số phần bằng nhau </a:t>
            </a:r>
            <a:r>
              <a:rPr lang="en-US" sz="3600" b="1" i="1">
                <a:solidFill>
                  <a:srgbClr val="2504EE"/>
                </a:solidFill>
              </a:rPr>
              <a:t>x</a:t>
            </a:r>
            <a:r>
              <a:rPr lang="en-US" sz="3600" i="1">
                <a:solidFill>
                  <a:srgbClr val="FF0000"/>
                </a:solidFill>
              </a:rPr>
              <a:t> Số phần của số lớn</a:t>
            </a:r>
            <a:endParaRPr lang="vi-VN" sz="3600" i="1">
              <a:solidFill>
                <a:srgbClr val="FF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40D29E-1CED-42DD-9D54-618B7948A5C7}"/>
              </a:ext>
            </a:extLst>
          </p:cNvPr>
          <p:cNvSpPr/>
          <p:nvPr/>
        </p:nvSpPr>
        <p:spPr>
          <a:xfrm>
            <a:off x="384645" y="5597418"/>
            <a:ext cx="1155714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>
                <a:solidFill>
                  <a:srgbClr val="FF0000"/>
                </a:solidFill>
              </a:rPr>
              <a:t>Số bé = Hiệu </a:t>
            </a:r>
            <a:r>
              <a:rPr lang="en-US" sz="3600" b="1" i="1">
                <a:solidFill>
                  <a:srgbClr val="2504EE"/>
                </a:solidFill>
              </a:rPr>
              <a:t>:</a:t>
            </a:r>
            <a:r>
              <a:rPr lang="en-US" sz="3600" i="1">
                <a:solidFill>
                  <a:srgbClr val="FF0000"/>
                </a:solidFill>
              </a:rPr>
              <a:t> THiệu số phần bằng nhau </a:t>
            </a:r>
            <a:r>
              <a:rPr lang="en-US" sz="3600" b="1" i="1">
                <a:solidFill>
                  <a:srgbClr val="2504EE"/>
                </a:solidFill>
              </a:rPr>
              <a:t>x</a:t>
            </a:r>
            <a:r>
              <a:rPr lang="en-US" sz="3600" i="1">
                <a:solidFill>
                  <a:srgbClr val="FF0000"/>
                </a:solidFill>
              </a:rPr>
              <a:t> Số phần của số bé</a:t>
            </a:r>
            <a:endParaRPr lang="vi-VN" sz="3600" i="1">
              <a:solidFill>
                <a:srgbClr val="FF0000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5892E8C-12A6-44EE-A537-66CBD55DE271}"/>
              </a:ext>
            </a:extLst>
          </p:cNvPr>
          <p:cNvSpPr/>
          <p:nvPr/>
        </p:nvSpPr>
        <p:spPr>
          <a:xfrm>
            <a:off x="7138069" y="2993126"/>
            <a:ext cx="1125169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189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D719A35-6C06-4F7C-95F1-9760738B2F96}"/>
              </a:ext>
            </a:extLst>
          </p:cNvPr>
          <p:cNvSpPr/>
          <p:nvPr/>
        </p:nvSpPr>
        <p:spPr>
          <a:xfrm>
            <a:off x="7138069" y="3847214"/>
            <a:ext cx="1125169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252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5B58FA45-3C3B-4541-99B9-BA7ABADC5840}"/>
              </a:ext>
            </a:extLst>
          </p:cNvPr>
          <p:cNvSpPr/>
          <p:nvPr/>
        </p:nvSpPr>
        <p:spPr>
          <a:xfrm>
            <a:off x="9489383" y="2997425"/>
            <a:ext cx="1125169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140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6F4AB3D-F6B9-4A3F-B3CD-708379F0801B}"/>
              </a:ext>
            </a:extLst>
          </p:cNvPr>
          <p:cNvSpPr/>
          <p:nvPr/>
        </p:nvSpPr>
        <p:spPr>
          <a:xfrm>
            <a:off x="9489383" y="3847214"/>
            <a:ext cx="1125169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245</a:t>
            </a:r>
            <a:endParaRPr lang="vi-VN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71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1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250"/>
                            </p:stCondLst>
                            <p:childTnLst>
                              <p:par>
                                <p:cTn id="12" presetID="8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4" grpId="1"/>
      <p:bldP spid="54" grpId="2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/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600">
                    <a:solidFill>
                      <a:srgbClr val="2504EE"/>
                    </a:solidFill>
                  </a:rPr>
                  <a:t>❸</a:t>
                </a:r>
                <a:r>
                  <a:rPr lang="en-US" sz="3600">
                    <a:solidFill>
                      <a:schemeClr val="tx1"/>
                    </a:solidFill>
                  </a:rPr>
                  <a:t>   Hai kho chứa 1350 tấn thóc. Tìm số thóc của mỗi kho, biết rằng số thóc của kho thứ nhất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>
                    <a:solidFill>
                      <a:schemeClr val="tx1"/>
                    </a:solidFill>
                  </a:rPr>
                  <a:t> </a:t>
                </a:r>
                <a:r>
                  <a:rPr lang="en-US" sz="3600">
                    <a:solidFill>
                      <a:schemeClr val="tx1"/>
                    </a:solidFill>
                  </a:rPr>
                  <a:t>số thóc của kho thứ hai.</a:t>
                </a:r>
                <a:endParaRPr lang="vi-VN" sz="36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blipFill>
                <a:blip r:embed="rId2"/>
                <a:stretch>
                  <a:fillRect l="-1522" t="-5283" r="-1218" b="-339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59DC9C11-FDFA-401B-A681-6711792DD6B5}"/>
              </a:ext>
            </a:extLst>
          </p:cNvPr>
          <p:cNvSpPr/>
          <p:nvPr/>
        </p:nvSpPr>
        <p:spPr>
          <a:xfrm>
            <a:off x="832513" y="1937982"/>
            <a:ext cx="1910687" cy="767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C00000"/>
                </a:solidFill>
              </a:rPr>
              <a:t>B</a:t>
            </a:r>
            <a:r>
              <a:rPr lang="vi-VN" sz="3600">
                <a:solidFill>
                  <a:srgbClr val="C00000"/>
                </a:solidFill>
              </a:rPr>
              <a:t>ư</a:t>
            </a:r>
            <a:r>
              <a:rPr lang="en-US" sz="3600">
                <a:solidFill>
                  <a:srgbClr val="C00000"/>
                </a:solidFill>
              </a:rPr>
              <a:t>ớc 1:</a:t>
            </a:r>
            <a:endParaRPr lang="vi-VN" sz="360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DA4B2A-67C9-4AF7-AD9D-ECF176752A53}"/>
              </a:ext>
            </a:extLst>
          </p:cNvPr>
          <p:cNvSpPr/>
          <p:nvPr/>
        </p:nvSpPr>
        <p:spPr>
          <a:xfrm>
            <a:off x="2743201" y="1937982"/>
            <a:ext cx="3643952" cy="767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Vẽ sơ đồ tóm tắt :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99A6346-3EDF-4163-8DE5-7D0171B5F824}"/>
              </a:ext>
            </a:extLst>
          </p:cNvPr>
          <p:cNvSpPr/>
          <p:nvPr/>
        </p:nvSpPr>
        <p:spPr>
          <a:xfrm>
            <a:off x="1037230" y="941696"/>
            <a:ext cx="4790364" cy="60050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Arrow: Curved Right 9">
            <a:extLst>
              <a:ext uri="{FF2B5EF4-FFF2-40B4-BE49-F238E27FC236}">
                <a16:creationId xmlns:a16="http://schemas.microsoft.com/office/drawing/2014/main" id="{A8544F08-B049-4D1B-A225-E46ABE13C946}"/>
              </a:ext>
            </a:extLst>
          </p:cNvPr>
          <p:cNvSpPr/>
          <p:nvPr/>
        </p:nvSpPr>
        <p:spPr>
          <a:xfrm>
            <a:off x="309489" y="1369558"/>
            <a:ext cx="681381" cy="1895099"/>
          </a:xfrm>
          <a:prstGeom prst="curvedRightArrow">
            <a:avLst>
              <a:gd name="adj1" fmla="val 12211"/>
              <a:gd name="adj2" fmla="val 38427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DACD69-E3CE-4D3C-B33A-F48AA2296873}"/>
              </a:ext>
            </a:extLst>
          </p:cNvPr>
          <p:cNvSpPr/>
          <p:nvPr/>
        </p:nvSpPr>
        <p:spPr>
          <a:xfrm>
            <a:off x="990870" y="2715334"/>
            <a:ext cx="5105130" cy="767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chemeClr val="tx1"/>
                </a:solidFill>
              </a:rPr>
              <a:t>Số thóc của kho thứ nhất :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CB63AD-1979-4959-9964-7FFDC23ADA23}"/>
              </a:ext>
            </a:extLst>
          </p:cNvPr>
          <p:cNvSpPr/>
          <p:nvPr/>
        </p:nvSpPr>
        <p:spPr>
          <a:xfrm>
            <a:off x="990869" y="3429000"/>
            <a:ext cx="5105129" cy="767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chemeClr val="tx1"/>
                </a:solidFill>
              </a:rPr>
              <a:t>Số thóc của kho thứ hai :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3" name="Arrow: Curved Right 12">
            <a:extLst>
              <a:ext uri="{FF2B5EF4-FFF2-40B4-BE49-F238E27FC236}">
                <a16:creationId xmlns:a16="http://schemas.microsoft.com/office/drawing/2014/main" id="{39F72243-B02C-4E5F-9933-F511A9D94DC2}"/>
              </a:ext>
            </a:extLst>
          </p:cNvPr>
          <p:cNvSpPr/>
          <p:nvPr/>
        </p:nvSpPr>
        <p:spPr>
          <a:xfrm rot="4107282" flipH="1">
            <a:off x="5480570" y="177041"/>
            <a:ext cx="2024312" cy="7410128"/>
          </a:xfrm>
          <a:prstGeom prst="curvedRightArrow">
            <a:avLst>
              <a:gd name="adj1" fmla="val 12211"/>
              <a:gd name="adj2" fmla="val 38427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B01814F-B680-4CE4-9115-A5490B712040}"/>
              </a:ext>
            </a:extLst>
          </p:cNvPr>
          <p:cNvSpPr/>
          <p:nvPr/>
        </p:nvSpPr>
        <p:spPr>
          <a:xfrm>
            <a:off x="7188590" y="946246"/>
            <a:ext cx="4557933" cy="60050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6D1F0E-CE24-4665-9060-D3F8624D18E0}"/>
              </a:ext>
            </a:extLst>
          </p:cNvPr>
          <p:cNvSpPr/>
          <p:nvPr/>
        </p:nvSpPr>
        <p:spPr>
          <a:xfrm>
            <a:off x="7369792" y="2715334"/>
            <a:ext cx="3130004" cy="767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chemeClr val="tx1"/>
                </a:solidFill>
              </a:rPr>
              <a:t>Kho thứ nhất :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7F00986-307E-432F-9CBB-0BF253CBC2FC}"/>
              </a:ext>
            </a:extLst>
          </p:cNvPr>
          <p:cNvSpPr/>
          <p:nvPr/>
        </p:nvSpPr>
        <p:spPr>
          <a:xfrm>
            <a:off x="7369792" y="3428999"/>
            <a:ext cx="3130004" cy="767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chemeClr val="tx1"/>
                </a:solidFill>
              </a:rPr>
              <a:t>Kho thứ hai :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7" name="Arrow: Notched Right 16">
            <a:extLst>
              <a:ext uri="{FF2B5EF4-FFF2-40B4-BE49-F238E27FC236}">
                <a16:creationId xmlns:a16="http://schemas.microsoft.com/office/drawing/2014/main" id="{7C2239CB-5E35-43A8-B335-5025D673EB50}"/>
              </a:ext>
            </a:extLst>
          </p:cNvPr>
          <p:cNvSpPr/>
          <p:nvPr/>
        </p:nvSpPr>
        <p:spPr>
          <a:xfrm>
            <a:off x="6112930" y="2924033"/>
            <a:ext cx="970258" cy="380455"/>
          </a:xfrm>
          <a:prstGeom prst="notchedRightArrow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Arrow: Notched Right 17">
            <a:extLst>
              <a:ext uri="{FF2B5EF4-FFF2-40B4-BE49-F238E27FC236}">
                <a16:creationId xmlns:a16="http://schemas.microsoft.com/office/drawing/2014/main" id="{683805A4-DB86-4F2D-921D-79F45F7A6EDF}"/>
              </a:ext>
            </a:extLst>
          </p:cNvPr>
          <p:cNvSpPr/>
          <p:nvPr/>
        </p:nvSpPr>
        <p:spPr>
          <a:xfrm>
            <a:off x="6112930" y="3629422"/>
            <a:ext cx="970258" cy="380455"/>
          </a:xfrm>
          <a:prstGeom prst="notchedRightArrow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592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xit" presetSubtype="8" fill="hold" grpId="1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xit" presetSubtype="8" fill="hold" grpId="1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1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 animBg="1"/>
      <p:bldP spid="2" grpId="1" animBg="1"/>
      <p:bldP spid="10" grpId="0" animBg="1"/>
      <p:bldP spid="10" grpId="1" animBg="1"/>
      <p:bldP spid="11" grpId="0"/>
      <p:bldP spid="12" grpId="0"/>
      <p:bldP spid="13" grpId="0" animBg="1"/>
      <p:bldP spid="13" grpId="1" animBg="1"/>
      <p:bldP spid="14" grpId="0" animBg="1"/>
      <p:bldP spid="14" grpId="1" animBg="1"/>
      <p:bldP spid="15" grpId="0"/>
      <p:bldP spid="16" grpId="0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/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600">
                    <a:solidFill>
                      <a:srgbClr val="2504EE"/>
                    </a:solidFill>
                  </a:rPr>
                  <a:t>❸</a:t>
                </a:r>
                <a:r>
                  <a:rPr lang="en-US" sz="3600">
                    <a:solidFill>
                      <a:schemeClr val="tx1"/>
                    </a:solidFill>
                  </a:rPr>
                  <a:t>   Hai kho chứa 1350 tấn thóc. Tìm số thóc của mỗi kho, biết rằng số thóc của kho thứ nhất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>
                    <a:solidFill>
                      <a:schemeClr val="tx1"/>
                    </a:solidFill>
                  </a:rPr>
                  <a:t> </a:t>
                </a:r>
                <a:r>
                  <a:rPr lang="en-US" sz="3600">
                    <a:solidFill>
                      <a:schemeClr val="tx1"/>
                    </a:solidFill>
                  </a:rPr>
                  <a:t>số thóc của kho thứ hai.</a:t>
                </a:r>
                <a:endParaRPr lang="vi-VN" sz="36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blipFill>
                <a:blip r:embed="rId2"/>
                <a:stretch>
                  <a:fillRect l="-1522" t="-5283" r="-1218" b="-339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59DC9C11-FDFA-401B-A681-6711792DD6B5}"/>
              </a:ext>
            </a:extLst>
          </p:cNvPr>
          <p:cNvSpPr/>
          <p:nvPr/>
        </p:nvSpPr>
        <p:spPr>
          <a:xfrm>
            <a:off x="832513" y="1835379"/>
            <a:ext cx="1910687" cy="50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C00000"/>
                </a:solidFill>
              </a:rPr>
              <a:t>B</a:t>
            </a:r>
            <a:r>
              <a:rPr lang="vi-VN" sz="3600">
                <a:solidFill>
                  <a:srgbClr val="C00000"/>
                </a:solidFill>
              </a:rPr>
              <a:t>ư</a:t>
            </a:r>
            <a:r>
              <a:rPr lang="en-US" sz="3600">
                <a:solidFill>
                  <a:srgbClr val="C00000"/>
                </a:solidFill>
              </a:rPr>
              <a:t>ớc 1:</a:t>
            </a:r>
            <a:endParaRPr lang="vi-VN" sz="360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DA4B2A-67C9-4AF7-AD9D-ECF176752A53}"/>
              </a:ext>
            </a:extLst>
          </p:cNvPr>
          <p:cNvSpPr/>
          <p:nvPr/>
        </p:nvSpPr>
        <p:spPr>
          <a:xfrm>
            <a:off x="2743200" y="1835379"/>
            <a:ext cx="3643952" cy="5003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Vẽ sơ đồ tóm tắt :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DACD69-E3CE-4D3C-B33A-F48AA2296873}"/>
              </a:ext>
            </a:extLst>
          </p:cNvPr>
          <p:cNvSpPr/>
          <p:nvPr/>
        </p:nvSpPr>
        <p:spPr>
          <a:xfrm>
            <a:off x="628098" y="3539282"/>
            <a:ext cx="2974690" cy="50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chemeClr val="tx1"/>
                </a:solidFill>
              </a:rPr>
              <a:t>Kho thứ nhất :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CB63AD-1979-4959-9964-7FFDC23ADA23}"/>
              </a:ext>
            </a:extLst>
          </p:cNvPr>
          <p:cNvSpPr/>
          <p:nvPr/>
        </p:nvSpPr>
        <p:spPr>
          <a:xfrm>
            <a:off x="628098" y="4039642"/>
            <a:ext cx="2879312" cy="590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chemeClr val="tx1"/>
                </a:solidFill>
              </a:rPr>
              <a:t>Kho thứ hai :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B01814F-B680-4CE4-9115-A5490B712040}"/>
              </a:ext>
            </a:extLst>
          </p:cNvPr>
          <p:cNvSpPr/>
          <p:nvPr/>
        </p:nvSpPr>
        <p:spPr>
          <a:xfrm>
            <a:off x="6696222" y="727882"/>
            <a:ext cx="590844" cy="99173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BF3467D-F3DC-4672-B4D7-28ED998282BE}"/>
              </a:ext>
            </a:extLst>
          </p:cNvPr>
          <p:cNvGrpSpPr/>
          <p:nvPr/>
        </p:nvGrpSpPr>
        <p:grpSpPr>
          <a:xfrm>
            <a:off x="3941805" y="3736748"/>
            <a:ext cx="4290196" cy="149542"/>
            <a:chOff x="5625721" y="3033713"/>
            <a:chExt cx="4290196" cy="14954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A83267B-9F69-4B6C-BEE1-6E4E2B4114AF}"/>
                </a:ext>
              </a:extLst>
            </p:cNvPr>
            <p:cNvGrpSpPr/>
            <p:nvPr/>
          </p:nvGrpSpPr>
          <p:grpSpPr>
            <a:xfrm>
              <a:off x="5625721" y="3034666"/>
              <a:ext cx="2144210" cy="148589"/>
              <a:chOff x="5625721" y="3034666"/>
              <a:chExt cx="2144210" cy="148589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89176C6-A0E7-4122-846E-4A3560D86271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" name="Straight Connector 3">
                  <a:extLst>
                    <a:ext uri="{FF2B5EF4-FFF2-40B4-BE49-F238E27FC236}">
                      <a16:creationId xmlns:a16="http://schemas.microsoft.com/office/drawing/2014/main" id="{ABA89A9E-BEF0-442B-AD6A-E4EE024D9539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01A1CFD9-D498-412E-81EE-835B6A53A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F47E36B0-5C45-40A9-BACC-5AA2C0449D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F7ECFBC-CBBD-4678-AA1D-5DA732CA384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23026871-0A24-48E1-B6DC-94E7EFC7EB98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EF2C4A8-CC76-4EB4-81C5-DAB2588A49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13A385D-24BD-453A-BE06-A205C3AE92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194A442-5221-4A01-967A-E60E4FC9E70F}"/>
                </a:ext>
              </a:extLst>
            </p:cNvPr>
            <p:cNvGrpSpPr/>
            <p:nvPr/>
          </p:nvGrpSpPr>
          <p:grpSpPr>
            <a:xfrm>
              <a:off x="7771707" y="3033713"/>
              <a:ext cx="2144210" cy="148589"/>
              <a:chOff x="5625721" y="3034666"/>
              <a:chExt cx="2144210" cy="148589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A161A001-0964-4367-9FD1-471C5718B62D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5D7511B8-0E2A-4BC3-BE2D-1883B4B31B5C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7C2CFF18-1896-4E47-889B-A8C0C7923C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F547EFE6-6D3E-419C-862D-0FED13D66F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49485596-E180-4E8C-BFDF-E3ADBA14CC09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EE15A251-C79A-40EC-A785-C8CC8D257FCF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DB2E2529-80C6-4F97-B0E7-5E44E7CC2D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049ED26-B55E-453D-9ECA-B8367DD578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48C24A5-1927-4436-9FC7-41948E0FF928}"/>
              </a:ext>
            </a:extLst>
          </p:cNvPr>
          <p:cNvCxnSpPr/>
          <p:nvPr/>
        </p:nvCxnSpPr>
        <p:spPr>
          <a:xfrm>
            <a:off x="3941805" y="3884386"/>
            <a:ext cx="0" cy="404243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FC98268-E133-446C-914F-80C87470AAA2}"/>
              </a:ext>
            </a:extLst>
          </p:cNvPr>
          <p:cNvCxnSpPr/>
          <p:nvPr/>
        </p:nvCxnSpPr>
        <p:spPr>
          <a:xfrm>
            <a:off x="8231622" y="3858986"/>
            <a:ext cx="0" cy="404243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>
            <a:extLst>
              <a:ext uri="{FF2B5EF4-FFF2-40B4-BE49-F238E27FC236}">
                <a16:creationId xmlns:a16="http://schemas.microsoft.com/office/drawing/2014/main" id="{27560650-A8CB-4536-B8A4-32B645DD5E61}"/>
              </a:ext>
            </a:extLst>
          </p:cNvPr>
          <p:cNvGrpSpPr/>
          <p:nvPr/>
        </p:nvGrpSpPr>
        <p:grpSpPr>
          <a:xfrm>
            <a:off x="3941805" y="4270148"/>
            <a:ext cx="5359298" cy="149542"/>
            <a:chOff x="3941805" y="3888006"/>
            <a:chExt cx="5359298" cy="149542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1B30A423-D654-4EF5-8860-0B8C37EB196C}"/>
                </a:ext>
              </a:extLst>
            </p:cNvPr>
            <p:cNvGrpSpPr/>
            <p:nvPr/>
          </p:nvGrpSpPr>
          <p:grpSpPr>
            <a:xfrm>
              <a:off x="3941805" y="3888959"/>
              <a:ext cx="2144210" cy="148589"/>
              <a:chOff x="5625721" y="3034666"/>
              <a:chExt cx="2144210" cy="148589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B80F46DA-A47C-4B99-8BE4-1E394C830519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9C59ADAB-E6FE-4509-8387-C641C9DFD4A5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C4BA36C-373E-4695-9F4B-5E9645C006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EC7B797A-D56B-4AA1-89D2-561C78253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AFC4FE2-0170-419A-A1D8-CB6F9B465A1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08247A7D-4817-423C-A30C-75F852010E5B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7E7E19FA-C672-42D2-AECA-55186A6939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F2EEA63-8170-4703-AECA-03478713E0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45C9C822-A2B0-4B0A-8935-F04D8FAC8289}"/>
                </a:ext>
              </a:extLst>
            </p:cNvPr>
            <p:cNvGrpSpPr/>
            <p:nvPr/>
          </p:nvGrpSpPr>
          <p:grpSpPr>
            <a:xfrm>
              <a:off x="6087791" y="3888006"/>
              <a:ext cx="3213312" cy="148589"/>
              <a:chOff x="7771707" y="3567113"/>
              <a:chExt cx="3213312" cy="148589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D4735414-B4C3-4DBD-ADE2-5D18D8DEE1AA}"/>
                  </a:ext>
                </a:extLst>
              </p:cNvPr>
              <p:cNvGrpSpPr/>
              <p:nvPr/>
            </p:nvGrpSpPr>
            <p:grpSpPr>
              <a:xfrm>
                <a:off x="7771707" y="3567113"/>
                <a:ext cx="2144210" cy="148589"/>
                <a:chOff x="5625721" y="3034666"/>
                <a:chExt cx="2144210" cy="148589"/>
              </a:xfrm>
            </p:grpSpPr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A009F0D8-F375-4B66-A6D0-B32B002E5D94}"/>
                    </a:ext>
                  </a:extLst>
                </p:cNvPr>
                <p:cNvGrpSpPr/>
                <p:nvPr/>
              </p:nvGrpSpPr>
              <p:grpSpPr>
                <a:xfrm>
                  <a:off x="5625721" y="3034666"/>
                  <a:ext cx="1070501" cy="148589"/>
                  <a:chOff x="5625721" y="3034666"/>
                  <a:chExt cx="1070501" cy="148589"/>
                </a:xfrm>
              </p:grpSpPr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B03BAD49-2671-44F7-9D6E-C2F83FFE7AD7}"/>
                      </a:ext>
                    </a:extLst>
                  </p:cNvPr>
                  <p:cNvCxnSpPr/>
                  <p:nvPr/>
                </p:nvCxnSpPr>
                <p:spPr>
                  <a:xfrm>
                    <a:off x="5627498" y="3108961"/>
                    <a:ext cx="1068724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ACDB80F-FDC1-414B-BDFE-B2E26ED5C9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25721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AE25E4A3-CB9C-4FEA-B851-07A7A37607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96222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BBE944A6-94B2-449A-A346-4CA2B805C9AF}"/>
                    </a:ext>
                  </a:extLst>
                </p:cNvPr>
                <p:cNvGrpSpPr/>
                <p:nvPr/>
              </p:nvGrpSpPr>
              <p:grpSpPr>
                <a:xfrm>
                  <a:off x="6699430" y="3034666"/>
                  <a:ext cx="1070501" cy="148589"/>
                  <a:chOff x="5625721" y="3034666"/>
                  <a:chExt cx="1070501" cy="148589"/>
                </a:xfrm>
              </p:grpSpPr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8781DA49-DFEB-4072-9428-F2FE24D7EBDD}"/>
                      </a:ext>
                    </a:extLst>
                  </p:cNvPr>
                  <p:cNvCxnSpPr/>
                  <p:nvPr/>
                </p:nvCxnSpPr>
                <p:spPr>
                  <a:xfrm>
                    <a:off x="5627498" y="3108961"/>
                    <a:ext cx="1068724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C74D514D-4CEF-40C6-874D-938B9DA52E7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25721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E46423CB-9F79-46D4-B985-72E63B6ECE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96222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2FA3094-CD16-43B4-A56F-68255480D7CD}"/>
                  </a:ext>
                </a:extLst>
              </p:cNvPr>
              <p:cNvGrpSpPr/>
              <p:nvPr/>
            </p:nvGrpSpPr>
            <p:grpSpPr>
              <a:xfrm>
                <a:off x="9914518" y="3567113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D1C7B8DE-B478-4EBF-AC31-7EB6D6596BB8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197BDD2B-FBE7-4D95-83D5-B734D942B0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D05102C-BEEA-4808-95E3-912629B313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6" name="Right Brace 65">
            <a:extLst>
              <a:ext uri="{FF2B5EF4-FFF2-40B4-BE49-F238E27FC236}">
                <a16:creationId xmlns:a16="http://schemas.microsoft.com/office/drawing/2014/main" id="{DB6407DD-C6BA-4CDA-8A23-3B3CFF3FBDC4}"/>
              </a:ext>
            </a:extLst>
          </p:cNvPr>
          <p:cNvSpPr/>
          <p:nvPr/>
        </p:nvSpPr>
        <p:spPr>
          <a:xfrm>
            <a:off x="9385944" y="3698648"/>
            <a:ext cx="278742" cy="681989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FD2E956-7D64-4FA1-BC64-B61C45104951}"/>
              </a:ext>
            </a:extLst>
          </p:cNvPr>
          <p:cNvSpPr/>
          <p:nvPr/>
        </p:nvSpPr>
        <p:spPr>
          <a:xfrm>
            <a:off x="9664686" y="3789823"/>
            <a:ext cx="1999773" cy="50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rgbClr val="2504EE"/>
                </a:solidFill>
              </a:rPr>
              <a:t>1350 tấn</a:t>
            </a:r>
            <a:endParaRPr lang="vi-VN" sz="3600">
              <a:solidFill>
                <a:srgbClr val="2504EE"/>
              </a:solidFill>
            </a:endParaRPr>
          </a:p>
        </p:txBody>
      </p:sp>
      <p:sp>
        <p:nvSpPr>
          <p:cNvPr id="68" name="Right Brace 67">
            <a:extLst>
              <a:ext uri="{FF2B5EF4-FFF2-40B4-BE49-F238E27FC236}">
                <a16:creationId xmlns:a16="http://schemas.microsoft.com/office/drawing/2014/main" id="{2E2CB66B-F997-4F59-9840-7E9EFED1D7C9}"/>
              </a:ext>
            </a:extLst>
          </p:cNvPr>
          <p:cNvSpPr/>
          <p:nvPr/>
        </p:nvSpPr>
        <p:spPr>
          <a:xfrm rot="5400000">
            <a:off x="6509723" y="1946780"/>
            <a:ext cx="217478" cy="5353315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B5D4B8B-A163-429A-B24C-68117B256B76}"/>
              </a:ext>
            </a:extLst>
          </p:cNvPr>
          <p:cNvSpPr/>
          <p:nvPr/>
        </p:nvSpPr>
        <p:spPr>
          <a:xfrm>
            <a:off x="6106567" y="4777481"/>
            <a:ext cx="1170533" cy="525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>
                <a:solidFill>
                  <a:srgbClr val="FF0000"/>
                </a:solidFill>
              </a:rPr>
              <a:t>? tấn 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71" name="Right Brace 70">
            <a:extLst>
              <a:ext uri="{FF2B5EF4-FFF2-40B4-BE49-F238E27FC236}">
                <a16:creationId xmlns:a16="http://schemas.microsoft.com/office/drawing/2014/main" id="{9FACD10D-D384-4B12-A7C2-F056E883D27C}"/>
              </a:ext>
            </a:extLst>
          </p:cNvPr>
          <p:cNvSpPr/>
          <p:nvPr/>
        </p:nvSpPr>
        <p:spPr>
          <a:xfrm rot="16200000">
            <a:off x="5970357" y="1434757"/>
            <a:ext cx="231693" cy="4288799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14D4B13-7B89-49F8-90DD-69602E2AEC80}"/>
              </a:ext>
            </a:extLst>
          </p:cNvPr>
          <p:cNvSpPr/>
          <p:nvPr/>
        </p:nvSpPr>
        <p:spPr>
          <a:xfrm>
            <a:off x="5551653" y="2910192"/>
            <a:ext cx="1170533" cy="525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>
                <a:solidFill>
                  <a:srgbClr val="FF0000"/>
                </a:solidFill>
              </a:rPr>
              <a:t>? tấn 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E4C26B5-F2E6-42C7-B0FA-4DE46214334A}"/>
              </a:ext>
            </a:extLst>
          </p:cNvPr>
          <p:cNvSpPr/>
          <p:nvPr/>
        </p:nvSpPr>
        <p:spPr>
          <a:xfrm>
            <a:off x="628098" y="2573505"/>
            <a:ext cx="2879312" cy="5003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>
                <a:solidFill>
                  <a:schemeClr val="tx1"/>
                </a:solidFill>
              </a:rPr>
              <a:t>Ta có s</a:t>
            </a:r>
            <a:r>
              <a:rPr lang="vi-VN" sz="3600">
                <a:solidFill>
                  <a:schemeClr val="tx1"/>
                </a:solidFill>
              </a:rPr>
              <a:t>ơ</a:t>
            </a:r>
            <a:r>
              <a:rPr lang="en-US" sz="3600">
                <a:solidFill>
                  <a:schemeClr val="tx1"/>
                </a:solidFill>
              </a:rPr>
              <a:t> đồ :</a:t>
            </a:r>
            <a:endParaRPr lang="vi-VN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77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5" presetClass="emph" presetSubtype="0" repeatCount="15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 animBg="1"/>
      <p:bldP spid="14" grpId="1" animBg="1"/>
      <p:bldP spid="14" grpId="2" animBg="1"/>
      <p:bldP spid="66" grpId="0" animBg="1"/>
      <p:bldP spid="67" grpId="0"/>
      <p:bldP spid="68" grpId="0" animBg="1"/>
      <p:bldP spid="69" grpId="0"/>
      <p:bldP spid="71" grpId="0" animBg="1"/>
      <p:bldP spid="72" grpId="0"/>
      <p:bldP spid="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/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600">
                    <a:solidFill>
                      <a:srgbClr val="2504EE"/>
                    </a:solidFill>
                  </a:rPr>
                  <a:t>❸</a:t>
                </a:r>
                <a:r>
                  <a:rPr lang="en-US" sz="3600">
                    <a:solidFill>
                      <a:schemeClr val="tx1"/>
                    </a:solidFill>
                  </a:rPr>
                  <a:t>   Hai kho chứa 1350 tấn thóc. Tìm số thóc của mỗi kho, biết rằng số thóc của kho thứ nhất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>
                    <a:solidFill>
                      <a:schemeClr val="tx1"/>
                    </a:solidFill>
                  </a:rPr>
                  <a:t> </a:t>
                </a:r>
                <a:r>
                  <a:rPr lang="en-US" sz="3600">
                    <a:solidFill>
                      <a:schemeClr val="tx1"/>
                    </a:solidFill>
                  </a:rPr>
                  <a:t>số thóc của kho thứ hai.</a:t>
                </a:r>
                <a:endParaRPr lang="vi-VN" sz="36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blipFill>
                <a:blip r:embed="rId2"/>
                <a:stretch>
                  <a:fillRect l="-1522" t="-5283" r="-1218" b="-339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59DC9C11-FDFA-401B-A681-6711792DD6B5}"/>
              </a:ext>
            </a:extLst>
          </p:cNvPr>
          <p:cNvSpPr/>
          <p:nvPr/>
        </p:nvSpPr>
        <p:spPr>
          <a:xfrm>
            <a:off x="832514" y="1835379"/>
            <a:ext cx="1705548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C00000"/>
                </a:solidFill>
              </a:rPr>
              <a:t>B</a:t>
            </a:r>
            <a:r>
              <a:rPr lang="vi-VN" sz="3200">
                <a:solidFill>
                  <a:srgbClr val="C00000"/>
                </a:solidFill>
              </a:rPr>
              <a:t>ư</a:t>
            </a:r>
            <a:r>
              <a:rPr lang="en-US" sz="3200">
                <a:solidFill>
                  <a:srgbClr val="C00000"/>
                </a:solidFill>
              </a:rPr>
              <a:t>ớc 1: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DA4B2A-67C9-4AF7-AD9D-ECF176752A53}"/>
              </a:ext>
            </a:extLst>
          </p:cNvPr>
          <p:cNvSpPr/>
          <p:nvPr/>
        </p:nvSpPr>
        <p:spPr>
          <a:xfrm>
            <a:off x="2214771" y="1849344"/>
            <a:ext cx="3252723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2504EE"/>
                </a:solidFill>
              </a:rPr>
              <a:t>Vẽ sơ đồ tóm tắt :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DACD69-E3CE-4D3C-B33A-F48AA2296873}"/>
              </a:ext>
            </a:extLst>
          </p:cNvPr>
          <p:cNvSpPr/>
          <p:nvPr/>
        </p:nvSpPr>
        <p:spPr>
          <a:xfrm>
            <a:off x="1256561" y="2840978"/>
            <a:ext cx="2621659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Kho thứ nhất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CB63AD-1979-4959-9964-7FFDC23ADA23}"/>
              </a:ext>
            </a:extLst>
          </p:cNvPr>
          <p:cNvSpPr/>
          <p:nvPr/>
        </p:nvSpPr>
        <p:spPr>
          <a:xfrm>
            <a:off x="1270774" y="3247640"/>
            <a:ext cx="2537600" cy="4101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Kho thứ hai :</a:t>
            </a:r>
            <a:endParaRPr lang="vi-VN" sz="320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BF3467D-F3DC-4672-B4D7-28ED998282BE}"/>
              </a:ext>
            </a:extLst>
          </p:cNvPr>
          <p:cNvGrpSpPr/>
          <p:nvPr/>
        </p:nvGrpSpPr>
        <p:grpSpPr>
          <a:xfrm>
            <a:off x="3907770" y="2980048"/>
            <a:ext cx="3781043" cy="103801"/>
            <a:chOff x="5625721" y="3033713"/>
            <a:chExt cx="4290196" cy="14954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A83267B-9F69-4B6C-BEE1-6E4E2B4114AF}"/>
                </a:ext>
              </a:extLst>
            </p:cNvPr>
            <p:cNvGrpSpPr/>
            <p:nvPr/>
          </p:nvGrpSpPr>
          <p:grpSpPr>
            <a:xfrm>
              <a:off x="5625721" y="3034666"/>
              <a:ext cx="2144210" cy="148589"/>
              <a:chOff x="5625721" y="3034666"/>
              <a:chExt cx="2144210" cy="148589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89176C6-A0E7-4122-846E-4A3560D86271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" name="Straight Connector 3">
                  <a:extLst>
                    <a:ext uri="{FF2B5EF4-FFF2-40B4-BE49-F238E27FC236}">
                      <a16:creationId xmlns:a16="http://schemas.microsoft.com/office/drawing/2014/main" id="{ABA89A9E-BEF0-442B-AD6A-E4EE024D9539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01A1CFD9-D498-412E-81EE-835B6A53A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F47E36B0-5C45-40A9-BACC-5AA2C0449D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F7ECFBC-CBBD-4678-AA1D-5DA732CA384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23026871-0A24-48E1-B6DC-94E7EFC7EB98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EF2C4A8-CC76-4EB4-81C5-DAB2588A49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13A385D-24BD-453A-BE06-A205C3AE92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194A442-5221-4A01-967A-E60E4FC9E70F}"/>
                </a:ext>
              </a:extLst>
            </p:cNvPr>
            <p:cNvGrpSpPr/>
            <p:nvPr/>
          </p:nvGrpSpPr>
          <p:grpSpPr>
            <a:xfrm>
              <a:off x="7771707" y="3033713"/>
              <a:ext cx="2144210" cy="148589"/>
              <a:chOff x="5625721" y="3034666"/>
              <a:chExt cx="2144210" cy="148589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A161A001-0964-4367-9FD1-471C5718B62D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5D7511B8-0E2A-4BC3-BE2D-1883B4B31B5C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7C2CFF18-1896-4E47-889B-A8C0C7923C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F547EFE6-6D3E-419C-862D-0FED13D66F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49485596-E180-4E8C-BFDF-E3ADBA14CC09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EE15A251-C79A-40EC-A785-C8CC8D257FCF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DB2E2529-80C6-4F97-B0E7-5E44E7CC2D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049ED26-B55E-453D-9ECA-B8367DD578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48C24A5-1927-4436-9FC7-41948E0FF928}"/>
              </a:ext>
            </a:extLst>
          </p:cNvPr>
          <p:cNvCxnSpPr>
            <a:cxnSpLocks/>
          </p:cNvCxnSpPr>
          <p:nvPr/>
        </p:nvCxnSpPr>
        <p:spPr>
          <a:xfrm>
            <a:off x="3907770" y="3132006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FC98268-E133-446C-914F-80C87470AAA2}"/>
              </a:ext>
            </a:extLst>
          </p:cNvPr>
          <p:cNvCxnSpPr>
            <a:cxnSpLocks/>
          </p:cNvCxnSpPr>
          <p:nvPr/>
        </p:nvCxnSpPr>
        <p:spPr>
          <a:xfrm>
            <a:off x="7691807" y="3105863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>
            <a:extLst>
              <a:ext uri="{FF2B5EF4-FFF2-40B4-BE49-F238E27FC236}">
                <a16:creationId xmlns:a16="http://schemas.microsoft.com/office/drawing/2014/main" id="{27560650-A8CB-4536-B8A4-32B645DD5E61}"/>
              </a:ext>
            </a:extLst>
          </p:cNvPr>
          <p:cNvGrpSpPr/>
          <p:nvPr/>
        </p:nvGrpSpPr>
        <p:grpSpPr>
          <a:xfrm>
            <a:off x="3907770" y="3411409"/>
            <a:ext cx="4723266" cy="103801"/>
            <a:chOff x="3941805" y="3888006"/>
            <a:chExt cx="5359298" cy="149542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1B30A423-D654-4EF5-8860-0B8C37EB196C}"/>
                </a:ext>
              </a:extLst>
            </p:cNvPr>
            <p:cNvGrpSpPr/>
            <p:nvPr/>
          </p:nvGrpSpPr>
          <p:grpSpPr>
            <a:xfrm>
              <a:off x="3941805" y="3888959"/>
              <a:ext cx="2144210" cy="148589"/>
              <a:chOff x="5625721" y="3034666"/>
              <a:chExt cx="2144210" cy="148589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B80F46DA-A47C-4B99-8BE4-1E394C830519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9C59ADAB-E6FE-4509-8387-C641C9DFD4A5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C4BA36C-373E-4695-9F4B-5E9645C006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EC7B797A-D56B-4AA1-89D2-561C78253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AFC4FE2-0170-419A-A1D8-CB6F9B465A1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08247A7D-4817-423C-A30C-75F852010E5B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7E7E19FA-C672-42D2-AECA-55186A6939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F2EEA63-8170-4703-AECA-03478713E0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45C9C822-A2B0-4B0A-8935-F04D8FAC8289}"/>
                </a:ext>
              </a:extLst>
            </p:cNvPr>
            <p:cNvGrpSpPr/>
            <p:nvPr/>
          </p:nvGrpSpPr>
          <p:grpSpPr>
            <a:xfrm>
              <a:off x="6087791" y="3888006"/>
              <a:ext cx="3213312" cy="148589"/>
              <a:chOff x="7771707" y="3567113"/>
              <a:chExt cx="3213312" cy="148589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D4735414-B4C3-4DBD-ADE2-5D18D8DEE1AA}"/>
                  </a:ext>
                </a:extLst>
              </p:cNvPr>
              <p:cNvGrpSpPr/>
              <p:nvPr/>
            </p:nvGrpSpPr>
            <p:grpSpPr>
              <a:xfrm>
                <a:off x="7771707" y="3567113"/>
                <a:ext cx="2144210" cy="148589"/>
                <a:chOff x="5625721" y="3034666"/>
                <a:chExt cx="2144210" cy="148589"/>
              </a:xfrm>
            </p:grpSpPr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A009F0D8-F375-4B66-A6D0-B32B002E5D94}"/>
                    </a:ext>
                  </a:extLst>
                </p:cNvPr>
                <p:cNvGrpSpPr/>
                <p:nvPr/>
              </p:nvGrpSpPr>
              <p:grpSpPr>
                <a:xfrm>
                  <a:off x="5625721" y="3034666"/>
                  <a:ext cx="1070501" cy="148589"/>
                  <a:chOff x="5625721" y="3034666"/>
                  <a:chExt cx="1070501" cy="148589"/>
                </a:xfrm>
              </p:grpSpPr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B03BAD49-2671-44F7-9D6E-C2F83FFE7AD7}"/>
                      </a:ext>
                    </a:extLst>
                  </p:cNvPr>
                  <p:cNvCxnSpPr/>
                  <p:nvPr/>
                </p:nvCxnSpPr>
                <p:spPr>
                  <a:xfrm>
                    <a:off x="5627498" y="3108961"/>
                    <a:ext cx="1068724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ACDB80F-FDC1-414B-BDFE-B2E26ED5C9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25721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AE25E4A3-CB9C-4FEA-B851-07A7A37607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96222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BBE944A6-94B2-449A-A346-4CA2B805C9AF}"/>
                    </a:ext>
                  </a:extLst>
                </p:cNvPr>
                <p:cNvGrpSpPr/>
                <p:nvPr/>
              </p:nvGrpSpPr>
              <p:grpSpPr>
                <a:xfrm>
                  <a:off x="6699430" y="3034666"/>
                  <a:ext cx="1070501" cy="148589"/>
                  <a:chOff x="5625721" y="3034666"/>
                  <a:chExt cx="1070501" cy="148589"/>
                </a:xfrm>
              </p:grpSpPr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8781DA49-DFEB-4072-9428-F2FE24D7EBDD}"/>
                      </a:ext>
                    </a:extLst>
                  </p:cNvPr>
                  <p:cNvCxnSpPr/>
                  <p:nvPr/>
                </p:nvCxnSpPr>
                <p:spPr>
                  <a:xfrm>
                    <a:off x="5627498" y="3108961"/>
                    <a:ext cx="1068724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C74D514D-4CEF-40C6-874D-938B9DA52E7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25721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E46423CB-9F79-46D4-B985-72E63B6ECE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96222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2FA3094-CD16-43B4-A56F-68255480D7CD}"/>
                  </a:ext>
                </a:extLst>
              </p:cNvPr>
              <p:cNvGrpSpPr/>
              <p:nvPr/>
            </p:nvGrpSpPr>
            <p:grpSpPr>
              <a:xfrm>
                <a:off x="9914518" y="3567113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D1C7B8DE-B478-4EBF-AC31-7EB6D6596BB8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197BDD2B-FBE7-4D95-83D5-B734D942B0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D05102C-BEEA-4808-95E3-912629B313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6" name="Right Brace 65">
            <a:extLst>
              <a:ext uri="{FF2B5EF4-FFF2-40B4-BE49-F238E27FC236}">
                <a16:creationId xmlns:a16="http://schemas.microsoft.com/office/drawing/2014/main" id="{DB6407DD-C6BA-4CDA-8A23-3B3CFF3FBDC4}"/>
              </a:ext>
            </a:extLst>
          </p:cNvPr>
          <p:cNvSpPr/>
          <p:nvPr/>
        </p:nvSpPr>
        <p:spPr>
          <a:xfrm>
            <a:off x="8730431" y="2968929"/>
            <a:ext cx="245661" cy="473387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FD2E956-7D64-4FA1-BC64-B61C45104951}"/>
              </a:ext>
            </a:extLst>
          </p:cNvPr>
          <p:cNvSpPr/>
          <p:nvPr/>
        </p:nvSpPr>
        <p:spPr>
          <a:xfrm>
            <a:off x="9005641" y="3062771"/>
            <a:ext cx="1762444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2504EE"/>
                </a:solidFill>
              </a:rPr>
              <a:t>1350 tấn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68" name="Right Brace 67">
            <a:extLst>
              <a:ext uri="{FF2B5EF4-FFF2-40B4-BE49-F238E27FC236}">
                <a16:creationId xmlns:a16="http://schemas.microsoft.com/office/drawing/2014/main" id="{2E2CB66B-F997-4F59-9840-7E9EFED1D7C9}"/>
              </a:ext>
            </a:extLst>
          </p:cNvPr>
          <p:cNvSpPr/>
          <p:nvPr/>
        </p:nvSpPr>
        <p:spPr>
          <a:xfrm rot="5400000">
            <a:off x="6191286" y="1316856"/>
            <a:ext cx="150960" cy="471799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B5D4B8B-A163-429A-B24C-68117B256B76}"/>
              </a:ext>
            </a:extLst>
          </p:cNvPr>
          <p:cNvSpPr/>
          <p:nvPr/>
        </p:nvSpPr>
        <p:spPr>
          <a:xfrm>
            <a:off x="5850387" y="3873128"/>
            <a:ext cx="1031616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FF0000"/>
                </a:solidFill>
              </a:rPr>
              <a:t>? tấn </a:t>
            </a:r>
            <a:endParaRPr lang="vi-VN" sz="2800" b="1">
              <a:solidFill>
                <a:srgbClr val="FF0000"/>
              </a:solidFill>
            </a:endParaRPr>
          </a:p>
        </p:txBody>
      </p:sp>
      <p:sp>
        <p:nvSpPr>
          <p:cNvPr id="71" name="Right Brace 70">
            <a:extLst>
              <a:ext uri="{FF2B5EF4-FFF2-40B4-BE49-F238E27FC236}">
                <a16:creationId xmlns:a16="http://schemas.microsoft.com/office/drawing/2014/main" id="{9FACD10D-D384-4B12-A7C2-F056E883D27C}"/>
              </a:ext>
            </a:extLst>
          </p:cNvPr>
          <p:cNvSpPr/>
          <p:nvPr/>
        </p:nvSpPr>
        <p:spPr>
          <a:xfrm rot="16200000">
            <a:off x="5717263" y="936174"/>
            <a:ext cx="160824" cy="377981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14D4B13-7B89-49F8-90DD-69602E2AEC80}"/>
              </a:ext>
            </a:extLst>
          </p:cNvPr>
          <p:cNvSpPr/>
          <p:nvPr/>
        </p:nvSpPr>
        <p:spPr>
          <a:xfrm>
            <a:off x="5322038" y="2297879"/>
            <a:ext cx="1031616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? tấn 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2BF72C6-EBEA-4451-99DF-672BF29868CC}"/>
              </a:ext>
            </a:extLst>
          </p:cNvPr>
          <p:cNvSpPr/>
          <p:nvPr/>
        </p:nvSpPr>
        <p:spPr>
          <a:xfrm>
            <a:off x="1256561" y="2232908"/>
            <a:ext cx="2842816" cy="514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Ta có s</a:t>
            </a:r>
            <a:r>
              <a:rPr lang="vi-VN" sz="3200">
                <a:solidFill>
                  <a:schemeClr val="tx1"/>
                </a:solidFill>
              </a:rPr>
              <a:t>ơ</a:t>
            </a:r>
            <a:r>
              <a:rPr lang="en-US" sz="3200">
                <a:solidFill>
                  <a:schemeClr val="tx1"/>
                </a:solidFill>
              </a:rPr>
              <a:t> đồ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1575220-A5CD-4AB8-8420-B45486E59B5A}"/>
              </a:ext>
            </a:extLst>
          </p:cNvPr>
          <p:cNvSpPr/>
          <p:nvPr/>
        </p:nvSpPr>
        <p:spPr>
          <a:xfrm>
            <a:off x="805219" y="4305814"/>
            <a:ext cx="1705548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C00000"/>
                </a:solidFill>
              </a:rPr>
              <a:t>B</a:t>
            </a:r>
            <a:r>
              <a:rPr lang="vi-VN" sz="3200">
                <a:solidFill>
                  <a:srgbClr val="C00000"/>
                </a:solidFill>
              </a:rPr>
              <a:t>ư</a:t>
            </a:r>
            <a:r>
              <a:rPr lang="en-US" sz="3200">
                <a:solidFill>
                  <a:srgbClr val="C00000"/>
                </a:solidFill>
              </a:rPr>
              <a:t>ớc 2: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96EA7DB-8CE4-4D9E-B3C3-B9F077240FE2}"/>
              </a:ext>
            </a:extLst>
          </p:cNvPr>
          <p:cNvSpPr/>
          <p:nvPr/>
        </p:nvSpPr>
        <p:spPr>
          <a:xfrm>
            <a:off x="2228420" y="4319779"/>
            <a:ext cx="51686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2504EE"/>
                </a:solidFill>
              </a:rPr>
              <a:t>Tìm tổng số phần bằng nhau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B9542E9-68AE-49B7-BBAE-6BEA19194F0D}"/>
              </a:ext>
            </a:extLst>
          </p:cNvPr>
          <p:cNvSpPr/>
          <p:nvPr/>
        </p:nvSpPr>
        <p:spPr>
          <a:xfrm>
            <a:off x="2742784" y="4835399"/>
            <a:ext cx="7440775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Theo sơ đồ, tổng số phần bằng nhau là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1B2B5A5-7F6B-4080-8F25-84829A94F928}"/>
              </a:ext>
            </a:extLst>
          </p:cNvPr>
          <p:cNvSpPr/>
          <p:nvPr/>
        </p:nvSpPr>
        <p:spPr>
          <a:xfrm>
            <a:off x="4018527" y="5329212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4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69F813B-19E0-460F-AB0A-C5130A3A0AE7}"/>
              </a:ext>
            </a:extLst>
          </p:cNvPr>
          <p:cNvSpPr/>
          <p:nvPr/>
        </p:nvSpPr>
        <p:spPr>
          <a:xfrm>
            <a:off x="4561465" y="5344396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+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A4F26AC-8409-4BC9-BAA8-E3ECF15A2298}"/>
              </a:ext>
            </a:extLst>
          </p:cNvPr>
          <p:cNvSpPr/>
          <p:nvPr/>
        </p:nvSpPr>
        <p:spPr>
          <a:xfrm>
            <a:off x="5038579" y="5312835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5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17C50CD-2165-4CE0-B9E4-6ACB7F87184B}"/>
              </a:ext>
            </a:extLst>
          </p:cNvPr>
          <p:cNvSpPr/>
          <p:nvPr/>
        </p:nvSpPr>
        <p:spPr>
          <a:xfrm>
            <a:off x="5597748" y="5325444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=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BA276E8-F330-424D-91BC-6EF0126FEEED}"/>
              </a:ext>
            </a:extLst>
          </p:cNvPr>
          <p:cNvSpPr/>
          <p:nvPr/>
        </p:nvSpPr>
        <p:spPr>
          <a:xfrm>
            <a:off x="6124454" y="5325444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9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A17B2BE-4ACA-4ACE-9F73-AC4EBF3A4DE9}"/>
              </a:ext>
            </a:extLst>
          </p:cNvPr>
          <p:cNvSpPr/>
          <p:nvPr/>
        </p:nvSpPr>
        <p:spPr>
          <a:xfrm>
            <a:off x="6384568" y="5294992"/>
            <a:ext cx="1541704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(phần)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0" name="Arrow: Curved Right 79">
            <a:extLst>
              <a:ext uri="{FF2B5EF4-FFF2-40B4-BE49-F238E27FC236}">
                <a16:creationId xmlns:a16="http://schemas.microsoft.com/office/drawing/2014/main" id="{284CDF1F-4333-4A30-9BEC-41F1E8CA479C}"/>
              </a:ext>
            </a:extLst>
          </p:cNvPr>
          <p:cNvSpPr/>
          <p:nvPr/>
        </p:nvSpPr>
        <p:spPr>
          <a:xfrm rot="3142498">
            <a:off x="1901048" y="1045058"/>
            <a:ext cx="2465190" cy="4541314"/>
          </a:xfrm>
          <a:prstGeom prst="curvedRightArrow">
            <a:avLst>
              <a:gd name="adj1" fmla="val 9234"/>
              <a:gd name="adj2" fmla="val 9234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81" name="Arrow: Curved Right 80">
            <a:extLst>
              <a:ext uri="{FF2B5EF4-FFF2-40B4-BE49-F238E27FC236}">
                <a16:creationId xmlns:a16="http://schemas.microsoft.com/office/drawing/2014/main" id="{416585F9-BDCE-4626-BCA4-2477939D5A1A}"/>
              </a:ext>
            </a:extLst>
          </p:cNvPr>
          <p:cNvSpPr/>
          <p:nvPr/>
        </p:nvSpPr>
        <p:spPr>
          <a:xfrm rot="16200000">
            <a:off x="3079129" y="4686450"/>
            <a:ext cx="518615" cy="2446062"/>
          </a:xfrm>
          <a:prstGeom prst="curvedRightArrow">
            <a:avLst>
              <a:gd name="adj1" fmla="val 34599"/>
              <a:gd name="adj2" fmla="val 86798"/>
              <a:gd name="adj3" fmla="val 24639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82" name="Arrow: Curved Right 81">
            <a:extLst>
              <a:ext uri="{FF2B5EF4-FFF2-40B4-BE49-F238E27FC236}">
                <a16:creationId xmlns:a16="http://schemas.microsoft.com/office/drawing/2014/main" id="{E08E8573-EF6F-4A03-9912-A81D79BBCDCC}"/>
              </a:ext>
            </a:extLst>
          </p:cNvPr>
          <p:cNvSpPr/>
          <p:nvPr/>
        </p:nvSpPr>
        <p:spPr>
          <a:xfrm rot="19272213" flipH="1">
            <a:off x="7049248" y="1710565"/>
            <a:ext cx="3808169" cy="3793853"/>
          </a:xfrm>
          <a:prstGeom prst="curvedRightArrow">
            <a:avLst>
              <a:gd name="adj1" fmla="val 9234"/>
              <a:gd name="adj2" fmla="val 6531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83" name="Arrow: Curved Right 82">
            <a:extLst>
              <a:ext uri="{FF2B5EF4-FFF2-40B4-BE49-F238E27FC236}">
                <a16:creationId xmlns:a16="http://schemas.microsoft.com/office/drawing/2014/main" id="{6858B9A5-3571-40C9-B3AF-A0CD62F885CD}"/>
              </a:ext>
            </a:extLst>
          </p:cNvPr>
          <p:cNvSpPr/>
          <p:nvPr/>
        </p:nvSpPr>
        <p:spPr>
          <a:xfrm rot="16633558" flipV="1">
            <a:off x="6495255" y="4436832"/>
            <a:ext cx="596831" cy="3549433"/>
          </a:xfrm>
          <a:prstGeom prst="curvedRightArrow">
            <a:avLst>
              <a:gd name="adj1" fmla="val 34599"/>
              <a:gd name="adj2" fmla="val 86798"/>
              <a:gd name="adj3" fmla="val 24639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37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repeatCount="1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mph" presetSubtype="0" repeatCount="1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2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70" grpId="0"/>
      <p:bldP spid="74" grpId="0"/>
      <p:bldP spid="75" grpId="0"/>
      <p:bldP spid="76" grpId="0"/>
      <p:bldP spid="77" grpId="0"/>
      <p:bldP spid="78" grpId="0"/>
      <p:bldP spid="79" grpId="0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/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600">
                    <a:solidFill>
                      <a:srgbClr val="2504EE"/>
                    </a:solidFill>
                  </a:rPr>
                  <a:t>❸</a:t>
                </a:r>
                <a:r>
                  <a:rPr lang="en-US" sz="3600">
                    <a:solidFill>
                      <a:schemeClr val="tx1"/>
                    </a:solidFill>
                  </a:rPr>
                  <a:t>   Hai kho chứa 1350 tấn thóc. Tìm số thóc của mỗi kho, biết rằng số thóc của kho thứ nhất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>
                    <a:solidFill>
                      <a:schemeClr val="tx1"/>
                    </a:solidFill>
                  </a:rPr>
                  <a:t> </a:t>
                </a:r>
                <a:r>
                  <a:rPr lang="en-US" sz="3600">
                    <a:solidFill>
                      <a:schemeClr val="tx1"/>
                    </a:solidFill>
                  </a:rPr>
                  <a:t>số thóc của kho thứ hai.</a:t>
                </a:r>
                <a:endParaRPr lang="vi-VN" sz="36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blipFill>
                <a:blip r:embed="rId2"/>
                <a:stretch>
                  <a:fillRect l="-1522" t="-5283" r="-1218" b="-339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59DC9C11-FDFA-401B-A681-6711792DD6B5}"/>
              </a:ext>
            </a:extLst>
          </p:cNvPr>
          <p:cNvSpPr/>
          <p:nvPr/>
        </p:nvSpPr>
        <p:spPr>
          <a:xfrm>
            <a:off x="832514" y="1835379"/>
            <a:ext cx="1705548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C00000"/>
                </a:solidFill>
              </a:rPr>
              <a:t>B</a:t>
            </a:r>
            <a:r>
              <a:rPr lang="vi-VN" sz="3200">
                <a:solidFill>
                  <a:srgbClr val="C00000"/>
                </a:solidFill>
              </a:rPr>
              <a:t>ư</a:t>
            </a:r>
            <a:r>
              <a:rPr lang="en-US" sz="3200">
                <a:solidFill>
                  <a:srgbClr val="C00000"/>
                </a:solidFill>
              </a:rPr>
              <a:t>ớc 1: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DA4B2A-67C9-4AF7-AD9D-ECF176752A53}"/>
              </a:ext>
            </a:extLst>
          </p:cNvPr>
          <p:cNvSpPr/>
          <p:nvPr/>
        </p:nvSpPr>
        <p:spPr>
          <a:xfrm>
            <a:off x="2214771" y="1849344"/>
            <a:ext cx="3252723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2504EE"/>
                </a:solidFill>
              </a:rPr>
              <a:t>Vẽ sơ đồ tóm tắt :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DACD69-E3CE-4D3C-B33A-F48AA2296873}"/>
              </a:ext>
            </a:extLst>
          </p:cNvPr>
          <p:cNvSpPr/>
          <p:nvPr/>
        </p:nvSpPr>
        <p:spPr>
          <a:xfrm>
            <a:off x="1256561" y="2840978"/>
            <a:ext cx="2621659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Kho thứ nhất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CB63AD-1979-4959-9964-7FFDC23ADA23}"/>
              </a:ext>
            </a:extLst>
          </p:cNvPr>
          <p:cNvSpPr/>
          <p:nvPr/>
        </p:nvSpPr>
        <p:spPr>
          <a:xfrm>
            <a:off x="1270774" y="3247640"/>
            <a:ext cx="2537600" cy="4101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Kho thứ hai :</a:t>
            </a:r>
            <a:endParaRPr lang="vi-VN" sz="320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BF3467D-F3DC-4672-B4D7-28ED998282BE}"/>
              </a:ext>
            </a:extLst>
          </p:cNvPr>
          <p:cNvGrpSpPr/>
          <p:nvPr/>
        </p:nvGrpSpPr>
        <p:grpSpPr>
          <a:xfrm>
            <a:off x="3907770" y="2980048"/>
            <a:ext cx="3781043" cy="103801"/>
            <a:chOff x="5625721" y="3033713"/>
            <a:chExt cx="4290196" cy="14954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A83267B-9F69-4B6C-BEE1-6E4E2B4114AF}"/>
                </a:ext>
              </a:extLst>
            </p:cNvPr>
            <p:cNvGrpSpPr/>
            <p:nvPr/>
          </p:nvGrpSpPr>
          <p:grpSpPr>
            <a:xfrm>
              <a:off x="5625721" y="3034666"/>
              <a:ext cx="2144210" cy="148589"/>
              <a:chOff x="5625721" y="3034666"/>
              <a:chExt cx="2144210" cy="148589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89176C6-A0E7-4122-846E-4A3560D86271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" name="Straight Connector 3">
                  <a:extLst>
                    <a:ext uri="{FF2B5EF4-FFF2-40B4-BE49-F238E27FC236}">
                      <a16:creationId xmlns:a16="http://schemas.microsoft.com/office/drawing/2014/main" id="{ABA89A9E-BEF0-442B-AD6A-E4EE024D9539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01A1CFD9-D498-412E-81EE-835B6A53A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F47E36B0-5C45-40A9-BACC-5AA2C0449D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F7ECFBC-CBBD-4678-AA1D-5DA732CA384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23026871-0A24-48E1-B6DC-94E7EFC7EB98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EF2C4A8-CC76-4EB4-81C5-DAB2588A49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13A385D-24BD-453A-BE06-A205C3AE92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194A442-5221-4A01-967A-E60E4FC9E70F}"/>
                </a:ext>
              </a:extLst>
            </p:cNvPr>
            <p:cNvGrpSpPr/>
            <p:nvPr/>
          </p:nvGrpSpPr>
          <p:grpSpPr>
            <a:xfrm>
              <a:off x="7771707" y="3033713"/>
              <a:ext cx="2144210" cy="148589"/>
              <a:chOff x="5625721" y="3034666"/>
              <a:chExt cx="2144210" cy="148589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A161A001-0964-4367-9FD1-471C5718B62D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5D7511B8-0E2A-4BC3-BE2D-1883B4B31B5C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7C2CFF18-1896-4E47-889B-A8C0C7923C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F547EFE6-6D3E-419C-862D-0FED13D66F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49485596-E180-4E8C-BFDF-E3ADBA14CC09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EE15A251-C79A-40EC-A785-C8CC8D257FCF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DB2E2529-80C6-4F97-B0E7-5E44E7CC2D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049ED26-B55E-453D-9ECA-B8367DD578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48C24A5-1927-4436-9FC7-41948E0FF928}"/>
              </a:ext>
            </a:extLst>
          </p:cNvPr>
          <p:cNvCxnSpPr>
            <a:cxnSpLocks/>
          </p:cNvCxnSpPr>
          <p:nvPr/>
        </p:nvCxnSpPr>
        <p:spPr>
          <a:xfrm>
            <a:off x="3907770" y="3132006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FC98268-E133-446C-914F-80C87470AAA2}"/>
              </a:ext>
            </a:extLst>
          </p:cNvPr>
          <p:cNvCxnSpPr>
            <a:cxnSpLocks/>
          </p:cNvCxnSpPr>
          <p:nvPr/>
        </p:nvCxnSpPr>
        <p:spPr>
          <a:xfrm>
            <a:off x="7691807" y="3105863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>
            <a:extLst>
              <a:ext uri="{FF2B5EF4-FFF2-40B4-BE49-F238E27FC236}">
                <a16:creationId xmlns:a16="http://schemas.microsoft.com/office/drawing/2014/main" id="{27560650-A8CB-4536-B8A4-32B645DD5E61}"/>
              </a:ext>
            </a:extLst>
          </p:cNvPr>
          <p:cNvGrpSpPr/>
          <p:nvPr/>
        </p:nvGrpSpPr>
        <p:grpSpPr>
          <a:xfrm>
            <a:off x="3907770" y="3411409"/>
            <a:ext cx="4723266" cy="103801"/>
            <a:chOff x="3941805" y="3888006"/>
            <a:chExt cx="5359298" cy="149542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1B30A423-D654-4EF5-8860-0B8C37EB196C}"/>
                </a:ext>
              </a:extLst>
            </p:cNvPr>
            <p:cNvGrpSpPr/>
            <p:nvPr/>
          </p:nvGrpSpPr>
          <p:grpSpPr>
            <a:xfrm>
              <a:off x="3941805" y="3888959"/>
              <a:ext cx="2144210" cy="148589"/>
              <a:chOff x="5625721" y="3034666"/>
              <a:chExt cx="2144210" cy="148589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B80F46DA-A47C-4B99-8BE4-1E394C830519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9C59ADAB-E6FE-4509-8387-C641C9DFD4A5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C4BA36C-373E-4695-9F4B-5E9645C006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EC7B797A-D56B-4AA1-89D2-561C78253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AFC4FE2-0170-419A-A1D8-CB6F9B465A1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08247A7D-4817-423C-A30C-75F852010E5B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7E7E19FA-C672-42D2-AECA-55186A6939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F2EEA63-8170-4703-AECA-03478713E0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45C9C822-A2B0-4B0A-8935-F04D8FAC8289}"/>
                </a:ext>
              </a:extLst>
            </p:cNvPr>
            <p:cNvGrpSpPr/>
            <p:nvPr/>
          </p:nvGrpSpPr>
          <p:grpSpPr>
            <a:xfrm>
              <a:off x="6087791" y="3888006"/>
              <a:ext cx="3213312" cy="148589"/>
              <a:chOff x="7771707" y="3567113"/>
              <a:chExt cx="3213312" cy="148589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D4735414-B4C3-4DBD-ADE2-5D18D8DEE1AA}"/>
                  </a:ext>
                </a:extLst>
              </p:cNvPr>
              <p:cNvGrpSpPr/>
              <p:nvPr/>
            </p:nvGrpSpPr>
            <p:grpSpPr>
              <a:xfrm>
                <a:off x="7771707" y="3567113"/>
                <a:ext cx="2144210" cy="148589"/>
                <a:chOff x="5625721" y="3034666"/>
                <a:chExt cx="2144210" cy="148589"/>
              </a:xfrm>
            </p:grpSpPr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A009F0D8-F375-4B66-A6D0-B32B002E5D94}"/>
                    </a:ext>
                  </a:extLst>
                </p:cNvPr>
                <p:cNvGrpSpPr/>
                <p:nvPr/>
              </p:nvGrpSpPr>
              <p:grpSpPr>
                <a:xfrm>
                  <a:off x="5625721" y="3034666"/>
                  <a:ext cx="1070501" cy="148589"/>
                  <a:chOff x="5625721" y="3034666"/>
                  <a:chExt cx="1070501" cy="148589"/>
                </a:xfrm>
              </p:grpSpPr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B03BAD49-2671-44F7-9D6E-C2F83FFE7AD7}"/>
                      </a:ext>
                    </a:extLst>
                  </p:cNvPr>
                  <p:cNvCxnSpPr/>
                  <p:nvPr/>
                </p:nvCxnSpPr>
                <p:spPr>
                  <a:xfrm>
                    <a:off x="5627498" y="3108961"/>
                    <a:ext cx="1068724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ACDB80F-FDC1-414B-BDFE-B2E26ED5C9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25721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AE25E4A3-CB9C-4FEA-B851-07A7A37607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96222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BBE944A6-94B2-449A-A346-4CA2B805C9AF}"/>
                    </a:ext>
                  </a:extLst>
                </p:cNvPr>
                <p:cNvGrpSpPr/>
                <p:nvPr/>
              </p:nvGrpSpPr>
              <p:grpSpPr>
                <a:xfrm>
                  <a:off x="6699430" y="3034666"/>
                  <a:ext cx="1070501" cy="148589"/>
                  <a:chOff x="5625721" y="3034666"/>
                  <a:chExt cx="1070501" cy="148589"/>
                </a:xfrm>
              </p:grpSpPr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8781DA49-DFEB-4072-9428-F2FE24D7EBDD}"/>
                      </a:ext>
                    </a:extLst>
                  </p:cNvPr>
                  <p:cNvCxnSpPr/>
                  <p:nvPr/>
                </p:nvCxnSpPr>
                <p:spPr>
                  <a:xfrm>
                    <a:off x="5627498" y="3108961"/>
                    <a:ext cx="1068724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C74D514D-4CEF-40C6-874D-938B9DA52E7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25721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E46423CB-9F79-46D4-B985-72E63B6ECE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96222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2FA3094-CD16-43B4-A56F-68255480D7CD}"/>
                  </a:ext>
                </a:extLst>
              </p:cNvPr>
              <p:cNvGrpSpPr/>
              <p:nvPr/>
            </p:nvGrpSpPr>
            <p:grpSpPr>
              <a:xfrm>
                <a:off x="9914518" y="3567113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D1C7B8DE-B478-4EBF-AC31-7EB6D6596BB8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197BDD2B-FBE7-4D95-83D5-B734D942B0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D05102C-BEEA-4808-95E3-912629B313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6" name="Right Brace 65">
            <a:extLst>
              <a:ext uri="{FF2B5EF4-FFF2-40B4-BE49-F238E27FC236}">
                <a16:creationId xmlns:a16="http://schemas.microsoft.com/office/drawing/2014/main" id="{DB6407DD-C6BA-4CDA-8A23-3B3CFF3FBDC4}"/>
              </a:ext>
            </a:extLst>
          </p:cNvPr>
          <p:cNvSpPr/>
          <p:nvPr/>
        </p:nvSpPr>
        <p:spPr>
          <a:xfrm>
            <a:off x="8730431" y="2968929"/>
            <a:ext cx="245661" cy="473387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FD2E956-7D64-4FA1-BC64-B61C45104951}"/>
              </a:ext>
            </a:extLst>
          </p:cNvPr>
          <p:cNvSpPr/>
          <p:nvPr/>
        </p:nvSpPr>
        <p:spPr>
          <a:xfrm>
            <a:off x="9005641" y="3062771"/>
            <a:ext cx="1762444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2504EE"/>
                </a:solidFill>
              </a:rPr>
              <a:t>1350 tấn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68" name="Right Brace 67">
            <a:extLst>
              <a:ext uri="{FF2B5EF4-FFF2-40B4-BE49-F238E27FC236}">
                <a16:creationId xmlns:a16="http://schemas.microsoft.com/office/drawing/2014/main" id="{2E2CB66B-F997-4F59-9840-7E9EFED1D7C9}"/>
              </a:ext>
            </a:extLst>
          </p:cNvPr>
          <p:cNvSpPr/>
          <p:nvPr/>
        </p:nvSpPr>
        <p:spPr>
          <a:xfrm rot="5400000">
            <a:off x="6191286" y="1316856"/>
            <a:ext cx="150960" cy="471799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B5D4B8B-A163-429A-B24C-68117B256B76}"/>
              </a:ext>
            </a:extLst>
          </p:cNvPr>
          <p:cNvSpPr/>
          <p:nvPr/>
        </p:nvSpPr>
        <p:spPr>
          <a:xfrm>
            <a:off x="5850387" y="3873128"/>
            <a:ext cx="1031616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FF0000"/>
                </a:solidFill>
              </a:rPr>
              <a:t>? tấn </a:t>
            </a:r>
            <a:endParaRPr lang="vi-VN" sz="2800" b="1">
              <a:solidFill>
                <a:srgbClr val="FF0000"/>
              </a:solidFill>
            </a:endParaRPr>
          </a:p>
        </p:txBody>
      </p:sp>
      <p:sp>
        <p:nvSpPr>
          <p:cNvPr id="71" name="Right Brace 70">
            <a:extLst>
              <a:ext uri="{FF2B5EF4-FFF2-40B4-BE49-F238E27FC236}">
                <a16:creationId xmlns:a16="http://schemas.microsoft.com/office/drawing/2014/main" id="{9FACD10D-D384-4B12-A7C2-F056E883D27C}"/>
              </a:ext>
            </a:extLst>
          </p:cNvPr>
          <p:cNvSpPr/>
          <p:nvPr/>
        </p:nvSpPr>
        <p:spPr>
          <a:xfrm rot="16200000">
            <a:off x="5717263" y="936174"/>
            <a:ext cx="160824" cy="377981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14D4B13-7B89-49F8-90DD-69602E2AEC80}"/>
              </a:ext>
            </a:extLst>
          </p:cNvPr>
          <p:cNvSpPr/>
          <p:nvPr/>
        </p:nvSpPr>
        <p:spPr>
          <a:xfrm>
            <a:off x="5322038" y="2297879"/>
            <a:ext cx="1031616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? tấn 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2BF72C6-EBEA-4451-99DF-672BF29868CC}"/>
              </a:ext>
            </a:extLst>
          </p:cNvPr>
          <p:cNvSpPr/>
          <p:nvPr/>
        </p:nvSpPr>
        <p:spPr>
          <a:xfrm>
            <a:off x="1256561" y="2232908"/>
            <a:ext cx="2842816" cy="514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Ta có s</a:t>
            </a:r>
            <a:r>
              <a:rPr lang="vi-VN" sz="3200">
                <a:solidFill>
                  <a:schemeClr val="tx1"/>
                </a:solidFill>
              </a:rPr>
              <a:t>ơ</a:t>
            </a:r>
            <a:r>
              <a:rPr lang="en-US" sz="3200">
                <a:solidFill>
                  <a:schemeClr val="tx1"/>
                </a:solidFill>
              </a:rPr>
              <a:t> đồ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1575220-A5CD-4AB8-8420-B45486E59B5A}"/>
              </a:ext>
            </a:extLst>
          </p:cNvPr>
          <p:cNvSpPr/>
          <p:nvPr/>
        </p:nvSpPr>
        <p:spPr>
          <a:xfrm>
            <a:off x="805219" y="4305814"/>
            <a:ext cx="1705548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C00000"/>
                </a:solidFill>
              </a:rPr>
              <a:t>B</a:t>
            </a:r>
            <a:r>
              <a:rPr lang="vi-VN" sz="3200">
                <a:solidFill>
                  <a:srgbClr val="C00000"/>
                </a:solidFill>
              </a:rPr>
              <a:t>ư</a:t>
            </a:r>
            <a:r>
              <a:rPr lang="en-US" sz="3200">
                <a:solidFill>
                  <a:srgbClr val="C00000"/>
                </a:solidFill>
              </a:rPr>
              <a:t>ớc 2: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96EA7DB-8CE4-4D9E-B3C3-B9F077240FE2}"/>
              </a:ext>
            </a:extLst>
          </p:cNvPr>
          <p:cNvSpPr/>
          <p:nvPr/>
        </p:nvSpPr>
        <p:spPr>
          <a:xfrm>
            <a:off x="2228420" y="4319779"/>
            <a:ext cx="51686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2504EE"/>
                </a:solidFill>
              </a:rPr>
              <a:t>Tìm tổngsố phần bằng nhau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B9542E9-68AE-49B7-BBAE-6BEA19194F0D}"/>
              </a:ext>
            </a:extLst>
          </p:cNvPr>
          <p:cNvSpPr/>
          <p:nvPr/>
        </p:nvSpPr>
        <p:spPr>
          <a:xfrm>
            <a:off x="2742784" y="4835399"/>
            <a:ext cx="7440775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Theo sơ đồ, tổng số phần bằng nhau là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1B2B5A5-7F6B-4080-8F25-84829A94F928}"/>
              </a:ext>
            </a:extLst>
          </p:cNvPr>
          <p:cNvSpPr/>
          <p:nvPr/>
        </p:nvSpPr>
        <p:spPr>
          <a:xfrm>
            <a:off x="4018527" y="5329212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4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69F813B-19E0-460F-AB0A-C5130A3A0AE7}"/>
              </a:ext>
            </a:extLst>
          </p:cNvPr>
          <p:cNvSpPr/>
          <p:nvPr/>
        </p:nvSpPr>
        <p:spPr>
          <a:xfrm>
            <a:off x="4561465" y="5344396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+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A4F26AC-8409-4BC9-BAA8-E3ECF15A2298}"/>
              </a:ext>
            </a:extLst>
          </p:cNvPr>
          <p:cNvSpPr/>
          <p:nvPr/>
        </p:nvSpPr>
        <p:spPr>
          <a:xfrm>
            <a:off x="5038579" y="5312835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5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17C50CD-2165-4CE0-B9E4-6ACB7F87184B}"/>
              </a:ext>
            </a:extLst>
          </p:cNvPr>
          <p:cNvSpPr/>
          <p:nvPr/>
        </p:nvSpPr>
        <p:spPr>
          <a:xfrm>
            <a:off x="5597748" y="5325444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=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BA276E8-F330-424D-91BC-6EF0126FEEED}"/>
              </a:ext>
            </a:extLst>
          </p:cNvPr>
          <p:cNvSpPr/>
          <p:nvPr/>
        </p:nvSpPr>
        <p:spPr>
          <a:xfrm>
            <a:off x="6124454" y="5325444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9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A17B2BE-4ACA-4ACE-9F73-AC4EBF3A4DE9}"/>
              </a:ext>
            </a:extLst>
          </p:cNvPr>
          <p:cNvSpPr/>
          <p:nvPr/>
        </p:nvSpPr>
        <p:spPr>
          <a:xfrm>
            <a:off x="6384568" y="5294992"/>
            <a:ext cx="1541704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(phần)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70A5208-433F-40AC-8A4C-5CD9D121AF55}"/>
              </a:ext>
            </a:extLst>
          </p:cNvPr>
          <p:cNvSpPr/>
          <p:nvPr/>
        </p:nvSpPr>
        <p:spPr>
          <a:xfrm>
            <a:off x="791570" y="5820476"/>
            <a:ext cx="1705548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C00000"/>
                </a:solidFill>
              </a:rPr>
              <a:t>B</a:t>
            </a:r>
            <a:r>
              <a:rPr lang="vi-VN" sz="3200">
                <a:solidFill>
                  <a:srgbClr val="C00000"/>
                </a:solidFill>
              </a:rPr>
              <a:t>ư</a:t>
            </a:r>
            <a:r>
              <a:rPr lang="en-US" sz="3200">
                <a:solidFill>
                  <a:srgbClr val="C00000"/>
                </a:solidFill>
              </a:rPr>
              <a:t>ớc 3: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BDDD7F9-9EAF-40EA-9093-2AC34BC6DBC2}"/>
              </a:ext>
            </a:extLst>
          </p:cNvPr>
          <p:cNvSpPr/>
          <p:nvPr/>
        </p:nvSpPr>
        <p:spPr>
          <a:xfrm>
            <a:off x="2214771" y="5834441"/>
            <a:ext cx="2234399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2504EE"/>
                </a:solidFill>
              </a:rPr>
              <a:t>Tìm số bé :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E113DB7F-629F-41D0-85D7-7FBACA80322B}"/>
              </a:ext>
            </a:extLst>
          </p:cNvPr>
          <p:cNvSpPr/>
          <p:nvPr/>
        </p:nvSpPr>
        <p:spPr>
          <a:xfrm>
            <a:off x="4303560" y="5820475"/>
            <a:ext cx="4672531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Số thóc của kho thứ nhất 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DCB68C7-F898-4645-B8B7-BB0D4361CA35}"/>
              </a:ext>
            </a:extLst>
          </p:cNvPr>
          <p:cNvSpPr/>
          <p:nvPr/>
        </p:nvSpPr>
        <p:spPr>
          <a:xfrm>
            <a:off x="791569" y="6296555"/>
            <a:ext cx="1705548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C00000"/>
                </a:solidFill>
              </a:rPr>
              <a:t>B</a:t>
            </a:r>
            <a:r>
              <a:rPr lang="vi-VN" sz="3200">
                <a:solidFill>
                  <a:srgbClr val="C00000"/>
                </a:solidFill>
              </a:rPr>
              <a:t>ư</a:t>
            </a:r>
            <a:r>
              <a:rPr lang="en-US" sz="3200">
                <a:solidFill>
                  <a:srgbClr val="C00000"/>
                </a:solidFill>
              </a:rPr>
              <a:t>ớc 4: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5C51A63-7748-4B8E-BE33-E564A1DADEEA}"/>
              </a:ext>
            </a:extLst>
          </p:cNvPr>
          <p:cNvSpPr/>
          <p:nvPr/>
        </p:nvSpPr>
        <p:spPr>
          <a:xfrm>
            <a:off x="2214770" y="6310520"/>
            <a:ext cx="2234399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2504EE"/>
                </a:solidFill>
              </a:rPr>
              <a:t>Tìm số lớn :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B2AEE882-073F-4014-AE80-37ED6C640C16}"/>
              </a:ext>
            </a:extLst>
          </p:cNvPr>
          <p:cNvSpPr/>
          <p:nvPr/>
        </p:nvSpPr>
        <p:spPr>
          <a:xfrm>
            <a:off x="4303560" y="6296554"/>
            <a:ext cx="4322202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Số thóc của kho thứ hai </a:t>
            </a:r>
            <a:endParaRPr lang="vi-VN" sz="3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00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6" grpId="0"/>
      <p:bldP spid="87" grpId="0"/>
      <p:bldP spid="88" grpId="0"/>
      <p:bldP spid="8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/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600">
                    <a:solidFill>
                      <a:srgbClr val="2504EE"/>
                    </a:solidFill>
                  </a:rPr>
                  <a:t>❸</a:t>
                </a:r>
                <a:r>
                  <a:rPr lang="en-US" sz="3600">
                    <a:solidFill>
                      <a:schemeClr val="tx1"/>
                    </a:solidFill>
                  </a:rPr>
                  <a:t>   Hai kho chứa 1350 tấn thóc. Tìm số thóc của mỗi kho, biết rằng số thóc của kho thứ nhất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>
                    <a:solidFill>
                      <a:schemeClr val="tx1"/>
                    </a:solidFill>
                  </a:rPr>
                  <a:t> </a:t>
                </a:r>
                <a:r>
                  <a:rPr lang="en-US" sz="3600">
                    <a:solidFill>
                      <a:schemeClr val="tx1"/>
                    </a:solidFill>
                  </a:rPr>
                  <a:t>số thóc của kho thứ hai.</a:t>
                </a:r>
                <a:endParaRPr lang="vi-VN" sz="36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88" y="101597"/>
                <a:ext cx="12010030" cy="1618021"/>
              </a:xfrm>
              <a:prstGeom prst="rect">
                <a:avLst/>
              </a:prstGeom>
              <a:blipFill>
                <a:blip r:embed="rId2"/>
                <a:stretch>
                  <a:fillRect l="-1522" t="-5283" r="-1218" b="-339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59DC9C11-FDFA-401B-A681-6711792DD6B5}"/>
              </a:ext>
            </a:extLst>
          </p:cNvPr>
          <p:cNvSpPr/>
          <p:nvPr/>
        </p:nvSpPr>
        <p:spPr>
          <a:xfrm>
            <a:off x="5176455" y="1697471"/>
            <a:ext cx="1705548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>
                <a:solidFill>
                  <a:srgbClr val="C00000"/>
                </a:solidFill>
              </a:rPr>
              <a:t>Bài giải :</a:t>
            </a:r>
            <a:endParaRPr lang="vi-VN" sz="3200" b="1" u="sng">
              <a:solidFill>
                <a:srgbClr val="C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DACD69-E3CE-4D3C-B33A-F48AA2296873}"/>
              </a:ext>
            </a:extLst>
          </p:cNvPr>
          <p:cNvSpPr/>
          <p:nvPr/>
        </p:nvSpPr>
        <p:spPr>
          <a:xfrm>
            <a:off x="1256561" y="2840978"/>
            <a:ext cx="2621659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Kho thứ nhất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CB63AD-1979-4959-9964-7FFDC23ADA23}"/>
              </a:ext>
            </a:extLst>
          </p:cNvPr>
          <p:cNvSpPr/>
          <p:nvPr/>
        </p:nvSpPr>
        <p:spPr>
          <a:xfrm>
            <a:off x="1270774" y="3247640"/>
            <a:ext cx="2537600" cy="4101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Kho thứ hai :</a:t>
            </a:r>
            <a:endParaRPr lang="vi-VN" sz="320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BF3467D-F3DC-4672-B4D7-28ED998282BE}"/>
              </a:ext>
            </a:extLst>
          </p:cNvPr>
          <p:cNvGrpSpPr/>
          <p:nvPr/>
        </p:nvGrpSpPr>
        <p:grpSpPr>
          <a:xfrm>
            <a:off x="3907770" y="2980048"/>
            <a:ext cx="3781043" cy="103801"/>
            <a:chOff x="5625721" y="3033713"/>
            <a:chExt cx="4290196" cy="14954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A83267B-9F69-4B6C-BEE1-6E4E2B4114AF}"/>
                </a:ext>
              </a:extLst>
            </p:cNvPr>
            <p:cNvGrpSpPr/>
            <p:nvPr/>
          </p:nvGrpSpPr>
          <p:grpSpPr>
            <a:xfrm>
              <a:off x="5625721" y="3034666"/>
              <a:ext cx="2144210" cy="148589"/>
              <a:chOff x="5625721" y="3034666"/>
              <a:chExt cx="2144210" cy="148589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89176C6-A0E7-4122-846E-4A3560D86271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" name="Straight Connector 3">
                  <a:extLst>
                    <a:ext uri="{FF2B5EF4-FFF2-40B4-BE49-F238E27FC236}">
                      <a16:creationId xmlns:a16="http://schemas.microsoft.com/office/drawing/2014/main" id="{ABA89A9E-BEF0-442B-AD6A-E4EE024D9539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01A1CFD9-D498-412E-81EE-835B6A53A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F47E36B0-5C45-40A9-BACC-5AA2C0449D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F7ECFBC-CBBD-4678-AA1D-5DA732CA384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23026871-0A24-48E1-B6DC-94E7EFC7EB98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EF2C4A8-CC76-4EB4-81C5-DAB2588A49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13A385D-24BD-453A-BE06-A205C3AE92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194A442-5221-4A01-967A-E60E4FC9E70F}"/>
                </a:ext>
              </a:extLst>
            </p:cNvPr>
            <p:cNvGrpSpPr/>
            <p:nvPr/>
          </p:nvGrpSpPr>
          <p:grpSpPr>
            <a:xfrm>
              <a:off x="7771707" y="3033713"/>
              <a:ext cx="2144210" cy="148589"/>
              <a:chOff x="5625721" y="3034666"/>
              <a:chExt cx="2144210" cy="148589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A161A001-0964-4367-9FD1-471C5718B62D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5D7511B8-0E2A-4BC3-BE2D-1883B4B31B5C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7C2CFF18-1896-4E47-889B-A8C0C7923C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F547EFE6-6D3E-419C-862D-0FED13D66F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49485596-E180-4E8C-BFDF-E3ADBA14CC09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EE15A251-C79A-40EC-A785-C8CC8D257FCF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DB2E2529-80C6-4F97-B0E7-5E44E7CC2D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D049ED26-B55E-453D-9ECA-B8367DD578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48C24A5-1927-4436-9FC7-41948E0FF928}"/>
              </a:ext>
            </a:extLst>
          </p:cNvPr>
          <p:cNvCxnSpPr>
            <a:cxnSpLocks/>
          </p:cNvCxnSpPr>
          <p:nvPr/>
        </p:nvCxnSpPr>
        <p:spPr>
          <a:xfrm>
            <a:off x="3907770" y="3132006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FC98268-E133-446C-914F-80C87470AAA2}"/>
              </a:ext>
            </a:extLst>
          </p:cNvPr>
          <p:cNvCxnSpPr>
            <a:cxnSpLocks/>
          </p:cNvCxnSpPr>
          <p:nvPr/>
        </p:nvCxnSpPr>
        <p:spPr>
          <a:xfrm>
            <a:off x="7691807" y="3105863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>
            <a:extLst>
              <a:ext uri="{FF2B5EF4-FFF2-40B4-BE49-F238E27FC236}">
                <a16:creationId xmlns:a16="http://schemas.microsoft.com/office/drawing/2014/main" id="{27560650-A8CB-4536-B8A4-32B645DD5E61}"/>
              </a:ext>
            </a:extLst>
          </p:cNvPr>
          <p:cNvGrpSpPr/>
          <p:nvPr/>
        </p:nvGrpSpPr>
        <p:grpSpPr>
          <a:xfrm>
            <a:off x="3907770" y="3411409"/>
            <a:ext cx="4723266" cy="103801"/>
            <a:chOff x="3941805" y="3888006"/>
            <a:chExt cx="5359298" cy="149542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1B30A423-D654-4EF5-8860-0B8C37EB196C}"/>
                </a:ext>
              </a:extLst>
            </p:cNvPr>
            <p:cNvGrpSpPr/>
            <p:nvPr/>
          </p:nvGrpSpPr>
          <p:grpSpPr>
            <a:xfrm>
              <a:off x="3941805" y="3888959"/>
              <a:ext cx="2144210" cy="148589"/>
              <a:chOff x="5625721" y="3034666"/>
              <a:chExt cx="2144210" cy="148589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B80F46DA-A47C-4B99-8BE4-1E394C830519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9C59ADAB-E6FE-4509-8387-C641C9DFD4A5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C4BA36C-373E-4695-9F4B-5E9645C006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EC7B797A-D56B-4AA1-89D2-561C78253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AFC4FE2-0170-419A-A1D8-CB6F9B465A1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08247A7D-4817-423C-A30C-75F852010E5B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7E7E19FA-C672-42D2-AECA-55186A6939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F2EEA63-8170-4703-AECA-03478713E0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45C9C822-A2B0-4B0A-8935-F04D8FAC8289}"/>
                </a:ext>
              </a:extLst>
            </p:cNvPr>
            <p:cNvGrpSpPr/>
            <p:nvPr/>
          </p:nvGrpSpPr>
          <p:grpSpPr>
            <a:xfrm>
              <a:off x="6087791" y="3888006"/>
              <a:ext cx="3213312" cy="148589"/>
              <a:chOff x="7771707" y="3567113"/>
              <a:chExt cx="3213312" cy="148589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D4735414-B4C3-4DBD-ADE2-5D18D8DEE1AA}"/>
                  </a:ext>
                </a:extLst>
              </p:cNvPr>
              <p:cNvGrpSpPr/>
              <p:nvPr/>
            </p:nvGrpSpPr>
            <p:grpSpPr>
              <a:xfrm>
                <a:off x="7771707" y="3567113"/>
                <a:ext cx="2144210" cy="148589"/>
                <a:chOff x="5625721" y="3034666"/>
                <a:chExt cx="2144210" cy="148589"/>
              </a:xfrm>
            </p:grpSpPr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A009F0D8-F375-4B66-A6D0-B32B002E5D94}"/>
                    </a:ext>
                  </a:extLst>
                </p:cNvPr>
                <p:cNvGrpSpPr/>
                <p:nvPr/>
              </p:nvGrpSpPr>
              <p:grpSpPr>
                <a:xfrm>
                  <a:off x="5625721" y="3034666"/>
                  <a:ext cx="1070501" cy="148589"/>
                  <a:chOff x="5625721" y="3034666"/>
                  <a:chExt cx="1070501" cy="148589"/>
                </a:xfrm>
              </p:grpSpPr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B03BAD49-2671-44F7-9D6E-C2F83FFE7AD7}"/>
                      </a:ext>
                    </a:extLst>
                  </p:cNvPr>
                  <p:cNvCxnSpPr/>
                  <p:nvPr/>
                </p:nvCxnSpPr>
                <p:spPr>
                  <a:xfrm>
                    <a:off x="5627498" y="3108961"/>
                    <a:ext cx="1068724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0ACDB80F-FDC1-414B-BDFE-B2E26ED5C9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25721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AE25E4A3-CB9C-4FEA-B851-07A7A37607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96222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BBE944A6-94B2-449A-A346-4CA2B805C9AF}"/>
                    </a:ext>
                  </a:extLst>
                </p:cNvPr>
                <p:cNvGrpSpPr/>
                <p:nvPr/>
              </p:nvGrpSpPr>
              <p:grpSpPr>
                <a:xfrm>
                  <a:off x="6699430" y="3034666"/>
                  <a:ext cx="1070501" cy="148589"/>
                  <a:chOff x="5625721" y="3034666"/>
                  <a:chExt cx="1070501" cy="148589"/>
                </a:xfrm>
              </p:grpSpPr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8781DA49-DFEB-4072-9428-F2FE24D7EBDD}"/>
                      </a:ext>
                    </a:extLst>
                  </p:cNvPr>
                  <p:cNvCxnSpPr/>
                  <p:nvPr/>
                </p:nvCxnSpPr>
                <p:spPr>
                  <a:xfrm>
                    <a:off x="5627498" y="3108961"/>
                    <a:ext cx="1068724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C74D514D-4CEF-40C6-874D-938B9DA52E7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25721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E46423CB-9F79-46D4-B985-72E63B6ECE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96222" y="3034666"/>
                    <a:ext cx="0" cy="148589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62FA3094-CD16-43B4-A56F-68255480D7CD}"/>
                  </a:ext>
                </a:extLst>
              </p:cNvPr>
              <p:cNvGrpSpPr/>
              <p:nvPr/>
            </p:nvGrpSpPr>
            <p:grpSpPr>
              <a:xfrm>
                <a:off x="9914518" y="3567113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D1C7B8DE-B478-4EBF-AC31-7EB6D6596BB8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197BDD2B-FBE7-4D95-83D5-B734D942B0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D05102C-BEEA-4808-95E3-912629B313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6" name="Right Brace 65">
            <a:extLst>
              <a:ext uri="{FF2B5EF4-FFF2-40B4-BE49-F238E27FC236}">
                <a16:creationId xmlns:a16="http://schemas.microsoft.com/office/drawing/2014/main" id="{DB6407DD-C6BA-4CDA-8A23-3B3CFF3FBDC4}"/>
              </a:ext>
            </a:extLst>
          </p:cNvPr>
          <p:cNvSpPr/>
          <p:nvPr/>
        </p:nvSpPr>
        <p:spPr>
          <a:xfrm>
            <a:off x="8730431" y="2968929"/>
            <a:ext cx="245661" cy="473387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FD2E956-7D64-4FA1-BC64-B61C45104951}"/>
              </a:ext>
            </a:extLst>
          </p:cNvPr>
          <p:cNvSpPr/>
          <p:nvPr/>
        </p:nvSpPr>
        <p:spPr>
          <a:xfrm>
            <a:off x="9005641" y="3062771"/>
            <a:ext cx="1762444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2504EE"/>
                </a:solidFill>
              </a:rPr>
              <a:t>1350 tấn</a:t>
            </a:r>
            <a:endParaRPr lang="vi-VN" sz="3200">
              <a:solidFill>
                <a:srgbClr val="2504EE"/>
              </a:solidFill>
            </a:endParaRPr>
          </a:p>
        </p:txBody>
      </p:sp>
      <p:sp>
        <p:nvSpPr>
          <p:cNvPr id="68" name="Right Brace 67">
            <a:extLst>
              <a:ext uri="{FF2B5EF4-FFF2-40B4-BE49-F238E27FC236}">
                <a16:creationId xmlns:a16="http://schemas.microsoft.com/office/drawing/2014/main" id="{2E2CB66B-F997-4F59-9840-7E9EFED1D7C9}"/>
              </a:ext>
            </a:extLst>
          </p:cNvPr>
          <p:cNvSpPr/>
          <p:nvPr/>
        </p:nvSpPr>
        <p:spPr>
          <a:xfrm rot="5400000">
            <a:off x="6191286" y="1316856"/>
            <a:ext cx="150960" cy="471799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B5D4B8B-A163-429A-B24C-68117B256B76}"/>
              </a:ext>
            </a:extLst>
          </p:cNvPr>
          <p:cNvSpPr/>
          <p:nvPr/>
        </p:nvSpPr>
        <p:spPr>
          <a:xfrm>
            <a:off x="5850387" y="3873128"/>
            <a:ext cx="1031616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FF0000"/>
                </a:solidFill>
              </a:rPr>
              <a:t>? tấn </a:t>
            </a:r>
            <a:endParaRPr lang="vi-VN" sz="2800" b="1">
              <a:solidFill>
                <a:srgbClr val="FF0000"/>
              </a:solidFill>
            </a:endParaRPr>
          </a:p>
        </p:txBody>
      </p:sp>
      <p:sp>
        <p:nvSpPr>
          <p:cNvPr id="71" name="Right Brace 70">
            <a:extLst>
              <a:ext uri="{FF2B5EF4-FFF2-40B4-BE49-F238E27FC236}">
                <a16:creationId xmlns:a16="http://schemas.microsoft.com/office/drawing/2014/main" id="{9FACD10D-D384-4B12-A7C2-F056E883D27C}"/>
              </a:ext>
            </a:extLst>
          </p:cNvPr>
          <p:cNvSpPr/>
          <p:nvPr/>
        </p:nvSpPr>
        <p:spPr>
          <a:xfrm rot="16200000">
            <a:off x="5717263" y="936174"/>
            <a:ext cx="160824" cy="377981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14D4B13-7B89-49F8-90DD-69602E2AEC80}"/>
              </a:ext>
            </a:extLst>
          </p:cNvPr>
          <p:cNvSpPr/>
          <p:nvPr/>
        </p:nvSpPr>
        <p:spPr>
          <a:xfrm>
            <a:off x="5322038" y="2297879"/>
            <a:ext cx="1031616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? tấn 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2BF72C6-EBEA-4451-99DF-672BF29868CC}"/>
              </a:ext>
            </a:extLst>
          </p:cNvPr>
          <p:cNvSpPr/>
          <p:nvPr/>
        </p:nvSpPr>
        <p:spPr>
          <a:xfrm>
            <a:off x="1256561" y="2232908"/>
            <a:ext cx="2842816" cy="514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Ta có s</a:t>
            </a:r>
            <a:r>
              <a:rPr lang="vi-VN" sz="3200">
                <a:solidFill>
                  <a:schemeClr val="tx1"/>
                </a:solidFill>
              </a:rPr>
              <a:t>ơ</a:t>
            </a:r>
            <a:r>
              <a:rPr lang="en-US" sz="3200">
                <a:solidFill>
                  <a:schemeClr val="tx1"/>
                </a:solidFill>
              </a:rPr>
              <a:t> đồ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B9542E9-68AE-49B7-BBAE-6BEA19194F0D}"/>
              </a:ext>
            </a:extLst>
          </p:cNvPr>
          <p:cNvSpPr/>
          <p:nvPr/>
        </p:nvSpPr>
        <p:spPr>
          <a:xfrm>
            <a:off x="888140" y="4271616"/>
            <a:ext cx="4985043" cy="857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Theo sơ đồ, tổngsố phần </a:t>
            </a:r>
          </a:p>
          <a:p>
            <a:pPr algn="ctr"/>
            <a:r>
              <a:rPr lang="en-US" sz="3200">
                <a:solidFill>
                  <a:schemeClr val="tx1"/>
                </a:solidFill>
              </a:rPr>
              <a:t>bằng nhau là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1B2B5A5-7F6B-4080-8F25-84829A94F928}"/>
              </a:ext>
            </a:extLst>
          </p:cNvPr>
          <p:cNvSpPr/>
          <p:nvPr/>
        </p:nvSpPr>
        <p:spPr>
          <a:xfrm>
            <a:off x="1739347" y="5230104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CC00CC"/>
                </a:solidFill>
              </a:rPr>
              <a:t>4</a:t>
            </a:r>
            <a:endParaRPr lang="vi-VN" sz="3200">
              <a:solidFill>
                <a:srgbClr val="CC00CC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69F813B-19E0-460F-AB0A-C5130A3A0AE7}"/>
              </a:ext>
            </a:extLst>
          </p:cNvPr>
          <p:cNvSpPr/>
          <p:nvPr/>
        </p:nvSpPr>
        <p:spPr>
          <a:xfrm>
            <a:off x="2282285" y="5245288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CC00CC"/>
                </a:solidFill>
              </a:rPr>
              <a:t>+</a:t>
            </a:r>
            <a:endParaRPr lang="vi-VN" sz="3200">
              <a:solidFill>
                <a:srgbClr val="CC00CC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A4F26AC-8409-4BC9-BAA8-E3ECF15A2298}"/>
              </a:ext>
            </a:extLst>
          </p:cNvPr>
          <p:cNvSpPr/>
          <p:nvPr/>
        </p:nvSpPr>
        <p:spPr>
          <a:xfrm>
            <a:off x="2759399" y="5213727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CC00CC"/>
                </a:solidFill>
              </a:rPr>
              <a:t>5</a:t>
            </a:r>
            <a:endParaRPr lang="vi-VN" sz="3200">
              <a:solidFill>
                <a:srgbClr val="CC00CC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17C50CD-2165-4CE0-B9E4-6ACB7F87184B}"/>
              </a:ext>
            </a:extLst>
          </p:cNvPr>
          <p:cNvSpPr/>
          <p:nvPr/>
        </p:nvSpPr>
        <p:spPr>
          <a:xfrm>
            <a:off x="3318568" y="5226336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CC00CC"/>
                </a:solidFill>
              </a:rPr>
              <a:t>=</a:t>
            </a:r>
            <a:endParaRPr lang="vi-VN" sz="3200">
              <a:solidFill>
                <a:srgbClr val="CC00CC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BA276E8-F330-424D-91BC-6EF0126FEEED}"/>
              </a:ext>
            </a:extLst>
          </p:cNvPr>
          <p:cNvSpPr/>
          <p:nvPr/>
        </p:nvSpPr>
        <p:spPr>
          <a:xfrm>
            <a:off x="3845274" y="5226336"/>
            <a:ext cx="570067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FF0000"/>
                </a:solidFill>
              </a:rPr>
              <a:t>9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A17B2BE-4ACA-4ACE-9F73-AC4EBF3A4DE9}"/>
              </a:ext>
            </a:extLst>
          </p:cNvPr>
          <p:cNvSpPr/>
          <p:nvPr/>
        </p:nvSpPr>
        <p:spPr>
          <a:xfrm>
            <a:off x="4105388" y="5195884"/>
            <a:ext cx="1541704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CC00CC"/>
                </a:solidFill>
              </a:rPr>
              <a:t>(phần)</a:t>
            </a:r>
            <a:endParaRPr lang="vi-VN" sz="3200">
              <a:solidFill>
                <a:srgbClr val="CC00CC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E113DB7F-629F-41D0-85D7-7FBACA80322B}"/>
              </a:ext>
            </a:extLst>
          </p:cNvPr>
          <p:cNvSpPr/>
          <p:nvPr/>
        </p:nvSpPr>
        <p:spPr>
          <a:xfrm>
            <a:off x="1181021" y="5665992"/>
            <a:ext cx="5143130" cy="3268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Số thóc của kho thứ nhất là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DCB68C7-F898-4645-B8B7-BB0D4361CA35}"/>
              </a:ext>
            </a:extLst>
          </p:cNvPr>
          <p:cNvSpPr/>
          <p:nvPr/>
        </p:nvSpPr>
        <p:spPr>
          <a:xfrm>
            <a:off x="1141232" y="6157004"/>
            <a:ext cx="4922056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CC00CC"/>
                </a:solidFill>
              </a:rPr>
              <a:t>1350 : 9 x 4 = </a:t>
            </a:r>
            <a:r>
              <a:rPr lang="en-US" sz="3200">
                <a:solidFill>
                  <a:srgbClr val="FF0000"/>
                </a:solidFill>
              </a:rPr>
              <a:t>600</a:t>
            </a:r>
            <a:r>
              <a:rPr lang="en-US" sz="3200">
                <a:solidFill>
                  <a:srgbClr val="CC00CC"/>
                </a:solidFill>
              </a:rPr>
              <a:t> (tấn)</a:t>
            </a:r>
            <a:endParaRPr lang="vi-VN" sz="3200">
              <a:solidFill>
                <a:srgbClr val="CC00CC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B2AEE882-073F-4014-AE80-37ED6C640C16}"/>
              </a:ext>
            </a:extLst>
          </p:cNvPr>
          <p:cNvSpPr/>
          <p:nvPr/>
        </p:nvSpPr>
        <p:spPr>
          <a:xfrm>
            <a:off x="6814991" y="4649853"/>
            <a:ext cx="4322202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Số thóc ở kho thứ hai là : </a:t>
            </a:r>
            <a:endParaRPr lang="vi-VN" sz="3200">
              <a:solidFill>
                <a:schemeClr val="tx1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32C51D3-E86B-4D4B-ADF9-09D6DAD17B90}"/>
              </a:ext>
            </a:extLst>
          </p:cNvPr>
          <p:cNvCxnSpPr/>
          <p:nvPr/>
        </p:nvCxnSpPr>
        <p:spPr>
          <a:xfrm>
            <a:off x="6266766" y="4426340"/>
            <a:ext cx="0" cy="2431660"/>
          </a:xfrm>
          <a:prstGeom prst="line">
            <a:avLst/>
          </a:prstGeom>
          <a:ln w="28575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>
            <a:extLst>
              <a:ext uri="{FF2B5EF4-FFF2-40B4-BE49-F238E27FC236}">
                <a16:creationId xmlns:a16="http://schemas.microsoft.com/office/drawing/2014/main" id="{CEB331F8-B2D9-4F4D-B7FA-463B75FD4B66}"/>
              </a:ext>
            </a:extLst>
          </p:cNvPr>
          <p:cNvSpPr/>
          <p:nvPr/>
        </p:nvSpPr>
        <p:spPr>
          <a:xfrm>
            <a:off x="6392233" y="5140296"/>
            <a:ext cx="4922056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CC00CC"/>
                </a:solidFill>
              </a:rPr>
              <a:t>1350 – 600 = </a:t>
            </a:r>
            <a:r>
              <a:rPr lang="en-US" sz="3200">
                <a:solidFill>
                  <a:srgbClr val="FF0000"/>
                </a:solidFill>
              </a:rPr>
              <a:t>750</a:t>
            </a:r>
            <a:r>
              <a:rPr lang="en-US" sz="3200">
                <a:solidFill>
                  <a:srgbClr val="CC00CC"/>
                </a:solidFill>
              </a:rPr>
              <a:t> (tấn)</a:t>
            </a:r>
            <a:endParaRPr lang="vi-VN" sz="3200">
              <a:solidFill>
                <a:srgbClr val="CC00CC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DC54003-1125-417D-A85B-AC784DF06D10}"/>
              </a:ext>
            </a:extLst>
          </p:cNvPr>
          <p:cNvSpPr/>
          <p:nvPr/>
        </p:nvSpPr>
        <p:spPr>
          <a:xfrm>
            <a:off x="6492250" y="5652616"/>
            <a:ext cx="1554040" cy="3996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u="sng">
                <a:solidFill>
                  <a:schemeClr val="tx1"/>
                </a:solidFill>
              </a:rPr>
              <a:t>Đáp số </a:t>
            </a:r>
            <a:r>
              <a:rPr lang="en-US" sz="3200">
                <a:solidFill>
                  <a:schemeClr val="tx1"/>
                </a:solidFill>
              </a:rPr>
              <a:t>: 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6BC41075-0572-4A68-A363-B2AEA0B8AC07}"/>
              </a:ext>
            </a:extLst>
          </p:cNvPr>
          <p:cNvSpPr/>
          <p:nvPr/>
        </p:nvSpPr>
        <p:spPr>
          <a:xfrm>
            <a:off x="7952559" y="5704907"/>
            <a:ext cx="4065560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Kho thứ nhất : </a:t>
            </a:r>
            <a:r>
              <a:rPr lang="en-US" sz="3200">
                <a:solidFill>
                  <a:srgbClr val="FF0000"/>
                </a:solidFill>
              </a:rPr>
              <a:t>600</a:t>
            </a:r>
            <a:r>
              <a:rPr lang="en-US" sz="3200">
                <a:solidFill>
                  <a:schemeClr val="tx1"/>
                </a:solidFill>
              </a:rPr>
              <a:t> tấn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E77770E-763B-45D3-8740-610DC1544288}"/>
              </a:ext>
            </a:extLst>
          </p:cNvPr>
          <p:cNvSpPr/>
          <p:nvPr/>
        </p:nvSpPr>
        <p:spPr>
          <a:xfrm>
            <a:off x="7952559" y="6157004"/>
            <a:ext cx="4065560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Kho thứ hai : </a:t>
            </a:r>
            <a:r>
              <a:rPr lang="en-US" sz="3200">
                <a:solidFill>
                  <a:srgbClr val="FF0000"/>
                </a:solidFill>
              </a:rPr>
              <a:t>750</a:t>
            </a:r>
            <a:r>
              <a:rPr lang="en-US" sz="3200">
                <a:solidFill>
                  <a:schemeClr val="tx1"/>
                </a:solidFill>
              </a:rPr>
              <a:t> tấn</a:t>
            </a:r>
            <a:endParaRPr lang="vi-VN" sz="3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22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8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8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9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9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1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2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4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6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66" grpId="0" animBg="1"/>
      <p:bldP spid="67" grpId="0"/>
      <p:bldP spid="68" grpId="0" animBg="1"/>
      <p:bldP spid="69" grpId="0"/>
      <p:bldP spid="71" grpId="0" animBg="1"/>
      <p:bldP spid="72" grpId="0"/>
      <p:bldP spid="62" grpId="0"/>
      <p:bldP spid="70" grpId="0"/>
      <p:bldP spid="74" grpId="0"/>
      <p:bldP spid="75" grpId="0"/>
      <p:bldP spid="76" grpId="0"/>
      <p:bldP spid="77" grpId="0"/>
      <p:bldP spid="78" grpId="0"/>
      <p:bldP spid="79" grpId="0"/>
      <p:bldP spid="86" grpId="0"/>
      <p:bldP spid="87" grpId="0"/>
      <p:bldP spid="89" grpId="0"/>
      <p:bldP spid="80" grpId="0"/>
      <p:bldP spid="81" grpId="0"/>
      <p:bldP spid="82" grpId="0"/>
      <p:bldP spid="8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/>
              <p:nvPr/>
            </p:nvSpPr>
            <p:spPr>
              <a:xfrm>
                <a:off x="90985" y="197935"/>
                <a:ext cx="12010030" cy="18462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3200">
                    <a:solidFill>
                      <a:srgbClr val="2504EE"/>
                    </a:solidFill>
                  </a:rPr>
                  <a:t>❹</a:t>
                </a:r>
                <a:r>
                  <a:rPr lang="en-US" sz="3200">
                    <a:solidFill>
                      <a:schemeClr val="tx1"/>
                    </a:solidFill>
                  </a:rPr>
                  <a:t>   Một cửa hàng bán được 56 hộp kẹo và hộp bánh, trong đó số hộp kẹo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>
                    <a:solidFill>
                      <a:schemeClr val="tx1"/>
                    </a:solidFill>
                  </a:rPr>
                  <a:t> </a:t>
                </a:r>
                <a:r>
                  <a:rPr lang="en-US" sz="3200">
                    <a:solidFill>
                      <a:schemeClr val="tx1"/>
                    </a:solidFill>
                  </a:rPr>
                  <a:t>số hộp bánh. Hỏi cửa hàng bán được bao nhiêu hộp mỗi loại.</a:t>
                </a:r>
                <a:endParaRPr lang="vi-VN" sz="32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7CD8647-C078-4ADD-97B4-B9E1FC5C79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85" y="197935"/>
                <a:ext cx="12010030" cy="1846205"/>
              </a:xfrm>
              <a:prstGeom prst="rect">
                <a:avLst/>
              </a:prstGeom>
              <a:blipFill>
                <a:blip r:embed="rId2"/>
                <a:stretch>
                  <a:fillRect l="-1320" t="-6271" r="-761" b="-1353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59DC9C11-FDFA-401B-A681-6711792DD6B5}"/>
              </a:ext>
            </a:extLst>
          </p:cNvPr>
          <p:cNvSpPr/>
          <p:nvPr/>
        </p:nvSpPr>
        <p:spPr>
          <a:xfrm>
            <a:off x="5210514" y="1764902"/>
            <a:ext cx="1705548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u="sng">
                <a:solidFill>
                  <a:srgbClr val="C00000"/>
                </a:solidFill>
              </a:rPr>
              <a:t>Bài giải :</a:t>
            </a:r>
            <a:endParaRPr lang="vi-VN" sz="3200" b="1" u="sng">
              <a:solidFill>
                <a:srgbClr val="C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DACD69-E3CE-4D3C-B33A-F48AA2296873}"/>
              </a:ext>
            </a:extLst>
          </p:cNvPr>
          <p:cNvSpPr/>
          <p:nvPr/>
        </p:nvSpPr>
        <p:spPr>
          <a:xfrm>
            <a:off x="1256562" y="2840978"/>
            <a:ext cx="1258500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Kẹo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CB63AD-1979-4959-9964-7FFDC23ADA23}"/>
              </a:ext>
            </a:extLst>
          </p:cNvPr>
          <p:cNvSpPr/>
          <p:nvPr/>
        </p:nvSpPr>
        <p:spPr>
          <a:xfrm>
            <a:off x="1270774" y="3247640"/>
            <a:ext cx="1438714" cy="4101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Bánh :</a:t>
            </a:r>
            <a:endParaRPr lang="vi-VN" sz="3200">
              <a:solidFill>
                <a:schemeClr val="tx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4C3A4CC-65BF-47D7-BF92-DA05B5031E8E}"/>
              </a:ext>
            </a:extLst>
          </p:cNvPr>
          <p:cNvGrpSpPr/>
          <p:nvPr/>
        </p:nvGrpSpPr>
        <p:grpSpPr>
          <a:xfrm>
            <a:off x="2734053" y="2980048"/>
            <a:ext cx="2834760" cy="103801"/>
            <a:chOff x="3907770" y="2980048"/>
            <a:chExt cx="2834760" cy="103801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A83267B-9F69-4B6C-BEE1-6E4E2B4114AF}"/>
                </a:ext>
              </a:extLst>
            </p:cNvPr>
            <p:cNvGrpSpPr/>
            <p:nvPr/>
          </p:nvGrpSpPr>
          <p:grpSpPr>
            <a:xfrm>
              <a:off x="3907770" y="2980710"/>
              <a:ext cx="1889739" cy="103139"/>
              <a:chOff x="5625721" y="3034666"/>
              <a:chExt cx="2144210" cy="148589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89176C6-A0E7-4122-846E-4A3560D86271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" name="Straight Connector 3">
                  <a:extLst>
                    <a:ext uri="{FF2B5EF4-FFF2-40B4-BE49-F238E27FC236}">
                      <a16:creationId xmlns:a16="http://schemas.microsoft.com/office/drawing/2014/main" id="{ABA89A9E-BEF0-442B-AD6A-E4EE024D9539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01A1CFD9-D498-412E-81EE-835B6A53A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F47E36B0-5C45-40A9-BACC-5AA2C0449D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F7ECFBC-CBBD-4678-AA1D-5DA732CA384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23026871-0A24-48E1-B6DC-94E7EFC7EB98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EF2C4A8-CC76-4EB4-81C5-DAB2588A49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13A385D-24BD-453A-BE06-A205C3AE92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161A001-0964-4367-9FD1-471C5718B62D}"/>
                </a:ext>
              </a:extLst>
            </p:cNvPr>
            <p:cNvGrpSpPr/>
            <p:nvPr/>
          </p:nvGrpSpPr>
          <p:grpSpPr>
            <a:xfrm>
              <a:off x="5799074" y="2980048"/>
              <a:ext cx="943456" cy="103139"/>
              <a:chOff x="5625721" y="3034666"/>
              <a:chExt cx="1070501" cy="148589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5D7511B8-0E2A-4BC3-BE2D-1883B4B31B5C}"/>
                  </a:ext>
                </a:extLst>
              </p:cNvPr>
              <p:cNvCxnSpPr/>
              <p:nvPr/>
            </p:nvCxnSpPr>
            <p:spPr>
              <a:xfrm>
                <a:off x="5627498" y="3108961"/>
                <a:ext cx="106872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7C2CFF18-1896-4E47-889B-A8C0C7923C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25721" y="3034666"/>
                <a:ext cx="0" cy="14858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547EFE6-6D3E-419C-862D-0FED13D66F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96222" y="3034666"/>
                <a:ext cx="0" cy="14858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48C24A5-1927-4436-9FC7-41948E0FF928}"/>
              </a:ext>
            </a:extLst>
          </p:cNvPr>
          <p:cNvCxnSpPr>
            <a:cxnSpLocks/>
          </p:cNvCxnSpPr>
          <p:nvPr/>
        </p:nvCxnSpPr>
        <p:spPr>
          <a:xfrm>
            <a:off x="2734053" y="3132006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FC98268-E133-446C-914F-80C87470AAA2}"/>
              </a:ext>
            </a:extLst>
          </p:cNvPr>
          <p:cNvCxnSpPr>
            <a:cxnSpLocks/>
          </p:cNvCxnSpPr>
          <p:nvPr/>
        </p:nvCxnSpPr>
        <p:spPr>
          <a:xfrm>
            <a:off x="5576433" y="3121868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BFDD6208-FC5C-4CE7-8B50-A6671856F90C}"/>
              </a:ext>
            </a:extLst>
          </p:cNvPr>
          <p:cNvGrpSpPr/>
          <p:nvPr/>
        </p:nvGrpSpPr>
        <p:grpSpPr>
          <a:xfrm>
            <a:off x="2734053" y="3411409"/>
            <a:ext cx="3781043" cy="103801"/>
            <a:chOff x="3907770" y="3411409"/>
            <a:chExt cx="3781043" cy="103801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1B30A423-D654-4EF5-8860-0B8C37EB196C}"/>
                </a:ext>
              </a:extLst>
            </p:cNvPr>
            <p:cNvGrpSpPr/>
            <p:nvPr/>
          </p:nvGrpSpPr>
          <p:grpSpPr>
            <a:xfrm>
              <a:off x="3907770" y="3412071"/>
              <a:ext cx="1889739" cy="103139"/>
              <a:chOff x="5625721" y="3034666"/>
              <a:chExt cx="2144210" cy="148589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B80F46DA-A47C-4B99-8BE4-1E394C830519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9C59ADAB-E6FE-4509-8387-C641C9DFD4A5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C4BA36C-373E-4695-9F4B-5E9645C006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EC7B797A-D56B-4AA1-89D2-561C782533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AFC4FE2-0170-419A-A1D8-CB6F9B465A17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08247A7D-4817-423C-A30C-75F852010E5B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7E7E19FA-C672-42D2-AECA-55186A6939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F2EEA63-8170-4703-AECA-03478713E0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D4735414-B4C3-4DBD-ADE2-5D18D8DEE1AA}"/>
                </a:ext>
              </a:extLst>
            </p:cNvPr>
            <p:cNvGrpSpPr/>
            <p:nvPr/>
          </p:nvGrpSpPr>
          <p:grpSpPr>
            <a:xfrm>
              <a:off x="5799074" y="3411409"/>
              <a:ext cx="1889739" cy="103139"/>
              <a:chOff x="5625721" y="3034666"/>
              <a:chExt cx="2144210" cy="148589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A009F0D8-F375-4B66-A6D0-B32B002E5D94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B03BAD49-2671-44F7-9D6E-C2F83FFE7AD7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0ACDB80F-FDC1-414B-BDFE-B2E26ED5C9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AE25E4A3-CB9C-4FEA-B851-07A7A37607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BE944A6-94B2-449A-A346-4CA2B805C9AF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8781DA49-DFEB-4072-9428-F2FE24D7EBDD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C74D514D-4CEF-40C6-874D-938B9DA52E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E46423CB-9F79-46D4-B985-72E63B6ECE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6" name="Right Brace 65">
            <a:extLst>
              <a:ext uri="{FF2B5EF4-FFF2-40B4-BE49-F238E27FC236}">
                <a16:creationId xmlns:a16="http://schemas.microsoft.com/office/drawing/2014/main" id="{DB6407DD-C6BA-4CDA-8A23-3B3CFF3FBDC4}"/>
              </a:ext>
            </a:extLst>
          </p:cNvPr>
          <p:cNvSpPr/>
          <p:nvPr/>
        </p:nvSpPr>
        <p:spPr>
          <a:xfrm>
            <a:off x="6626913" y="2977876"/>
            <a:ext cx="204390" cy="473387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FD2E956-7D64-4FA1-BC64-B61C45104951}"/>
              </a:ext>
            </a:extLst>
          </p:cNvPr>
          <p:cNvSpPr/>
          <p:nvPr/>
        </p:nvSpPr>
        <p:spPr>
          <a:xfrm>
            <a:off x="6845905" y="2973282"/>
            <a:ext cx="1258499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>
                <a:solidFill>
                  <a:srgbClr val="2504EE"/>
                </a:solidFill>
              </a:rPr>
              <a:t>56 hộp</a:t>
            </a:r>
            <a:endParaRPr lang="vi-VN" sz="2800">
              <a:solidFill>
                <a:srgbClr val="2504EE"/>
              </a:solidFill>
            </a:endParaRPr>
          </a:p>
        </p:txBody>
      </p:sp>
      <p:sp>
        <p:nvSpPr>
          <p:cNvPr id="68" name="Right Brace 67">
            <a:extLst>
              <a:ext uri="{FF2B5EF4-FFF2-40B4-BE49-F238E27FC236}">
                <a16:creationId xmlns:a16="http://schemas.microsoft.com/office/drawing/2014/main" id="{2E2CB66B-F997-4F59-9840-7E9EFED1D7C9}"/>
              </a:ext>
            </a:extLst>
          </p:cNvPr>
          <p:cNvSpPr/>
          <p:nvPr/>
        </p:nvSpPr>
        <p:spPr>
          <a:xfrm rot="5400000">
            <a:off x="4564028" y="1762777"/>
            <a:ext cx="121083" cy="3781034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B5D4B8B-A163-429A-B24C-68117B256B76}"/>
              </a:ext>
            </a:extLst>
          </p:cNvPr>
          <p:cNvSpPr/>
          <p:nvPr/>
        </p:nvSpPr>
        <p:spPr>
          <a:xfrm>
            <a:off x="4107984" y="3815091"/>
            <a:ext cx="1031616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FF0000"/>
                </a:solidFill>
              </a:rPr>
              <a:t>? hộp </a:t>
            </a:r>
            <a:endParaRPr lang="vi-VN" sz="2800" b="1">
              <a:solidFill>
                <a:srgbClr val="FF0000"/>
              </a:solidFill>
            </a:endParaRPr>
          </a:p>
        </p:txBody>
      </p:sp>
      <p:sp>
        <p:nvSpPr>
          <p:cNvPr id="71" name="Right Brace 70">
            <a:extLst>
              <a:ext uri="{FF2B5EF4-FFF2-40B4-BE49-F238E27FC236}">
                <a16:creationId xmlns:a16="http://schemas.microsoft.com/office/drawing/2014/main" id="{9FACD10D-D384-4B12-A7C2-F056E883D27C}"/>
              </a:ext>
            </a:extLst>
          </p:cNvPr>
          <p:cNvSpPr/>
          <p:nvPr/>
        </p:nvSpPr>
        <p:spPr>
          <a:xfrm rot="16200000">
            <a:off x="4049666" y="1430052"/>
            <a:ext cx="203533" cy="2834761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14D4B13-7B89-49F8-90DD-69602E2AEC80}"/>
              </a:ext>
            </a:extLst>
          </p:cNvPr>
          <p:cNvSpPr/>
          <p:nvPr/>
        </p:nvSpPr>
        <p:spPr>
          <a:xfrm>
            <a:off x="3790022" y="2256339"/>
            <a:ext cx="1420492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FF0000"/>
                </a:solidFill>
              </a:rPr>
              <a:t>? hộp </a:t>
            </a:r>
            <a:endParaRPr lang="vi-VN" sz="2800" b="1">
              <a:solidFill>
                <a:srgbClr val="FF0000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2BF72C6-EBEA-4451-99DF-672BF29868CC}"/>
              </a:ext>
            </a:extLst>
          </p:cNvPr>
          <p:cNvSpPr/>
          <p:nvPr/>
        </p:nvSpPr>
        <p:spPr>
          <a:xfrm>
            <a:off x="1256561" y="2232908"/>
            <a:ext cx="2842816" cy="514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Ta có s</a:t>
            </a:r>
            <a:r>
              <a:rPr lang="vi-VN" sz="3200">
                <a:solidFill>
                  <a:schemeClr val="tx1"/>
                </a:solidFill>
              </a:rPr>
              <a:t>ơ</a:t>
            </a:r>
            <a:r>
              <a:rPr lang="en-US" sz="3200">
                <a:solidFill>
                  <a:schemeClr val="tx1"/>
                </a:solidFill>
              </a:rPr>
              <a:t> đồ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B9542E9-68AE-49B7-BBAE-6BEA19194F0D}"/>
              </a:ext>
            </a:extLst>
          </p:cNvPr>
          <p:cNvSpPr/>
          <p:nvPr/>
        </p:nvSpPr>
        <p:spPr>
          <a:xfrm>
            <a:off x="888140" y="4271616"/>
            <a:ext cx="4985043" cy="857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Theo sơ đồ, tổng số phần </a:t>
            </a:r>
          </a:p>
          <a:p>
            <a:pPr algn="ctr"/>
            <a:r>
              <a:rPr lang="en-US" sz="3200">
                <a:solidFill>
                  <a:schemeClr val="tx1"/>
                </a:solidFill>
              </a:rPr>
              <a:t>bằng nhau là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1B2B5A5-7F6B-4080-8F25-84829A94F928}"/>
              </a:ext>
            </a:extLst>
          </p:cNvPr>
          <p:cNvSpPr/>
          <p:nvPr/>
        </p:nvSpPr>
        <p:spPr>
          <a:xfrm>
            <a:off x="1739347" y="5230104"/>
            <a:ext cx="3829465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3 + 4 = </a:t>
            </a:r>
            <a:r>
              <a:rPr lang="en-US" sz="3200">
                <a:solidFill>
                  <a:srgbClr val="FF0000"/>
                </a:solidFill>
              </a:rPr>
              <a:t>7</a:t>
            </a:r>
            <a:r>
              <a:rPr lang="en-US" sz="3200">
                <a:solidFill>
                  <a:schemeClr val="tx1"/>
                </a:solidFill>
              </a:rPr>
              <a:t> (phần)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E113DB7F-629F-41D0-85D7-7FBACA80322B}"/>
              </a:ext>
            </a:extLst>
          </p:cNvPr>
          <p:cNvSpPr/>
          <p:nvPr/>
        </p:nvSpPr>
        <p:spPr>
          <a:xfrm>
            <a:off x="396762" y="5663251"/>
            <a:ext cx="6121939" cy="386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Số hộp kẹo cửa hàng bán được là :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DCB68C7-F898-4645-B8B7-BB0D4361CA35}"/>
              </a:ext>
            </a:extLst>
          </p:cNvPr>
          <p:cNvSpPr/>
          <p:nvPr/>
        </p:nvSpPr>
        <p:spPr>
          <a:xfrm>
            <a:off x="1141232" y="6157004"/>
            <a:ext cx="4922056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56 : 7 x 3 = </a:t>
            </a:r>
            <a:r>
              <a:rPr lang="en-US" sz="3200">
                <a:solidFill>
                  <a:srgbClr val="FF0000"/>
                </a:solidFill>
              </a:rPr>
              <a:t>24</a:t>
            </a:r>
            <a:r>
              <a:rPr lang="en-US" sz="3200">
                <a:solidFill>
                  <a:schemeClr val="tx1"/>
                </a:solidFill>
              </a:rPr>
              <a:t> (hộp)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B2AEE882-073F-4014-AE80-37ED6C640C16}"/>
              </a:ext>
            </a:extLst>
          </p:cNvPr>
          <p:cNvSpPr/>
          <p:nvPr/>
        </p:nvSpPr>
        <p:spPr>
          <a:xfrm>
            <a:off x="6392233" y="4322201"/>
            <a:ext cx="5268218" cy="857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Số hộp bánh cửa hàng bán được là :</a:t>
            </a:r>
            <a:endParaRPr lang="vi-VN" sz="3200">
              <a:solidFill>
                <a:schemeClr val="tx1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32C51D3-E86B-4D4B-ADF9-09D6DAD17B90}"/>
              </a:ext>
            </a:extLst>
          </p:cNvPr>
          <p:cNvCxnSpPr/>
          <p:nvPr/>
        </p:nvCxnSpPr>
        <p:spPr>
          <a:xfrm>
            <a:off x="6335006" y="4426340"/>
            <a:ext cx="0" cy="2431660"/>
          </a:xfrm>
          <a:prstGeom prst="line">
            <a:avLst/>
          </a:prstGeom>
          <a:ln w="28575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>
            <a:extLst>
              <a:ext uri="{FF2B5EF4-FFF2-40B4-BE49-F238E27FC236}">
                <a16:creationId xmlns:a16="http://schemas.microsoft.com/office/drawing/2014/main" id="{CEB331F8-B2D9-4F4D-B7FA-463B75FD4B66}"/>
              </a:ext>
            </a:extLst>
          </p:cNvPr>
          <p:cNvSpPr/>
          <p:nvPr/>
        </p:nvSpPr>
        <p:spPr>
          <a:xfrm>
            <a:off x="6692489" y="5276776"/>
            <a:ext cx="4922056" cy="3374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</a:rPr>
              <a:t>56 – 24 = </a:t>
            </a:r>
            <a:r>
              <a:rPr lang="en-US" sz="3200">
                <a:solidFill>
                  <a:srgbClr val="FF0000"/>
                </a:solidFill>
              </a:rPr>
              <a:t>32</a:t>
            </a:r>
            <a:r>
              <a:rPr lang="en-US" sz="3200">
                <a:solidFill>
                  <a:schemeClr val="tx1"/>
                </a:solidFill>
              </a:rPr>
              <a:t> (hộp)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DC54003-1125-417D-A85B-AC784DF06D10}"/>
              </a:ext>
            </a:extLst>
          </p:cNvPr>
          <p:cNvSpPr/>
          <p:nvPr/>
        </p:nvSpPr>
        <p:spPr>
          <a:xfrm>
            <a:off x="6942628" y="5652616"/>
            <a:ext cx="1554040" cy="3996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u="sng">
                <a:solidFill>
                  <a:schemeClr val="tx1"/>
                </a:solidFill>
              </a:rPr>
              <a:t>Đáp số </a:t>
            </a:r>
            <a:r>
              <a:rPr lang="en-US" sz="3200">
                <a:solidFill>
                  <a:schemeClr val="tx1"/>
                </a:solidFill>
              </a:rPr>
              <a:t>: 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6BC41075-0572-4A68-A363-B2AEA0B8AC07}"/>
              </a:ext>
            </a:extLst>
          </p:cNvPr>
          <p:cNvSpPr/>
          <p:nvPr/>
        </p:nvSpPr>
        <p:spPr>
          <a:xfrm>
            <a:off x="8402937" y="5704907"/>
            <a:ext cx="2528922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Kẹo :   </a:t>
            </a:r>
            <a:r>
              <a:rPr lang="en-US" sz="3200">
                <a:solidFill>
                  <a:srgbClr val="FF0000"/>
                </a:solidFill>
              </a:rPr>
              <a:t>24</a:t>
            </a:r>
            <a:r>
              <a:rPr lang="en-US" sz="3200">
                <a:solidFill>
                  <a:schemeClr val="tx1"/>
                </a:solidFill>
              </a:rPr>
              <a:t> hộp</a:t>
            </a:r>
            <a:endParaRPr lang="vi-VN" sz="3200">
              <a:solidFill>
                <a:schemeClr val="tx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E77770E-763B-45D3-8740-610DC1544288}"/>
              </a:ext>
            </a:extLst>
          </p:cNvPr>
          <p:cNvSpPr/>
          <p:nvPr/>
        </p:nvSpPr>
        <p:spPr>
          <a:xfrm>
            <a:off x="8402937" y="6157004"/>
            <a:ext cx="2870112" cy="347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chemeClr val="tx1"/>
                </a:solidFill>
              </a:rPr>
              <a:t>Bánh : </a:t>
            </a:r>
            <a:r>
              <a:rPr lang="en-US" sz="3200">
                <a:solidFill>
                  <a:srgbClr val="FF0000"/>
                </a:solidFill>
              </a:rPr>
              <a:t>32</a:t>
            </a:r>
            <a:r>
              <a:rPr lang="en-US" sz="3200">
                <a:solidFill>
                  <a:schemeClr val="tx1"/>
                </a:solidFill>
              </a:rPr>
              <a:t> hộp</a:t>
            </a:r>
            <a:endParaRPr lang="vi-VN" sz="3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81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2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2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7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9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75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75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375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75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775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975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175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375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475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675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66" grpId="0" animBg="1"/>
      <p:bldP spid="67" grpId="0"/>
      <p:bldP spid="68" grpId="0" animBg="1"/>
      <p:bldP spid="69" grpId="0"/>
      <p:bldP spid="71" grpId="0" animBg="1"/>
      <p:bldP spid="72" grpId="0"/>
      <p:bldP spid="62" grpId="0"/>
      <p:bldP spid="70" grpId="0"/>
      <p:bldP spid="74" grpId="0"/>
      <p:bldP spid="86" grpId="0"/>
      <p:bldP spid="87" grpId="0"/>
      <p:bldP spid="89" grpId="0"/>
      <p:bldP spid="80" grpId="0"/>
      <p:bldP spid="81" grpId="0"/>
      <p:bldP spid="82" grpId="0"/>
      <p:bldP spid="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90985" y="197936"/>
            <a:ext cx="12010030" cy="1282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>
                <a:solidFill>
                  <a:srgbClr val="2504EE"/>
                </a:solidFill>
              </a:rPr>
              <a:t>❺ </a:t>
            </a:r>
            <a:r>
              <a:rPr lang="en-US" sz="3600">
                <a:solidFill>
                  <a:schemeClr val="tx1"/>
                </a:solidFill>
              </a:rPr>
              <a:t>Mẹ hơn con 27 tuổi. Sau 3 năm nữa tuổi mẹ sẽ gấp 4 lần tuổi con. Tính tuổi mỗi người hiện nay.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2BF72C6-EBEA-4451-99DF-672BF29868CC}"/>
              </a:ext>
            </a:extLst>
          </p:cNvPr>
          <p:cNvSpPr/>
          <p:nvPr/>
        </p:nvSpPr>
        <p:spPr>
          <a:xfrm>
            <a:off x="3221846" y="1946305"/>
            <a:ext cx="5812980" cy="514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 nay, mẹ hơn con …. tuổi.</a:t>
            </a:r>
            <a:endParaRPr lang="vi-VN" sz="32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E873273-19EB-44EF-A190-8323B5F3AFB2}"/>
              </a:ext>
            </a:extLst>
          </p:cNvPr>
          <p:cNvSpPr/>
          <p:nvPr/>
        </p:nvSpPr>
        <p:spPr>
          <a:xfrm flipH="1">
            <a:off x="7344779" y="1937877"/>
            <a:ext cx="750626" cy="514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endParaRPr lang="vi-VN" sz="3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D540FAB-C029-45CA-A6EB-ED44C2C809EC}"/>
              </a:ext>
            </a:extLst>
          </p:cNvPr>
          <p:cNvSpPr/>
          <p:nvPr/>
        </p:nvSpPr>
        <p:spPr>
          <a:xfrm>
            <a:off x="2621338" y="2652723"/>
            <a:ext cx="7368825" cy="514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 3 năm nữa, mẹ hơn con …. tuổi.</a:t>
            </a:r>
            <a:endParaRPr lang="vi-VN" sz="32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B5638FD-0C8F-4B88-A7B0-BF5A1045063D}"/>
              </a:ext>
            </a:extLst>
          </p:cNvPr>
          <p:cNvSpPr/>
          <p:nvPr/>
        </p:nvSpPr>
        <p:spPr>
          <a:xfrm flipH="1">
            <a:off x="7985849" y="2649352"/>
            <a:ext cx="951531" cy="514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endParaRPr lang="vi-VN" sz="3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Arrow: Notched Right 60">
            <a:extLst>
              <a:ext uri="{FF2B5EF4-FFF2-40B4-BE49-F238E27FC236}">
                <a16:creationId xmlns:a16="http://schemas.microsoft.com/office/drawing/2014/main" id="{89890AA0-309A-4AD0-A724-782791DE8DBF}"/>
              </a:ext>
            </a:extLst>
          </p:cNvPr>
          <p:cNvSpPr/>
          <p:nvPr/>
        </p:nvSpPr>
        <p:spPr>
          <a:xfrm rot="5400000">
            <a:off x="5610871" y="3345369"/>
            <a:ext cx="970258" cy="776600"/>
          </a:xfrm>
          <a:prstGeom prst="notchedRightArrow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CE7A94FD-60DD-4C40-A279-872B6C5ECE03}"/>
              </a:ext>
            </a:extLst>
          </p:cNvPr>
          <p:cNvSpPr/>
          <p:nvPr/>
        </p:nvSpPr>
        <p:spPr>
          <a:xfrm>
            <a:off x="544490" y="4336242"/>
            <a:ext cx="11103020" cy="65853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 số tuổi giữa hai người không thay đổi theo thời gian</a:t>
            </a:r>
            <a:endParaRPr lang="vi-VN" sz="32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50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58" grpId="0"/>
      <p:bldP spid="59" grpId="0"/>
      <p:bldP spid="60" grpId="0"/>
      <p:bldP spid="61" grpId="0" animBg="1"/>
      <p:bldP spid="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90985" y="197936"/>
            <a:ext cx="12010030" cy="1282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>
                <a:solidFill>
                  <a:srgbClr val="2504EE"/>
                </a:solidFill>
              </a:rPr>
              <a:t>❺ </a:t>
            </a:r>
            <a:r>
              <a:rPr lang="en-US" sz="3600">
                <a:solidFill>
                  <a:schemeClr val="tx1"/>
                </a:solidFill>
              </a:rPr>
              <a:t>Mẹ hơn con 27 tuổi. Sau 3 năm nữa tuổi mẹ sẽ gấp 4 lần tuổi con. Tính tuổi mỗi người hiện nay.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CE7A94FD-60DD-4C40-A279-872B6C5ECE03}"/>
              </a:ext>
            </a:extLst>
          </p:cNvPr>
          <p:cNvSpPr/>
          <p:nvPr/>
        </p:nvSpPr>
        <p:spPr>
          <a:xfrm>
            <a:off x="1499396" y="1938241"/>
            <a:ext cx="9377865" cy="53847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Tỉ số </a:t>
            </a:r>
            <a:r>
              <a:rPr lang="en-US" sz="3200">
                <a:solidFill>
                  <a:srgbClr val="2504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 số tuổi mẹ và số tuổi con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năm sau</a:t>
            </a:r>
            <a:endParaRPr lang="vi-VN" sz="320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2817838-572D-47FC-BE1F-0E99E12C6335}"/>
              </a:ext>
            </a:extLst>
          </p:cNvPr>
          <p:cNvSpPr/>
          <p:nvPr/>
        </p:nvSpPr>
        <p:spPr>
          <a:xfrm>
            <a:off x="11002073" y="197936"/>
            <a:ext cx="393807" cy="64822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3AE83FF-AC7A-43EC-817B-2225C336E3C9}"/>
              </a:ext>
            </a:extLst>
          </p:cNvPr>
          <p:cNvCxnSpPr>
            <a:cxnSpLocks/>
          </p:cNvCxnSpPr>
          <p:nvPr/>
        </p:nvCxnSpPr>
        <p:spPr>
          <a:xfrm flipH="1">
            <a:off x="6619165" y="846161"/>
            <a:ext cx="4437500" cy="1050878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088DAE1-333A-4912-87AC-B70D6F4F557F}"/>
              </a:ext>
            </a:extLst>
          </p:cNvPr>
          <p:cNvSpPr/>
          <p:nvPr/>
        </p:nvSpPr>
        <p:spPr>
          <a:xfrm>
            <a:off x="1485748" y="2545351"/>
            <a:ext cx="9377865" cy="53847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3200">
                <a:solidFill>
                  <a:srgbClr val="2504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số tuổi mẹ và số tuổi con </a:t>
            </a:r>
            <a:r>
              <a:rPr lang="en-US" sz="3200" i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(không thay đổi)</a:t>
            </a:r>
            <a:endParaRPr lang="vi-VN" sz="3200" i="1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07CA487-E416-4917-BF3D-45DC1816BFB2}"/>
              </a:ext>
            </a:extLst>
          </p:cNvPr>
          <p:cNvSpPr/>
          <p:nvPr/>
        </p:nvSpPr>
        <p:spPr>
          <a:xfrm>
            <a:off x="3356064" y="202702"/>
            <a:ext cx="574491" cy="64822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Arrow: Curved Right 15">
            <a:extLst>
              <a:ext uri="{FF2B5EF4-FFF2-40B4-BE49-F238E27FC236}">
                <a16:creationId xmlns:a16="http://schemas.microsoft.com/office/drawing/2014/main" id="{F038E5CF-CC89-4C76-9085-D34F1B04AAAC}"/>
              </a:ext>
            </a:extLst>
          </p:cNvPr>
          <p:cNvSpPr/>
          <p:nvPr/>
        </p:nvSpPr>
        <p:spPr>
          <a:xfrm rot="2552319">
            <a:off x="865849" y="-415626"/>
            <a:ext cx="1706385" cy="2996277"/>
          </a:xfrm>
          <a:prstGeom prst="curvedRightArrow">
            <a:avLst>
              <a:gd name="adj1" fmla="val 10307"/>
              <a:gd name="adj2" fmla="val 28542"/>
              <a:gd name="adj3" fmla="val 24639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17" name="Arrow: Notched Right 16">
            <a:extLst>
              <a:ext uri="{FF2B5EF4-FFF2-40B4-BE49-F238E27FC236}">
                <a16:creationId xmlns:a16="http://schemas.microsoft.com/office/drawing/2014/main" id="{55EC773D-CC50-428A-872E-49F39EAB7023}"/>
              </a:ext>
            </a:extLst>
          </p:cNvPr>
          <p:cNvSpPr/>
          <p:nvPr/>
        </p:nvSpPr>
        <p:spPr>
          <a:xfrm rot="5400000">
            <a:off x="5940511" y="2851013"/>
            <a:ext cx="310978" cy="776600"/>
          </a:xfrm>
          <a:prstGeom prst="notchedRightArrow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48D4B58-1606-40FB-A881-D2C8C25A9B35}"/>
              </a:ext>
            </a:extLst>
          </p:cNvPr>
          <p:cNvSpPr/>
          <p:nvPr/>
        </p:nvSpPr>
        <p:spPr>
          <a:xfrm>
            <a:off x="181970" y="3429000"/>
            <a:ext cx="11828059" cy="65853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 sơ đồ chỉ mối quan hệ giữa tuổi mẹ và tuổi con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năm sau</a:t>
            </a:r>
            <a:endParaRPr lang="vi-VN" sz="3200" i="1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D36FE63-4BB2-4BE0-ABF1-BF65DCAB65E8}"/>
              </a:ext>
            </a:extLst>
          </p:cNvPr>
          <p:cNvSpPr/>
          <p:nvPr/>
        </p:nvSpPr>
        <p:spPr>
          <a:xfrm>
            <a:off x="181971" y="4206012"/>
            <a:ext cx="4854263" cy="658537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năm sau, </a:t>
            </a:r>
            <a:r>
              <a:rPr lang="en-US" sz="3200">
                <a:solidFill>
                  <a:srgbClr val="2504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có sơ đồ :</a:t>
            </a:r>
            <a:endParaRPr lang="vi-VN" sz="3200" i="1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E34F89B-4EDD-4F2A-B52B-B3576DF631E5}"/>
              </a:ext>
            </a:extLst>
          </p:cNvPr>
          <p:cNvSpPr/>
          <p:nvPr/>
        </p:nvSpPr>
        <p:spPr>
          <a:xfrm>
            <a:off x="2633141" y="5095445"/>
            <a:ext cx="2265810" cy="42541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Tuổi con :</a:t>
            </a:r>
            <a:endParaRPr lang="vi-VN" sz="3200" i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FC6E2D4-92D4-4239-828C-ED84660C8D74}"/>
              </a:ext>
            </a:extLst>
          </p:cNvPr>
          <p:cNvSpPr/>
          <p:nvPr/>
        </p:nvSpPr>
        <p:spPr>
          <a:xfrm>
            <a:off x="2651760" y="5581312"/>
            <a:ext cx="2153270" cy="42541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Tuổi mẹ :</a:t>
            </a:r>
            <a:endParaRPr lang="vi-VN" sz="3200" i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75841FD-72CF-4BEA-A23A-62973F52B032}"/>
              </a:ext>
            </a:extLst>
          </p:cNvPr>
          <p:cNvGrpSpPr/>
          <p:nvPr/>
        </p:nvGrpSpPr>
        <p:grpSpPr>
          <a:xfrm>
            <a:off x="5036236" y="5259003"/>
            <a:ext cx="1324109" cy="155868"/>
            <a:chOff x="5625721" y="3034666"/>
            <a:chExt cx="1070501" cy="148589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400D1023-C359-4AB4-9F18-1244BA00CDA8}"/>
                </a:ext>
              </a:extLst>
            </p:cNvPr>
            <p:cNvCxnSpPr/>
            <p:nvPr/>
          </p:nvCxnSpPr>
          <p:spPr>
            <a:xfrm>
              <a:off x="5627498" y="3108961"/>
              <a:ext cx="106872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65B7D16-F533-486B-8A75-D582E905AD25}"/>
                </a:ext>
              </a:extLst>
            </p:cNvPr>
            <p:cNvCxnSpPr>
              <a:cxnSpLocks/>
            </p:cNvCxnSpPr>
            <p:nvPr/>
          </p:nvCxnSpPr>
          <p:spPr>
            <a:xfrm>
              <a:off x="5625721" y="3034666"/>
              <a:ext cx="0" cy="148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62B83DC-F956-4E5F-A0DC-5156F20A52AA}"/>
                </a:ext>
              </a:extLst>
            </p:cNvPr>
            <p:cNvCxnSpPr>
              <a:cxnSpLocks/>
            </p:cNvCxnSpPr>
            <p:nvPr/>
          </p:nvCxnSpPr>
          <p:spPr>
            <a:xfrm>
              <a:off x="6696222" y="3034666"/>
              <a:ext cx="0" cy="148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ight Brace 45">
            <a:extLst>
              <a:ext uri="{FF2B5EF4-FFF2-40B4-BE49-F238E27FC236}">
                <a16:creationId xmlns:a16="http://schemas.microsoft.com/office/drawing/2014/main" id="{1680E5A9-070D-40E5-AB94-3D12BB1F9C2B}"/>
              </a:ext>
            </a:extLst>
          </p:cNvPr>
          <p:cNvSpPr/>
          <p:nvPr/>
        </p:nvSpPr>
        <p:spPr>
          <a:xfrm rot="5400000">
            <a:off x="7573959" y="3446992"/>
            <a:ext cx="245938" cy="5291746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47" name="Right Brace 46">
            <a:extLst>
              <a:ext uri="{FF2B5EF4-FFF2-40B4-BE49-F238E27FC236}">
                <a16:creationId xmlns:a16="http://schemas.microsoft.com/office/drawing/2014/main" id="{28A964DA-D2D2-4A3B-9FB1-59F6C752A818}"/>
              </a:ext>
            </a:extLst>
          </p:cNvPr>
          <p:cNvSpPr/>
          <p:nvPr/>
        </p:nvSpPr>
        <p:spPr>
          <a:xfrm rot="16200000">
            <a:off x="5606148" y="4439644"/>
            <a:ext cx="182085" cy="132191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4EA0959-9157-4B59-B265-50B33A2BF88B}"/>
              </a:ext>
            </a:extLst>
          </p:cNvPr>
          <p:cNvSpPr/>
          <p:nvPr/>
        </p:nvSpPr>
        <p:spPr>
          <a:xfrm>
            <a:off x="5194860" y="4574434"/>
            <a:ext cx="1321905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? tuổi </a:t>
            </a:r>
            <a:endParaRPr lang="vi-VN" sz="3200" b="1">
              <a:solidFill>
                <a:srgbClr val="FF0000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6B336DF-7528-4E9A-8861-690DB057E4DA}"/>
              </a:ext>
            </a:extLst>
          </p:cNvPr>
          <p:cNvGrpSpPr/>
          <p:nvPr/>
        </p:nvGrpSpPr>
        <p:grpSpPr>
          <a:xfrm>
            <a:off x="5036235" y="5750763"/>
            <a:ext cx="5306568" cy="156862"/>
            <a:chOff x="5625720" y="3033713"/>
            <a:chExt cx="4290197" cy="149536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59CE9991-3943-4F94-BED2-0E65B577F8AA}"/>
                </a:ext>
              </a:extLst>
            </p:cNvPr>
            <p:cNvGrpSpPr/>
            <p:nvPr/>
          </p:nvGrpSpPr>
          <p:grpSpPr>
            <a:xfrm>
              <a:off x="5625720" y="3034661"/>
              <a:ext cx="2144210" cy="148588"/>
              <a:chOff x="5625721" y="3034666"/>
              <a:chExt cx="2144210" cy="148589"/>
            </a:xfrm>
          </p:grpSpPr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662B4970-6354-46E1-B5A4-77E6A322E311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EA7AA6A0-2D01-4A5E-BD39-8FB28E6934AF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385A88B1-0887-4064-B556-38EF54E134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100633A4-D869-41FC-8324-D8FFAECF3C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FF8A9CA2-C616-4853-A712-4DC4CA3084F1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394E06F7-4AA1-423C-93E7-5D6EC41A84D6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090B384-FBAC-4E14-AC0D-091BE671E7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F5D77E4F-78C0-4A86-BE05-0D43C74FC8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B19DDB7-26F9-46AC-ABB0-FE9D84249E4E}"/>
                </a:ext>
              </a:extLst>
            </p:cNvPr>
            <p:cNvGrpSpPr/>
            <p:nvPr/>
          </p:nvGrpSpPr>
          <p:grpSpPr>
            <a:xfrm>
              <a:off x="7771707" y="3033713"/>
              <a:ext cx="2144210" cy="148588"/>
              <a:chOff x="5625721" y="3034666"/>
              <a:chExt cx="2144210" cy="148589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39929877-56A8-42D6-A532-A301562E0655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08EB6603-7526-4980-A701-F7B74821805C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E1DF445E-36ED-475A-BBB0-9F711ADED4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C21E6900-E0A0-44C0-B61F-E7137A65F8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F20DB8D0-861E-45C0-841D-4D6C396B4818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FA6D31FB-D9D7-4660-BBEB-8FF9AFE90D0A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4D5FB325-B027-4D08-B377-00348A1153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38033777-CF57-426F-ACB1-94F0B8B043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74" name="Right Brace 73">
            <a:extLst>
              <a:ext uri="{FF2B5EF4-FFF2-40B4-BE49-F238E27FC236}">
                <a16:creationId xmlns:a16="http://schemas.microsoft.com/office/drawing/2014/main" id="{CB7189FB-E235-4302-B45C-91D1F6F6FAE4}"/>
              </a:ext>
            </a:extLst>
          </p:cNvPr>
          <p:cNvSpPr/>
          <p:nvPr/>
        </p:nvSpPr>
        <p:spPr>
          <a:xfrm rot="16200000">
            <a:off x="8222438" y="3630792"/>
            <a:ext cx="263313" cy="397741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6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E713D60-C216-496B-A079-66C51194BC38}"/>
              </a:ext>
            </a:extLst>
          </p:cNvPr>
          <p:cNvSpPr/>
          <p:nvPr/>
        </p:nvSpPr>
        <p:spPr>
          <a:xfrm>
            <a:off x="7726245" y="5100794"/>
            <a:ext cx="1446387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27 tuổi 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3FF053-B6C1-4A9C-ACD3-A30C43E5FCF7}"/>
              </a:ext>
            </a:extLst>
          </p:cNvPr>
          <p:cNvSpPr/>
          <p:nvPr/>
        </p:nvSpPr>
        <p:spPr>
          <a:xfrm>
            <a:off x="7086678" y="6237680"/>
            <a:ext cx="1321905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? tuổi </a:t>
            </a:r>
            <a:endParaRPr lang="vi-VN" sz="3200" b="1">
              <a:solidFill>
                <a:srgbClr val="FF0000"/>
              </a:solidFill>
            </a:endParaRP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849EFC8-3BDD-496C-BC05-818ECCA54051}"/>
              </a:ext>
            </a:extLst>
          </p:cNvPr>
          <p:cNvCxnSpPr>
            <a:cxnSpLocks/>
          </p:cNvCxnSpPr>
          <p:nvPr/>
        </p:nvCxnSpPr>
        <p:spPr>
          <a:xfrm>
            <a:off x="5036236" y="5441014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28419F9A-67EC-44BB-B34B-3F181501D212}"/>
              </a:ext>
            </a:extLst>
          </p:cNvPr>
          <p:cNvCxnSpPr>
            <a:cxnSpLocks/>
          </p:cNvCxnSpPr>
          <p:nvPr/>
        </p:nvCxnSpPr>
        <p:spPr>
          <a:xfrm>
            <a:off x="6360625" y="5441014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36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mph" presetSubtype="0" repeatCount="15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2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5" presetClass="emph" presetSubtype="0" repeatCount="15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7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75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7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9" grpId="0" animBg="1"/>
      <p:bldP spid="9" grpId="1" animBg="1"/>
      <p:bldP spid="9" grpId="2" animBg="1"/>
      <p:bldP spid="12" grpId="0" animBg="1"/>
      <p:bldP spid="13" grpId="0" animBg="1"/>
      <p:bldP spid="13" grpId="1" animBg="1"/>
      <p:bldP spid="13" grpId="2" animBg="1"/>
      <p:bldP spid="16" grpId="0" animBg="1"/>
      <p:bldP spid="16" grpId="1" animBg="1"/>
      <p:bldP spid="17" grpId="0" animBg="1"/>
      <p:bldP spid="18" grpId="0" animBg="1"/>
      <p:bldP spid="23" grpId="0" animBg="1"/>
      <p:bldP spid="24" grpId="0"/>
      <p:bldP spid="25" grpId="0"/>
      <p:bldP spid="46" grpId="0" animBg="1"/>
      <p:bldP spid="47" grpId="0" animBg="1"/>
      <p:bldP spid="48" grpId="0"/>
      <p:bldP spid="74" grpId="0" animBg="1"/>
      <p:bldP spid="75" grpId="0"/>
      <p:bldP spid="7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90985" y="29120"/>
            <a:ext cx="12010030" cy="11689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>
                <a:solidFill>
                  <a:srgbClr val="2504EE"/>
                </a:solidFill>
              </a:rPr>
              <a:t>❺ </a:t>
            </a:r>
            <a:r>
              <a:rPr lang="en-US" sz="3200">
                <a:solidFill>
                  <a:schemeClr val="tx1"/>
                </a:solidFill>
              </a:rPr>
              <a:t>Mẹ hơn con 27 tuổi. Sau 3 năm nữa tuổi mẹ sẽ gấp 4 lần tuổi con. Tính tuổi mỗi người hiện nay.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D36FE63-4BB2-4BE0-ABF1-BF65DCAB65E8}"/>
              </a:ext>
            </a:extLst>
          </p:cNvPr>
          <p:cNvSpPr/>
          <p:nvPr/>
        </p:nvSpPr>
        <p:spPr>
          <a:xfrm>
            <a:off x="400291" y="2118472"/>
            <a:ext cx="4854263" cy="465572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năm sau, 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có sơ đồ :</a:t>
            </a:r>
            <a:endParaRPr lang="vi-VN" sz="2800" i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E34F89B-4EDD-4F2A-B52B-B3576DF631E5}"/>
              </a:ext>
            </a:extLst>
          </p:cNvPr>
          <p:cNvSpPr/>
          <p:nvPr/>
        </p:nvSpPr>
        <p:spPr>
          <a:xfrm>
            <a:off x="3167713" y="2709601"/>
            <a:ext cx="2265810" cy="42541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Tuổi con :</a:t>
            </a:r>
            <a:endParaRPr lang="vi-VN" sz="2800" i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FC6E2D4-92D4-4239-828C-ED84660C8D74}"/>
              </a:ext>
            </a:extLst>
          </p:cNvPr>
          <p:cNvSpPr/>
          <p:nvPr/>
        </p:nvSpPr>
        <p:spPr>
          <a:xfrm>
            <a:off x="3186332" y="3195468"/>
            <a:ext cx="2153270" cy="42541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Tuổi mẹ :</a:t>
            </a:r>
            <a:endParaRPr lang="vi-VN" sz="2800" i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75841FD-72CF-4BEA-A23A-62973F52B032}"/>
              </a:ext>
            </a:extLst>
          </p:cNvPr>
          <p:cNvGrpSpPr/>
          <p:nvPr/>
        </p:nvGrpSpPr>
        <p:grpSpPr>
          <a:xfrm>
            <a:off x="5570808" y="2873159"/>
            <a:ext cx="1324109" cy="155868"/>
            <a:chOff x="5625721" y="3034666"/>
            <a:chExt cx="1070501" cy="148589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400D1023-C359-4AB4-9F18-1244BA00CDA8}"/>
                </a:ext>
              </a:extLst>
            </p:cNvPr>
            <p:cNvCxnSpPr/>
            <p:nvPr/>
          </p:nvCxnSpPr>
          <p:spPr>
            <a:xfrm>
              <a:off x="5627498" y="3108961"/>
              <a:ext cx="106872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65B7D16-F533-486B-8A75-D582E905AD25}"/>
                </a:ext>
              </a:extLst>
            </p:cNvPr>
            <p:cNvCxnSpPr>
              <a:cxnSpLocks/>
            </p:cNvCxnSpPr>
            <p:nvPr/>
          </p:nvCxnSpPr>
          <p:spPr>
            <a:xfrm>
              <a:off x="5625721" y="3034666"/>
              <a:ext cx="0" cy="148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462B83DC-F956-4E5F-A0DC-5156F20A52AA}"/>
                </a:ext>
              </a:extLst>
            </p:cNvPr>
            <p:cNvCxnSpPr>
              <a:cxnSpLocks/>
            </p:cNvCxnSpPr>
            <p:nvPr/>
          </p:nvCxnSpPr>
          <p:spPr>
            <a:xfrm>
              <a:off x="6696222" y="3034666"/>
              <a:ext cx="0" cy="148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ight Brace 45">
            <a:extLst>
              <a:ext uri="{FF2B5EF4-FFF2-40B4-BE49-F238E27FC236}">
                <a16:creationId xmlns:a16="http://schemas.microsoft.com/office/drawing/2014/main" id="{1680E5A9-070D-40E5-AB94-3D12BB1F9C2B}"/>
              </a:ext>
            </a:extLst>
          </p:cNvPr>
          <p:cNvSpPr/>
          <p:nvPr/>
        </p:nvSpPr>
        <p:spPr>
          <a:xfrm rot="5400000">
            <a:off x="8108531" y="1061148"/>
            <a:ext cx="245938" cy="5291746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400"/>
          </a:p>
        </p:txBody>
      </p:sp>
      <p:sp>
        <p:nvSpPr>
          <p:cNvPr id="47" name="Right Brace 46">
            <a:extLst>
              <a:ext uri="{FF2B5EF4-FFF2-40B4-BE49-F238E27FC236}">
                <a16:creationId xmlns:a16="http://schemas.microsoft.com/office/drawing/2014/main" id="{28A964DA-D2D2-4A3B-9FB1-59F6C752A818}"/>
              </a:ext>
            </a:extLst>
          </p:cNvPr>
          <p:cNvSpPr/>
          <p:nvPr/>
        </p:nvSpPr>
        <p:spPr>
          <a:xfrm rot="16200000">
            <a:off x="6140720" y="2053800"/>
            <a:ext cx="182085" cy="132191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40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4EA0959-9157-4B59-B265-50B33A2BF88B}"/>
              </a:ext>
            </a:extLst>
          </p:cNvPr>
          <p:cNvSpPr/>
          <p:nvPr/>
        </p:nvSpPr>
        <p:spPr>
          <a:xfrm>
            <a:off x="5729432" y="2188590"/>
            <a:ext cx="1321905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FF0000"/>
                </a:solidFill>
              </a:rPr>
              <a:t>? </a:t>
            </a:r>
            <a:r>
              <a:rPr lang="en-US" sz="2800">
                <a:solidFill>
                  <a:schemeClr val="tx1"/>
                </a:solidFill>
              </a:rPr>
              <a:t>tuổi</a:t>
            </a:r>
            <a:r>
              <a:rPr lang="en-US" sz="2800" b="1">
                <a:solidFill>
                  <a:srgbClr val="FF0000"/>
                </a:solidFill>
              </a:rPr>
              <a:t> </a:t>
            </a:r>
            <a:endParaRPr lang="vi-VN" sz="2800" b="1">
              <a:solidFill>
                <a:srgbClr val="FF0000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6B336DF-7528-4E9A-8861-690DB057E4DA}"/>
              </a:ext>
            </a:extLst>
          </p:cNvPr>
          <p:cNvGrpSpPr/>
          <p:nvPr/>
        </p:nvGrpSpPr>
        <p:grpSpPr>
          <a:xfrm>
            <a:off x="5570807" y="3364919"/>
            <a:ext cx="5306568" cy="156862"/>
            <a:chOff x="5625720" y="3033713"/>
            <a:chExt cx="4290197" cy="149536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59CE9991-3943-4F94-BED2-0E65B577F8AA}"/>
                </a:ext>
              </a:extLst>
            </p:cNvPr>
            <p:cNvGrpSpPr/>
            <p:nvPr/>
          </p:nvGrpSpPr>
          <p:grpSpPr>
            <a:xfrm>
              <a:off x="5625720" y="3034661"/>
              <a:ext cx="2144210" cy="148588"/>
              <a:chOff x="5625721" y="3034666"/>
              <a:chExt cx="2144210" cy="148589"/>
            </a:xfrm>
          </p:grpSpPr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662B4970-6354-46E1-B5A4-77E6A322E311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EA7AA6A0-2D01-4A5E-BD39-8FB28E6934AF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385A88B1-0887-4064-B556-38EF54E134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100633A4-D869-41FC-8324-D8FFAECF3C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FF8A9CA2-C616-4853-A712-4DC4CA3084F1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394E06F7-4AA1-423C-93E7-5D6EC41A84D6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090B384-FBAC-4E14-AC0D-091BE671E7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F5D77E4F-78C0-4A86-BE05-0D43C74FC8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B19DDB7-26F9-46AC-ABB0-FE9D84249E4E}"/>
                </a:ext>
              </a:extLst>
            </p:cNvPr>
            <p:cNvGrpSpPr/>
            <p:nvPr/>
          </p:nvGrpSpPr>
          <p:grpSpPr>
            <a:xfrm>
              <a:off x="7771707" y="3033713"/>
              <a:ext cx="2144210" cy="148588"/>
              <a:chOff x="5625721" y="3034666"/>
              <a:chExt cx="2144210" cy="148589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39929877-56A8-42D6-A532-A301562E0655}"/>
                  </a:ext>
                </a:extLst>
              </p:cNvPr>
              <p:cNvGrpSpPr/>
              <p:nvPr/>
            </p:nvGrpSpPr>
            <p:grpSpPr>
              <a:xfrm>
                <a:off x="5625721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08EB6603-7526-4980-A701-F7B74821805C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E1DF445E-36ED-475A-BBB0-9F711ADED4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C21E6900-E0A0-44C0-B61F-E7137A65F8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F20DB8D0-861E-45C0-841D-4D6C396B4818}"/>
                  </a:ext>
                </a:extLst>
              </p:cNvPr>
              <p:cNvGrpSpPr/>
              <p:nvPr/>
            </p:nvGrpSpPr>
            <p:grpSpPr>
              <a:xfrm>
                <a:off x="6699430" y="3034666"/>
                <a:ext cx="1070501" cy="148589"/>
                <a:chOff x="5625721" y="3034666"/>
                <a:chExt cx="1070501" cy="148589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FA6D31FB-D9D7-4660-BBEB-8FF9AFE90D0A}"/>
                    </a:ext>
                  </a:extLst>
                </p:cNvPr>
                <p:cNvCxnSpPr/>
                <p:nvPr/>
              </p:nvCxnSpPr>
              <p:spPr>
                <a:xfrm>
                  <a:off x="5627498" y="3108961"/>
                  <a:ext cx="1068724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4D5FB325-B027-4D08-B377-00348A1153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25721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38033777-CF57-426F-ACB1-94F0B8B043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6222" y="3034666"/>
                  <a:ext cx="0" cy="14858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74" name="Right Brace 73">
            <a:extLst>
              <a:ext uri="{FF2B5EF4-FFF2-40B4-BE49-F238E27FC236}">
                <a16:creationId xmlns:a16="http://schemas.microsoft.com/office/drawing/2014/main" id="{CB7189FB-E235-4302-B45C-91D1F6F6FAE4}"/>
              </a:ext>
            </a:extLst>
          </p:cNvPr>
          <p:cNvSpPr/>
          <p:nvPr/>
        </p:nvSpPr>
        <p:spPr>
          <a:xfrm rot="16200000">
            <a:off x="8757010" y="1244948"/>
            <a:ext cx="263313" cy="3977412"/>
          </a:xfrm>
          <a:prstGeom prst="rightBrace">
            <a:avLst/>
          </a:prstGeom>
          <a:ln w="28575">
            <a:solidFill>
              <a:srgbClr val="CC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 sz="14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E713D60-C216-496B-A079-66C51194BC38}"/>
              </a:ext>
            </a:extLst>
          </p:cNvPr>
          <p:cNvSpPr/>
          <p:nvPr/>
        </p:nvSpPr>
        <p:spPr>
          <a:xfrm>
            <a:off x="8260817" y="2714950"/>
            <a:ext cx="1446387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FF0000"/>
                </a:solidFill>
              </a:rPr>
              <a:t>27 </a:t>
            </a:r>
            <a:r>
              <a:rPr lang="en-US" sz="2800">
                <a:solidFill>
                  <a:schemeClr val="tx1"/>
                </a:solidFill>
              </a:rPr>
              <a:t>tuổi 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3FF053-B6C1-4A9C-ACD3-A30C43E5FCF7}"/>
              </a:ext>
            </a:extLst>
          </p:cNvPr>
          <p:cNvSpPr/>
          <p:nvPr/>
        </p:nvSpPr>
        <p:spPr>
          <a:xfrm>
            <a:off x="7621250" y="3851836"/>
            <a:ext cx="1321905" cy="3644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FF0000"/>
                </a:solidFill>
              </a:rPr>
              <a:t>? </a:t>
            </a:r>
            <a:r>
              <a:rPr lang="en-US" sz="2800">
                <a:solidFill>
                  <a:schemeClr val="tx1"/>
                </a:solidFill>
              </a:rPr>
              <a:t>tuổi </a:t>
            </a:r>
            <a:endParaRPr lang="vi-VN" sz="2800">
              <a:solidFill>
                <a:schemeClr val="tx1"/>
              </a:solidFill>
            </a:endParaRP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849EFC8-3BDD-496C-BC05-818ECCA54051}"/>
              </a:ext>
            </a:extLst>
          </p:cNvPr>
          <p:cNvCxnSpPr>
            <a:cxnSpLocks/>
          </p:cNvCxnSpPr>
          <p:nvPr/>
        </p:nvCxnSpPr>
        <p:spPr>
          <a:xfrm>
            <a:off x="5570808" y="3055170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28419F9A-67EC-44BB-B34B-3F181501D212}"/>
              </a:ext>
            </a:extLst>
          </p:cNvPr>
          <p:cNvCxnSpPr>
            <a:cxnSpLocks/>
          </p:cNvCxnSpPr>
          <p:nvPr/>
        </p:nvCxnSpPr>
        <p:spPr>
          <a:xfrm>
            <a:off x="6895197" y="3055170"/>
            <a:ext cx="0" cy="280597"/>
          </a:xfrm>
          <a:prstGeom prst="line">
            <a:avLst/>
          </a:prstGeom>
          <a:ln w="38100">
            <a:solidFill>
              <a:srgbClr val="CC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AFC0E0A0-8DD1-437A-B00C-E9AA8C9103BE}"/>
              </a:ext>
            </a:extLst>
          </p:cNvPr>
          <p:cNvSpPr/>
          <p:nvPr/>
        </p:nvSpPr>
        <p:spPr>
          <a:xfrm>
            <a:off x="5254553" y="1084986"/>
            <a:ext cx="1796784" cy="381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u="sng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giải :</a:t>
            </a:r>
            <a:endParaRPr lang="vi-VN" sz="2800" b="1" u="sng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F65166E-54A4-4692-8917-67D275156E64}"/>
              </a:ext>
            </a:extLst>
          </p:cNvPr>
          <p:cNvSpPr/>
          <p:nvPr/>
        </p:nvSpPr>
        <p:spPr>
          <a:xfrm>
            <a:off x="823369" y="1522182"/>
            <a:ext cx="10381439" cy="6049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 hiệu số tuổi giữa hai người không thay đổi theo thời gian nên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E160254-3FE4-481D-8E6F-28F650A8C8CA}"/>
              </a:ext>
            </a:extLst>
          </p:cNvPr>
          <p:cNvCxnSpPr/>
          <p:nvPr/>
        </p:nvCxnSpPr>
        <p:spPr>
          <a:xfrm>
            <a:off x="6096000" y="4112438"/>
            <a:ext cx="0" cy="2431660"/>
          </a:xfrm>
          <a:prstGeom prst="line">
            <a:avLst/>
          </a:prstGeom>
          <a:ln w="28575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8B35A792-7AEA-47F1-BFED-B29B04240301}"/>
              </a:ext>
            </a:extLst>
          </p:cNvPr>
          <p:cNvSpPr/>
          <p:nvPr/>
        </p:nvSpPr>
        <p:spPr>
          <a:xfrm>
            <a:off x="693810" y="4186541"/>
            <a:ext cx="4985043" cy="857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 sơ đồ, hiệu số phần </a:t>
            </a:r>
          </a:p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 nhau là :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3F479FA-DA2C-406B-AD7B-A4F28EE47589}"/>
              </a:ext>
            </a:extLst>
          </p:cNvPr>
          <p:cNvSpPr/>
          <p:nvPr/>
        </p:nvSpPr>
        <p:spPr>
          <a:xfrm>
            <a:off x="1425088" y="5118134"/>
            <a:ext cx="3829465" cy="337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 – 1 = </a:t>
            </a:r>
            <a:r>
              <a:rPr lang="en-US" sz="2800" b="1">
                <a:solidFill>
                  <a:srgbClr val="FF0000"/>
                </a:solidFill>
              </a:rPr>
              <a:t>3</a:t>
            </a:r>
            <a:r>
              <a:rPr lang="en-US" sz="2800">
                <a:solidFill>
                  <a:schemeClr val="tx1"/>
                </a:solidFill>
              </a:rPr>
              <a:t> (phần)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BF6DD22-37E3-4368-A70E-DEE00CC72D82}"/>
              </a:ext>
            </a:extLst>
          </p:cNvPr>
          <p:cNvSpPr/>
          <p:nvPr/>
        </p:nvSpPr>
        <p:spPr>
          <a:xfrm>
            <a:off x="1136518" y="5510895"/>
            <a:ext cx="4118035" cy="465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Tuổi con 3 năm sau là :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5F44A8C-DC58-4563-A0B9-5660F24735E5}"/>
              </a:ext>
            </a:extLst>
          </p:cNvPr>
          <p:cNvSpPr/>
          <p:nvPr/>
        </p:nvSpPr>
        <p:spPr>
          <a:xfrm>
            <a:off x="1084628" y="6000162"/>
            <a:ext cx="4118036" cy="465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: 3 x 1 = </a:t>
            </a: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(tuổi)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0AC74A7-D0DD-48AB-851D-CE01F0C83AD6}"/>
              </a:ext>
            </a:extLst>
          </p:cNvPr>
          <p:cNvSpPr/>
          <p:nvPr/>
        </p:nvSpPr>
        <p:spPr>
          <a:xfrm>
            <a:off x="6759338" y="4252511"/>
            <a:ext cx="4118035" cy="465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Tuổi con hiện nay là :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EBF8A8BE-A574-4C18-8E6E-73BD42B0DE36}"/>
              </a:ext>
            </a:extLst>
          </p:cNvPr>
          <p:cNvSpPr/>
          <p:nvPr/>
        </p:nvSpPr>
        <p:spPr>
          <a:xfrm>
            <a:off x="6707448" y="4741778"/>
            <a:ext cx="4118036" cy="465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– 3 = </a:t>
            </a: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(tuổi)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15DC7DE-CAA6-4D7A-BA67-842A28E9A75E}"/>
              </a:ext>
            </a:extLst>
          </p:cNvPr>
          <p:cNvSpPr/>
          <p:nvPr/>
        </p:nvSpPr>
        <p:spPr>
          <a:xfrm>
            <a:off x="6811228" y="5193246"/>
            <a:ext cx="4118035" cy="465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Tuổi mẹ hiện nay là :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548F1BC2-95DC-4A01-8A0F-C48541D01206}"/>
              </a:ext>
            </a:extLst>
          </p:cNvPr>
          <p:cNvSpPr/>
          <p:nvPr/>
        </p:nvSpPr>
        <p:spPr>
          <a:xfrm>
            <a:off x="6759338" y="5682513"/>
            <a:ext cx="4118036" cy="465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+ 6 = </a:t>
            </a: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(tuổi)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95D3C66-D8C6-4AE7-B611-898605AFEDF8}"/>
              </a:ext>
            </a:extLst>
          </p:cNvPr>
          <p:cNvSpPr/>
          <p:nvPr/>
        </p:nvSpPr>
        <p:spPr>
          <a:xfrm>
            <a:off x="6152946" y="6133981"/>
            <a:ext cx="1680870" cy="465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 số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vi-VN" sz="2800" u="sng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2741A7D-187B-4CC8-BF6B-42D4D1897539}"/>
              </a:ext>
            </a:extLst>
          </p:cNvPr>
          <p:cNvSpPr/>
          <p:nvPr/>
        </p:nvSpPr>
        <p:spPr>
          <a:xfrm>
            <a:off x="7607600" y="6158219"/>
            <a:ext cx="2322081" cy="465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: </a:t>
            </a: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tuổi 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C4E342D-0377-4A33-A9DC-9B5CD5E70324}"/>
              </a:ext>
            </a:extLst>
          </p:cNvPr>
          <p:cNvSpPr/>
          <p:nvPr/>
        </p:nvSpPr>
        <p:spPr>
          <a:xfrm>
            <a:off x="9609851" y="6148085"/>
            <a:ext cx="2322081" cy="465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Mẹ : </a:t>
            </a: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tuổi </a:t>
            </a:r>
            <a:endParaRPr lang="vi-VN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33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25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46" grpId="0" animBg="1"/>
      <p:bldP spid="47" grpId="0" animBg="1"/>
      <p:bldP spid="48" grpId="0"/>
      <p:bldP spid="74" grpId="0" animBg="1"/>
      <p:bldP spid="75" grpId="0"/>
      <p:bldP spid="76" grpId="0"/>
      <p:bldP spid="59" grpId="0"/>
      <p:bldP spid="61" grpId="0"/>
      <p:bldP spid="62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5243191" y="276040"/>
            <a:ext cx="170561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vi-V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177618" y="733501"/>
            <a:ext cx="1184909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TÌM HAI SỐ KHI BIẾT TỔNG HOẶC HIỆU VÀ TỈ SỐ CỦA HAI SỐ ĐÓ</a:t>
            </a:r>
            <a:endParaRPr 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177617" y="1324862"/>
            <a:ext cx="9344615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1. Tìm hai số khi biết tổng và tỉ số của hai số đó :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C08BD6-A57C-4FBE-B1B0-AD0301BD4263}"/>
              </a:ext>
            </a:extLst>
          </p:cNvPr>
          <p:cNvSpPr/>
          <p:nvPr/>
        </p:nvSpPr>
        <p:spPr>
          <a:xfrm>
            <a:off x="642072" y="1873278"/>
            <a:ext cx="4677604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chemeClr val="tx1"/>
                </a:solidFill>
              </a:rPr>
              <a:t>Các bước giải bài toán :</a:t>
            </a:r>
            <a:endParaRPr lang="vi-VN" sz="3200" b="1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248105-B64F-48B0-8BE6-F14E4E63272C}"/>
              </a:ext>
            </a:extLst>
          </p:cNvPr>
          <p:cNvSpPr/>
          <p:nvPr/>
        </p:nvSpPr>
        <p:spPr>
          <a:xfrm>
            <a:off x="1211017" y="2343348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1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79384-2395-4EEB-9C19-F2691DEE0F95}"/>
              </a:ext>
            </a:extLst>
          </p:cNvPr>
          <p:cNvSpPr/>
          <p:nvPr/>
        </p:nvSpPr>
        <p:spPr>
          <a:xfrm>
            <a:off x="2528952" y="2359234"/>
            <a:ext cx="3846915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Vẽ sơ đồ tóm tắt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1310DF9-5C46-4961-B615-07822B22E751}"/>
              </a:ext>
            </a:extLst>
          </p:cNvPr>
          <p:cNvSpPr/>
          <p:nvPr/>
        </p:nvSpPr>
        <p:spPr>
          <a:xfrm>
            <a:off x="1211017" y="2943963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2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216711-70B8-4E26-BCA4-930155AA2F52}"/>
              </a:ext>
            </a:extLst>
          </p:cNvPr>
          <p:cNvSpPr/>
          <p:nvPr/>
        </p:nvSpPr>
        <p:spPr>
          <a:xfrm>
            <a:off x="2575790" y="3000793"/>
            <a:ext cx="7660028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“Theo sơ đồ”, tìm tổng số phần bằng nhau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8A24D0-157C-4D0F-B0FA-FC17B7C25FED}"/>
              </a:ext>
            </a:extLst>
          </p:cNvPr>
          <p:cNvSpPr/>
          <p:nvPr/>
        </p:nvSpPr>
        <p:spPr>
          <a:xfrm>
            <a:off x="1211017" y="3558228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3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0F75AD-A1B3-4834-A444-4FAA88C7BEFD}"/>
              </a:ext>
            </a:extLst>
          </p:cNvPr>
          <p:cNvSpPr/>
          <p:nvPr/>
        </p:nvSpPr>
        <p:spPr>
          <a:xfrm>
            <a:off x="2727229" y="3600907"/>
            <a:ext cx="2592447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lớn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B40C12-3628-4BA6-A187-F4F6129FFF60}"/>
              </a:ext>
            </a:extLst>
          </p:cNvPr>
          <p:cNvSpPr/>
          <p:nvPr/>
        </p:nvSpPr>
        <p:spPr>
          <a:xfrm>
            <a:off x="1353095" y="4225586"/>
            <a:ext cx="964195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: Tổng số phần bằng nhau x Số phần của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9FF3593-CBAD-49C8-9B42-886C6B6F8E61}"/>
              </a:ext>
            </a:extLst>
          </p:cNvPr>
          <p:cNvSpPr/>
          <p:nvPr/>
        </p:nvSpPr>
        <p:spPr>
          <a:xfrm>
            <a:off x="1137722" y="4830964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4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F2D75-1B43-46D8-BAC2-D79263710AF1}"/>
              </a:ext>
            </a:extLst>
          </p:cNvPr>
          <p:cNvSpPr/>
          <p:nvPr/>
        </p:nvSpPr>
        <p:spPr>
          <a:xfrm>
            <a:off x="2802747" y="4887794"/>
            <a:ext cx="25608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bé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59DFC5-4FA0-4176-8FF0-07FE32A0FC45}"/>
              </a:ext>
            </a:extLst>
          </p:cNvPr>
          <p:cNvSpPr/>
          <p:nvPr/>
        </p:nvSpPr>
        <p:spPr>
          <a:xfrm>
            <a:off x="1027321" y="5494344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1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32E283-01D7-4FAC-BC90-D072E71EEEC3}"/>
              </a:ext>
            </a:extLst>
          </p:cNvPr>
          <p:cNvSpPr/>
          <p:nvPr/>
        </p:nvSpPr>
        <p:spPr>
          <a:xfrm>
            <a:off x="2446489" y="5507469"/>
            <a:ext cx="924393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: Tổng số phần bằng nhau x Số phần của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029FA5-4FBC-446B-A26E-81BC55F6D36D}"/>
              </a:ext>
            </a:extLst>
          </p:cNvPr>
          <p:cNvSpPr/>
          <p:nvPr/>
        </p:nvSpPr>
        <p:spPr>
          <a:xfrm>
            <a:off x="950403" y="6087120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2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314024C-7A1F-487B-A0A2-558F1FF74C09}"/>
              </a:ext>
            </a:extLst>
          </p:cNvPr>
          <p:cNvSpPr/>
          <p:nvPr/>
        </p:nvSpPr>
        <p:spPr>
          <a:xfrm>
            <a:off x="2369571" y="6100245"/>
            <a:ext cx="28736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–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5FA47C-3AA3-4CD5-989C-9F8980BFF393}"/>
              </a:ext>
            </a:extLst>
          </p:cNvPr>
          <p:cNvSpPr/>
          <p:nvPr/>
        </p:nvSpPr>
        <p:spPr>
          <a:xfrm>
            <a:off x="6007994" y="6066491"/>
            <a:ext cx="422782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(Nên chọn cách này)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485EE896-6DDC-40D0-8E30-7EB34372505E}"/>
              </a:ext>
            </a:extLst>
          </p:cNvPr>
          <p:cNvSpPr/>
          <p:nvPr/>
        </p:nvSpPr>
        <p:spPr>
          <a:xfrm rot="10800000">
            <a:off x="5090615" y="6183973"/>
            <a:ext cx="1285252" cy="288198"/>
          </a:xfrm>
          <a:prstGeom prst="notched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779508A-ABB4-4D83-A0BA-58B6943149B7}"/>
              </a:ext>
            </a:extLst>
          </p:cNvPr>
          <p:cNvSpPr/>
          <p:nvPr/>
        </p:nvSpPr>
        <p:spPr>
          <a:xfrm>
            <a:off x="5583115" y="1863284"/>
            <a:ext cx="3317920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</a:rPr>
              <a:t>(Tìm Số lớn trước)</a:t>
            </a:r>
            <a:endParaRPr lang="vi-VN" sz="3200" b="1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7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5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 animBg="1"/>
      <p:bldP spid="17" grpId="0"/>
      <p:bldP spid="18" grpId="0" animBg="1"/>
      <p:bldP spid="19" grpId="0"/>
      <p:bldP spid="21" grpId="0"/>
      <p:bldP spid="22" grpId="0" animBg="1"/>
      <p:bldP spid="23" grpId="0"/>
      <p:bldP spid="24" grpId="0"/>
      <p:bldP spid="25" grpId="0"/>
      <p:bldP spid="26" grpId="0"/>
      <p:bldP spid="27" grpId="0"/>
      <p:bldP spid="32" grpId="0"/>
      <p:bldP spid="3" grpId="0" animBg="1"/>
      <p:bldP spid="3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5243191" y="276040"/>
            <a:ext cx="170561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vi-V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177618" y="733501"/>
            <a:ext cx="1184909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TÌM HAI SỐ KHI BIẾT TỔNG HOẶC HIỆU VÀ TỈ SỐ CỦA HAI SỐ ĐÓ</a:t>
            </a:r>
            <a:endParaRPr 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177617" y="1324862"/>
            <a:ext cx="9344615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1. Tìm hai số khi biết tổng và tỉ số của hai số đó :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C08BD6-A57C-4FBE-B1B0-AD0301BD4263}"/>
              </a:ext>
            </a:extLst>
          </p:cNvPr>
          <p:cNvSpPr/>
          <p:nvPr/>
        </p:nvSpPr>
        <p:spPr>
          <a:xfrm>
            <a:off x="642072" y="1873278"/>
            <a:ext cx="4677604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chemeClr val="tx1"/>
                </a:solidFill>
              </a:rPr>
              <a:t>Các bước giải bài toán :</a:t>
            </a:r>
            <a:endParaRPr lang="vi-VN" sz="3200" b="1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248105-B64F-48B0-8BE6-F14E4E63272C}"/>
              </a:ext>
            </a:extLst>
          </p:cNvPr>
          <p:cNvSpPr/>
          <p:nvPr/>
        </p:nvSpPr>
        <p:spPr>
          <a:xfrm>
            <a:off x="1211017" y="2343348"/>
            <a:ext cx="5053305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1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79384-2395-4EEB-9C19-F2691DEE0F95}"/>
              </a:ext>
            </a:extLst>
          </p:cNvPr>
          <p:cNvSpPr/>
          <p:nvPr/>
        </p:nvSpPr>
        <p:spPr>
          <a:xfrm>
            <a:off x="2528952" y="2359234"/>
            <a:ext cx="3846915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Vẽ sơ đồ tóm tắt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1310DF9-5C46-4961-B615-07822B22E751}"/>
              </a:ext>
            </a:extLst>
          </p:cNvPr>
          <p:cNvSpPr/>
          <p:nvPr/>
        </p:nvSpPr>
        <p:spPr>
          <a:xfrm>
            <a:off x="1211017" y="2943963"/>
            <a:ext cx="9024801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2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216711-70B8-4E26-BCA4-930155AA2F52}"/>
              </a:ext>
            </a:extLst>
          </p:cNvPr>
          <p:cNvSpPr/>
          <p:nvPr/>
        </p:nvSpPr>
        <p:spPr>
          <a:xfrm>
            <a:off x="2575790" y="3000793"/>
            <a:ext cx="7660028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“Theo sơ đồ”, tìm tổng số phần bằng nhau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8A24D0-157C-4D0F-B0FA-FC17B7C25FED}"/>
              </a:ext>
            </a:extLst>
          </p:cNvPr>
          <p:cNvSpPr/>
          <p:nvPr/>
        </p:nvSpPr>
        <p:spPr>
          <a:xfrm>
            <a:off x="1211018" y="3558228"/>
            <a:ext cx="4152550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3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0F75AD-A1B3-4834-A444-4FAA88C7BEFD}"/>
              </a:ext>
            </a:extLst>
          </p:cNvPr>
          <p:cNvSpPr/>
          <p:nvPr/>
        </p:nvSpPr>
        <p:spPr>
          <a:xfrm>
            <a:off x="2727229" y="3600907"/>
            <a:ext cx="2592447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bé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B40C12-3628-4BA6-A187-F4F6129FFF60}"/>
              </a:ext>
            </a:extLst>
          </p:cNvPr>
          <p:cNvSpPr/>
          <p:nvPr/>
        </p:nvSpPr>
        <p:spPr>
          <a:xfrm>
            <a:off x="1353095" y="4225586"/>
            <a:ext cx="964195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: Tổng số phần bằng nhau x Số phần của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9FF3593-CBAD-49C8-9B42-886C6B6F8E61}"/>
              </a:ext>
            </a:extLst>
          </p:cNvPr>
          <p:cNvSpPr/>
          <p:nvPr/>
        </p:nvSpPr>
        <p:spPr>
          <a:xfrm>
            <a:off x="1137722" y="4830964"/>
            <a:ext cx="4225845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4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F2D75-1B43-46D8-BAC2-D79263710AF1}"/>
              </a:ext>
            </a:extLst>
          </p:cNvPr>
          <p:cNvSpPr/>
          <p:nvPr/>
        </p:nvSpPr>
        <p:spPr>
          <a:xfrm>
            <a:off x="2802747" y="4887794"/>
            <a:ext cx="25608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lớn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59DFC5-4FA0-4176-8FF0-07FE32A0FC45}"/>
              </a:ext>
            </a:extLst>
          </p:cNvPr>
          <p:cNvSpPr/>
          <p:nvPr/>
        </p:nvSpPr>
        <p:spPr>
          <a:xfrm>
            <a:off x="1027321" y="5494344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1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32E283-01D7-4FAC-BC90-D072E71EEEC3}"/>
              </a:ext>
            </a:extLst>
          </p:cNvPr>
          <p:cNvSpPr/>
          <p:nvPr/>
        </p:nvSpPr>
        <p:spPr>
          <a:xfrm>
            <a:off x="2446489" y="5507469"/>
            <a:ext cx="924393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: Tổng số phần bằng nhau x Số phần của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029FA5-4FBC-446B-A26E-81BC55F6D36D}"/>
              </a:ext>
            </a:extLst>
          </p:cNvPr>
          <p:cNvSpPr/>
          <p:nvPr/>
        </p:nvSpPr>
        <p:spPr>
          <a:xfrm>
            <a:off x="950403" y="6087120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2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314024C-7A1F-487B-A0A2-558F1FF74C09}"/>
              </a:ext>
            </a:extLst>
          </p:cNvPr>
          <p:cNvSpPr/>
          <p:nvPr/>
        </p:nvSpPr>
        <p:spPr>
          <a:xfrm>
            <a:off x="2369571" y="6100245"/>
            <a:ext cx="28736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–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5FA47C-3AA3-4CD5-989C-9F8980BFF393}"/>
              </a:ext>
            </a:extLst>
          </p:cNvPr>
          <p:cNvSpPr/>
          <p:nvPr/>
        </p:nvSpPr>
        <p:spPr>
          <a:xfrm>
            <a:off x="6007994" y="6066491"/>
            <a:ext cx="422782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(Nên chọn cách này)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485EE896-6DDC-40D0-8E30-7EB34372505E}"/>
              </a:ext>
            </a:extLst>
          </p:cNvPr>
          <p:cNvSpPr/>
          <p:nvPr/>
        </p:nvSpPr>
        <p:spPr>
          <a:xfrm rot="10800000">
            <a:off x="5090615" y="6183973"/>
            <a:ext cx="1285252" cy="288198"/>
          </a:xfrm>
          <a:prstGeom prst="notched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F84B15A-BC1B-41AB-95D1-D1B3895160CE}"/>
              </a:ext>
            </a:extLst>
          </p:cNvPr>
          <p:cNvSpPr/>
          <p:nvPr/>
        </p:nvSpPr>
        <p:spPr>
          <a:xfrm>
            <a:off x="5583115" y="1863284"/>
            <a:ext cx="3317920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</a:rPr>
              <a:t>(Tìm Số bé trước)</a:t>
            </a:r>
            <a:endParaRPr lang="vi-VN" sz="3200" b="1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058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7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2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7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25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8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25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35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475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2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1" grpId="0"/>
      <p:bldP spid="22" grpId="0" animBg="1"/>
      <p:bldP spid="23" grpId="0"/>
      <p:bldP spid="24" grpId="0"/>
      <p:bldP spid="25" grpId="0"/>
      <p:bldP spid="26" grpId="0"/>
      <p:bldP spid="27" grpId="0"/>
      <p:bldP spid="32" grpId="0"/>
      <p:bldP spid="3" grpId="0" animBg="1"/>
      <p:bldP spid="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5243191" y="276040"/>
            <a:ext cx="170561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vi-V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177618" y="733501"/>
            <a:ext cx="1184909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TÌM HAI SỐ KHI BIẾT TỔNG HOẶC HIỆU VÀ TỈ SỐ CỦA HAI SỐ ĐÓ</a:t>
            </a:r>
            <a:endParaRPr 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177617" y="1324862"/>
            <a:ext cx="9344615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1. Tìm hai số khi biết tổng và tỉ số của hai số đó :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C08BD6-A57C-4FBE-B1B0-AD0301BD4263}"/>
              </a:ext>
            </a:extLst>
          </p:cNvPr>
          <p:cNvSpPr/>
          <p:nvPr/>
        </p:nvSpPr>
        <p:spPr>
          <a:xfrm>
            <a:off x="642072" y="1873278"/>
            <a:ext cx="4677604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chemeClr val="tx1"/>
                </a:solidFill>
              </a:rPr>
              <a:t>Các bước giải bài toán :</a:t>
            </a:r>
            <a:endParaRPr lang="vi-VN" sz="3200" b="1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248105-B64F-48B0-8BE6-F14E4E63272C}"/>
              </a:ext>
            </a:extLst>
          </p:cNvPr>
          <p:cNvSpPr/>
          <p:nvPr/>
        </p:nvSpPr>
        <p:spPr>
          <a:xfrm>
            <a:off x="1211017" y="2343348"/>
            <a:ext cx="4796977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1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79384-2395-4EEB-9C19-F2691DEE0F95}"/>
              </a:ext>
            </a:extLst>
          </p:cNvPr>
          <p:cNvSpPr/>
          <p:nvPr/>
        </p:nvSpPr>
        <p:spPr>
          <a:xfrm>
            <a:off x="2528952" y="2359234"/>
            <a:ext cx="3846915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Vẽ sơ đồ tóm tắt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1310DF9-5C46-4961-B615-07822B22E751}"/>
              </a:ext>
            </a:extLst>
          </p:cNvPr>
          <p:cNvSpPr/>
          <p:nvPr/>
        </p:nvSpPr>
        <p:spPr>
          <a:xfrm>
            <a:off x="1211017" y="2943963"/>
            <a:ext cx="9024801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2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216711-70B8-4E26-BCA4-930155AA2F52}"/>
              </a:ext>
            </a:extLst>
          </p:cNvPr>
          <p:cNvSpPr/>
          <p:nvPr/>
        </p:nvSpPr>
        <p:spPr>
          <a:xfrm>
            <a:off x="2575790" y="3000793"/>
            <a:ext cx="7660028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“Theo sơ đồ”, tìm tổng số phần bằng nhau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8A24D0-157C-4D0F-B0FA-FC17B7C25FED}"/>
              </a:ext>
            </a:extLst>
          </p:cNvPr>
          <p:cNvSpPr/>
          <p:nvPr/>
        </p:nvSpPr>
        <p:spPr>
          <a:xfrm>
            <a:off x="1211017" y="3558228"/>
            <a:ext cx="4108659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3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0F75AD-A1B3-4834-A444-4FAA88C7BEFD}"/>
              </a:ext>
            </a:extLst>
          </p:cNvPr>
          <p:cNvSpPr/>
          <p:nvPr/>
        </p:nvSpPr>
        <p:spPr>
          <a:xfrm>
            <a:off x="2727229" y="3600907"/>
            <a:ext cx="2592447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lớn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B40C12-3628-4BA6-A187-F4F6129FFF60}"/>
              </a:ext>
            </a:extLst>
          </p:cNvPr>
          <p:cNvSpPr/>
          <p:nvPr/>
        </p:nvSpPr>
        <p:spPr>
          <a:xfrm>
            <a:off x="1353095" y="4225586"/>
            <a:ext cx="964195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: Tổng số phần bằng nhau x Số phần của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9FF3593-CBAD-49C8-9B42-886C6B6F8E61}"/>
              </a:ext>
            </a:extLst>
          </p:cNvPr>
          <p:cNvSpPr/>
          <p:nvPr/>
        </p:nvSpPr>
        <p:spPr>
          <a:xfrm>
            <a:off x="1137722" y="4830964"/>
            <a:ext cx="4105469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4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F2D75-1B43-46D8-BAC2-D79263710AF1}"/>
              </a:ext>
            </a:extLst>
          </p:cNvPr>
          <p:cNvSpPr/>
          <p:nvPr/>
        </p:nvSpPr>
        <p:spPr>
          <a:xfrm>
            <a:off x="2802747" y="4887794"/>
            <a:ext cx="25608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bé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59DFC5-4FA0-4176-8FF0-07FE32A0FC45}"/>
              </a:ext>
            </a:extLst>
          </p:cNvPr>
          <p:cNvSpPr/>
          <p:nvPr/>
        </p:nvSpPr>
        <p:spPr>
          <a:xfrm>
            <a:off x="1027321" y="5494344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1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32E283-01D7-4FAC-BC90-D072E71EEEC3}"/>
              </a:ext>
            </a:extLst>
          </p:cNvPr>
          <p:cNvSpPr/>
          <p:nvPr/>
        </p:nvSpPr>
        <p:spPr>
          <a:xfrm>
            <a:off x="2446489" y="5507469"/>
            <a:ext cx="924393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: Tổng số phần bằng nhau x Số phần của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029FA5-4FBC-446B-A26E-81BC55F6D36D}"/>
              </a:ext>
            </a:extLst>
          </p:cNvPr>
          <p:cNvSpPr/>
          <p:nvPr/>
        </p:nvSpPr>
        <p:spPr>
          <a:xfrm>
            <a:off x="950403" y="6087120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2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314024C-7A1F-487B-A0A2-558F1FF74C09}"/>
              </a:ext>
            </a:extLst>
          </p:cNvPr>
          <p:cNvSpPr/>
          <p:nvPr/>
        </p:nvSpPr>
        <p:spPr>
          <a:xfrm>
            <a:off x="2369571" y="6100245"/>
            <a:ext cx="28736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Tổng –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5FA47C-3AA3-4CD5-989C-9F8980BFF393}"/>
              </a:ext>
            </a:extLst>
          </p:cNvPr>
          <p:cNvSpPr/>
          <p:nvPr/>
        </p:nvSpPr>
        <p:spPr>
          <a:xfrm>
            <a:off x="6007994" y="6066491"/>
            <a:ext cx="422782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(Nên chọn cách này)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485EE896-6DDC-40D0-8E30-7EB34372505E}"/>
              </a:ext>
            </a:extLst>
          </p:cNvPr>
          <p:cNvSpPr/>
          <p:nvPr/>
        </p:nvSpPr>
        <p:spPr>
          <a:xfrm rot="10800000">
            <a:off x="5090615" y="6183973"/>
            <a:ext cx="1285252" cy="288198"/>
          </a:xfrm>
          <a:prstGeom prst="notched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779508A-ABB4-4D83-A0BA-58B6943149B7}"/>
              </a:ext>
            </a:extLst>
          </p:cNvPr>
          <p:cNvSpPr/>
          <p:nvPr/>
        </p:nvSpPr>
        <p:spPr>
          <a:xfrm>
            <a:off x="5583115" y="1863284"/>
            <a:ext cx="3317920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</a:rPr>
              <a:t>(Tìm Số lớn trước)</a:t>
            </a:r>
            <a:endParaRPr lang="vi-VN" sz="3200" b="1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8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2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7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2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7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75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225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 animBg="1"/>
      <p:bldP spid="17" grpId="0"/>
      <p:bldP spid="18" grpId="0" animBg="1"/>
      <p:bldP spid="19" grpId="0"/>
      <p:bldP spid="21" grpId="0"/>
      <p:bldP spid="22" grpId="0" animBg="1"/>
      <p:bldP spid="23" grpId="0"/>
      <p:bldP spid="24" grpId="0"/>
      <p:bldP spid="25" grpId="0"/>
      <p:bldP spid="26" grpId="0"/>
      <p:bldP spid="27" grpId="0"/>
      <p:bldP spid="32" grpId="0"/>
      <p:bldP spid="3" grpId="0" animBg="1"/>
      <p:bldP spid="3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5243191" y="276040"/>
            <a:ext cx="170561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vi-V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177618" y="733501"/>
            <a:ext cx="1184909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TÌM HAI SỐ KHI BIẾT TỔNG HOẶC HIỆU VÀ TỈ SỐ CỦA HAI SỐ ĐÓ</a:t>
            </a:r>
            <a:endParaRPr 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177617" y="1324862"/>
            <a:ext cx="9344615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2. Tìm hai số khi biết hiệu và tỉ số của hai số đó :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C08BD6-A57C-4FBE-B1B0-AD0301BD4263}"/>
              </a:ext>
            </a:extLst>
          </p:cNvPr>
          <p:cNvSpPr/>
          <p:nvPr/>
        </p:nvSpPr>
        <p:spPr>
          <a:xfrm>
            <a:off x="642072" y="1873278"/>
            <a:ext cx="4677604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chemeClr val="tx1"/>
                </a:solidFill>
              </a:rPr>
              <a:t>Các bước giải bài toán :</a:t>
            </a:r>
            <a:endParaRPr lang="vi-VN" sz="3200" b="1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248105-B64F-48B0-8BE6-F14E4E63272C}"/>
              </a:ext>
            </a:extLst>
          </p:cNvPr>
          <p:cNvSpPr/>
          <p:nvPr/>
        </p:nvSpPr>
        <p:spPr>
          <a:xfrm>
            <a:off x="1211017" y="2343348"/>
            <a:ext cx="488498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1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79384-2395-4EEB-9C19-F2691DEE0F95}"/>
              </a:ext>
            </a:extLst>
          </p:cNvPr>
          <p:cNvSpPr/>
          <p:nvPr/>
        </p:nvSpPr>
        <p:spPr>
          <a:xfrm>
            <a:off x="2528952" y="2359234"/>
            <a:ext cx="3846915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Vẽ sơ đồ tóm tắt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1310DF9-5C46-4961-B615-07822B22E751}"/>
              </a:ext>
            </a:extLst>
          </p:cNvPr>
          <p:cNvSpPr/>
          <p:nvPr/>
        </p:nvSpPr>
        <p:spPr>
          <a:xfrm>
            <a:off x="1211017" y="2943963"/>
            <a:ext cx="8861031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2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216711-70B8-4E26-BCA4-930155AA2F52}"/>
              </a:ext>
            </a:extLst>
          </p:cNvPr>
          <p:cNvSpPr/>
          <p:nvPr/>
        </p:nvSpPr>
        <p:spPr>
          <a:xfrm>
            <a:off x="2575790" y="3000793"/>
            <a:ext cx="7660028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“Theo sơ đồ”, tìm hiệu số phần bằng nhau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8A24D0-157C-4D0F-B0FA-FC17B7C25FED}"/>
              </a:ext>
            </a:extLst>
          </p:cNvPr>
          <p:cNvSpPr/>
          <p:nvPr/>
        </p:nvSpPr>
        <p:spPr>
          <a:xfrm>
            <a:off x="1211017" y="3558228"/>
            <a:ext cx="3879597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3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0F75AD-A1B3-4834-A444-4FAA88C7BEFD}"/>
              </a:ext>
            </a:extLst>
          </p:cNvPr>
          <p:cNvSpPr/>
          <p:nvPr/>
        </p:nvSpPr>
        <p:spPr>
          <a:xfrm>
            <a:off x="2727229" y="3600907"/>
            <a:ext cx="2592447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bé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B40C12-3628-4BA6-A187-F4F6129FFF60}"/>
              </a:ext>
            </a:extLst>
          </p:cNvPr>
          <p:cNvSpPr/>
          <p:nvPr/>
        </p:nvSpPr>
        <p:spPr>
          <a:xfrm>
            <a:off x="1353095" y="4225586"/>
            <a:ext cx="964195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: Hiệu số phần bằng nhau x Số phần của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9FF3593-CBAD-49C8-9B42-886C6B6F8E61}"/>
              </a:ext>
            </a:extLst>
          </p:cNvPr>
          <p:cNvSpPr/>
          <p:nvPr/>
        </p:nvSpPr>
        <p:spPr>
          <a:xfrm>
            <a:off x="1137722" y="4830964"/>
            <a:ext cx="4105469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4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F2D75-1B43-46D8-BAC2-D79263710AF1}"/>
              </a:ext>
            </a:extLst>
          </p:cNvPr>
          <p:cNvSpPr/>
          <p:nvPr/>
        </p:nvSpPr>
        <p:spPr>
          <a:xfrm>
            <a:off x="2802747" y="4887794"/>
            <a:ext cx="25608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lớn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59DFC5-4FA0-4176-8FF0-07FE32A0FC45}"/>
              </a:ext>
            </a:extLst>
          </p:cNvPr>
          <p:cNvSpPr/>
          <p:nvPr/>
        </p:nvSpPr>
        <p:spPr>
          <a:xfrm>
            <a:off x="1027321" y="5494344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1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32E283-01D7-4FAC-BC90-D072E71EEEC3}"/>
              </a:ext>
            </a:extLst>
          </p:cNvPr>
          <p:cNvSpPr/>
          <p:nvPr/>
        </p:nvSpPr>
        <p:spPr>
          <a:xfrm>
            <a:off x="2446489" y="5507469"/>
            <a:ext cx="924393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: Hiệu số phần bằng nhau x Số phần của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029FA5-4FBC-446B-A26E-81BC55F6D36D}"/>
              </a:ext>
            </a:extLst>
          </p:cNvPr>
          <p:cNvSpPr/>
          <p:nvPr/>
        </p:nvSpPr>
        <p:spPr>
          <a:xfrm>
            <a:off x="950403" y="6087120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2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314024C-7A1F-487B-A0A2-558F1FF74C09}"/>
              </a:ext>
            </a:extLst>
          </p:cNvPr>
          <p:cNvSpPr/>
          <p:nvPr/>
        </p:nvSpPr>
        <p:spPr>
          <a:xfrm>
            <a:off x="2369571" y="6100245"/>
            <a:ext cx="28736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+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5FA47C-3AA3-4CD5-989C-9F8980BFF393}"/>
              </a:ext>
            </a:extLst>
          </p:cNvPr>
          <p:cNvSpPr/>
          <p:nvPr/>
        </p:nvSpPr>
        <p:spPr>
          <a:xfrm>
            <a:off x="6007994" y="6066491"/>
            <a:ext cx="422782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(Nên chọn cách này)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485EE896-6DDC-40D0-8E30-7EB34372505E}"/>
              </a:ext>
            </a:extLst>
          </p:cNvPr>
          <p:cNvSpPr/>
          <p:nvPr/>
        </p:nvSpPr>
        <p:spPr>
          <a:xfrm rot="10800000">
            <a:off x="5090615" y="6183973"/>
            <a:ext cx="1285252" cy="288198"/>
          </a:xfrm>
          <a:prstGeom prst="notched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F84B15A-BC1B-41AB-95D1-D1B3895160CE}"/>
              </a:ext>
            </a:extLst>
          </p:cNvPr>
          <p:cNvSpPr/>
          <p:nvPr/>
        </p:nvSpPr>
        <p:spPr>
          <a:xfrm>
            <a:off x="5583115" y="1863284"/>
            <a:ext cx="3317920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</a:rPr>
              <a:t>(Tìm Số bé trước)</a:t>
            </a:r>
            <a:endParaRPr lang="vi-VN" sz="3200" b="1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82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7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2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7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25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8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25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35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475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2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1" grpId="0"/>
      <p:bldP spid="22" grpId="0" animBg="1"/>
      <p:bldP spid="23" grpId="0"/>
      <p:bldP spid="24" grpId="0"/>
      <p:bldP spid="25" grpId="0"/>
      <p:bldP spid="26" grpId="0"/>
      <p:bldP spid="27" grpId="0"/>
      <p:bldP spid="32" grpId="0"/>
      <p:bldP spid="3" grpId="0" animBg="1"/>
      <p:bldP spid="3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5243191" y="276040"/>
            <a:ext cx="170561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vi-V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177618" y="733501"/>
            <a:ext cx="1184909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TÌM HAI SỐ KHI BIẾT TỔNG HOẶC HIỆU VÀ TỈ SỐ CỦA HAI SỐ ĐÓ</a:t>
            </a:r>
            <a:endParaRPr 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177617" y="1324862"/>
            <a:ext cx="9344615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2. Tìm hai số khi biết hiệu và tỉ số của hai số đó :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C08BD6-A57C-4FBE-B1B0-AD0301BD4263}"/>
              </a:ext>
            </a:extLst>
          </p:cNvPr>
          <p:cNvSpPr/>
          <p:nvPr/>
        </p:nvSpPr>
        <p:spPr>
          <a:xfrm>
            <a:off x="642072" y="1873278"/>
            <a:ext cx="4230179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chemeClr val="tx1"/>
                </a:solidFill>
              </a:rPr>
              <a:t>Các bước giải bài toán :</a:t>
            </a:r>
            <a:endParaRPr lang="vi-VN" sz="3200" b="1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248105-B64F-48B0-8BE6-F14E4E63272C}"/>
              </a:ext>
            </a:extLst>
          </p:cNvPr>
          <p:cNvSpPr/>
          <p:nvPr/>
        </p:nvSpPr>
        <p:spPr>
          <a:xfrm>
            <a:off x="1211017" y="2343348"/>
            <a:ext cx="4796977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1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79384-2395-4EEB-9C19-F2691DEE0F95}"/>
              </a:ext>
            </a:extLst>
          </p:cNvPr>
          <p:cNvSpPr/>
          <p:nvPr/>
        </p:nvSpPr>
        <p:spPr>
          <a:xfrm>
            <a:off x="2528952" y="2359234"/>
            <a:ext cx="3846915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Vẽ sơ đồ tóm tắt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1310DF9-5C46-4961-B615-07822B22E751}"/>
              </a:ext>
            </a:extLst>
          </p:cNvPr>
          <p:cNvSpPr/>
          <p:nvPr/>
        </p:nvSpPr>
        <p:spPr>
          <a:xfrm>
            <a:off x="1211017" y="2943963"/>
            <a:ext cx="9024801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2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216711-70B8-4E26-BCA4-930155AA2F52}"/>
              </a:ext>
            </a:extLst>
          </p:cNvPr>
          <p:cNvSpPr/>
          <p:nvPr/>
        </p:nvSpPr>
        <p:spPr>
          <a:xfrm>
            <a:off x="2575790" y="3000793"/>
            <a:ext cx="7660028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“Theo sơ đồ”, tìm hiệu số phần bằng nhau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8A24D0-157C-4D0F-B0FA-FC17B7C25FED}"/>
              </a:ext>
            </a:extLst>
          </p:cNvPr>
          <p:cNvSpPr/>
          <p:nvPr/>
        </p:nvSpPr>
        <p:spPr>
          <a:xfrm>
            <a:off x="1211017" y="3558228"/>
            <a:ext cx="4108659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3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0F75AD-A1B3-4834-A444-4FAA88C7BEFD}"/>
              </a:ext>
            </a:extLst>
          </p:cNvPr>
          <p:cNvSpPr/>
          <p:nvPr/>
        </p:nvSpPr>
        <p:spPr>
          <a:xfrm>
            <a:off x="2727229" y="3600907"/>
            <a:ext cx="2592447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lớn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B40C12-3628-4BA6-A187-F4F6129FFF60}"/>
              </a:ext>
            </a:extLst>
          </p:cNvPr>
          <p:cNvSpPr/>
          <p:nvPr/>
        </p:nvSpPr>
        <p:spPr>
          <a:xfrm>
            <a:off x="1353095" y="4225586"/>
            <a:ext cx="964195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: Hiệu số phần bằng nhau x Số phần của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9FF3593-CBAD-49C8-9B42-886C6B6F8E61}"/>
              </a:ext>
            </a:extLst>
          </p:cNvPr>
          <p:cNvSpPr/>
          <p:nvPr/>
        </p:nvSpPr>
        <p:spPr>
          <a:xfrm>
            <a:off x="1137722" y="4830964"/>
            <a:ext cx="4105469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4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F2D75-1B43-46D8-BAC2-D79263710AF1}"/>
              </a:ext>
            </a:extLst>
          </p:cNvPr>
          <p:cNvSpPr/>
          <p:nvPr/>
        </p:nvSpPr>
        <p:spPr>
          <a:xfrm>
            <a:off x="2802747" y="4887794"/>
            <a:ext cx="25608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bé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59DFC5-4FA0-4176-8FF0-07FE32A0FC45}"/>
              </a:ext>
            </a:extLst>
          </p:cNvPr>
          <p:cNvSpPr/>
          <p:nvPr/>
        </p:nvSpPr>
        <p:spPr>
          <a:xfrm>
            <a:off x="1027321" y="5494344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1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32E283-01D7-4FAC-BC90-D072E71EEEC3}"/>
              </a:ext>
            </a:extLst>
          </p:cNvPr>
          <p:cNvSpPr/>
          <p:nvPr/>
        </p:nvSpPr>
        <p:spPr>
          <a:xfrm>
            <a:off x="2446489" y="5507469"/>
            <a:ext cx="924393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: Hiệu số phần bằng nhau x Số phần của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029FA5-4FBC-446B-A26E-81BC55F6D36D}"/>
              </a:ext>
            </a:extLst>
          </p:cNvPr>
          <p:cNvSpPr/>
          <p:nvPr/>
        </p:nvSpPr>
        <p:spPr>
          <a:xfrm>
            <a:off x="950403" y="6087120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2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314024C-7A1F-487B-A0A2-558F1FF74C09}"/>
              </a:ext>
            </a:extLst>
          </p:cNvPr>
          <p:cNvSpPr/>
          <p:nvPr/>
        </p:nvSpPr>
        <p:spPr>
          <a:xfrm>
            <a:off x="2369571" y="6100245"/>
            <a:ext cx="28736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Số lớn – Hiệu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5FA47C-3AA3-4CD5-989C-9F8980BFF393}"/>
              </a:ext>
            </a:extLst>
          </p:cNvPr>
          <p:cNvSpPr/>
          <p:nvPr/>
        </p:nvSpPr>
        <p:spPr>
          <a:xfrm>
            <a:off x="6007994" y="6066491"/>
            <a:ext cx="422782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(Nên chọn cách này)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485EE896-6DDC-40D0-8E30-7EB34372505E}"/>
              </a:ext>
            </a:extLst>
          </p:cNvPr>
          <p:cNvSpPr/>
          <p:nvPr/>
        </p:nvSpPr>
        <p:spPr>
          <a:xfrm rot="10800000">
            <a:off x="5090615" y="6183973"/>
            <a:ext cx="1285252" cy="288198"/>
          </a:xfrm>
          <a:prstGeom prst="notched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779508A-ABB4-4D83-A0BA-58B6943149B7}"/>
              </a:ext>
            </a:extLst>
          </p:cNvPr>
          <p:cNvSpPr/>
          <p:nvPr/>
        </p:nvSpPr>
        <p:spPr>
          <a:xfrm>
            <a:off x="5583115" y="1863284"/>
            <a:ext cx="3317920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</a:rPr>
              <a:t>(Tìm Số lớn trước)</a:t>
            </a:r>
            <a:endParaRPr lang="vi-VN" sz="3200" b="1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76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2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7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2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7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25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75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20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 animBg="1"/>
      <p:bldP spid="17" grpId="0"/>
      <p:bldP spid="18" grpId="0" animBg="1"/>
      <p:bldP spid="19" grpId="0"/>
      <p:bldP spid="21" grpId="0"/>
      <p:bldP spid="22" grpId="0" animBg="1"/>
      <p:bldP spid="23" grpId="0"/>
      <p:bldP spid="24" grpId="0"/>
      <p:bldP spid="25" grpId="0"/>
      <p:bldP spid="26" grpId="0"/>
      <p:bldP spid="27" grpId="0"/>
      <p:bldP spid="32" grpId="0"/>
      <p:bldP spid="3" grpId="0" animBg="1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1817914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Tổng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91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170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216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8958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1817914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Tổng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91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170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216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11221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35500" t="-72826" r="-195500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45313" t="-72826" r="-103646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7405" t="-72826" r="-1272" b="-157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384645" y="60372"/>
            <a:ext cx="8186149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2504EE"/>
                </a:solidFill>
              </a:rPr>
              <a:t>❶</a:t>
            </a:r>
            <a:r>
              <a:rPr lang="en-US" sz="4000" b="1">
                <a:solidFill>
                  <a:schemeClr val="tx1"/>
                </a:solidFill>
              </a:rPr>
              <a:t>   Viết số thích hợp vào ô trống :</a:t>
            </a:r>
            <a:endParaRPr lang="vi-VN" sz="4000" b="1">
              <a:solidFill>
                <a:schemeClr val="tx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876779A-B552-42A2-9D46-7DC052C070D3}"/>
              </a:ext>
            </a:extLst>
          </p:cNvPr>
          <p:cNvSpPr/>
          <p:nvPr/>
        </p:nvSpPr>
        <p:spPr>
          <a:xfrm>
            <a:off x="313773" y="4792592"/>
            <a:ext cx="2873408" cy="105951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Cách tìm nhanh số bé </a:t>
            </a:r>
            <a:endParaRPr lang="vi-VN" sz="3600">
              <a:solidFill>
                <a:srgbClr val="FF000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8EB9962-457F-4A6D-9791-B725EF6A8037}"/>
              </a:ext>
            </a:extLst>
          </p:cNvPr>
          <p:cNvSpPr/>
          <p:nvPr/>
        </p:nvSpPr>
        <p:spPr>
          <a:xfrm>
            <a:off x="3878375" y="4801047"/>
            <a:ext cx="1225888" cy="1059518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Tổng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C6A4FBF-4C5A-4CEF-9CF8-B1007008F129}"/>
              </a:ext>
            </a:extLst>
          </p:cNvPr>
          <p:cNvSpPr/>
          <p:nvPr/>
        </p:nvSpPr>
        <p:spPr>
          <a:xfrm>
            <a:off x="5008724" y="4965841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: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A4EB3D-3BE8-4473-B115-D93544EEE45D}"/>
              </a:ext>
            </a:extLst>
          </p:cNvPr>
          <p:cNvSpPr/>
          <p:nvPr/>
        </p:nvSpPr>
        <p:spPr>
          <a:xfrm>
            <a:off x="5449206" y="4762388"/>
            <a:ext cx="2739451" cy="1133441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Tổng số phần bằng nhau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E5F8137-94C0-4B6D-A366-D666AFD6D27A}"/>
              </a:ext>
            </a:extLst>
          </p:cNvPr>
          <p:cNvSpPr/>
          <p:nvPr/>
        </p:nvSpPr>
        <p:spPr>
          <a:xfrm>
            <a:off x="8151468" y="4965840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x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5" name="Arrow: Notched Right 4">
            <a:extLst>
              <a:ext uri="{FF2B5EF4-FFF2-40B4-BE49-F238E27FC236}">
                <a16:creationId xmlns:a16="http://schemas.microsoft.com/office/drawing/2014/main" id="{33CF1672-19CD-4DA7-8CAB-5CAED33E5807}"/>
              </a:ext>
            </a:extLst>
          </p:cNvPr>
          <p:cNvSpPr/>
          <p:nvPr/>
        </p:nvSpPr>
        <p:spPr>
          <a:xfrm>
            <a:off x="3255421" y="5172498"/>
            <a:ext cx="548445" cy="380455"/>
          </a:xfrm>
          <a:prstGeom prst="notchedRightArrow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5E98E19-8E3D-46F4-A5EA-576FFC7859FE}"/>
              </a:ext>
            </a:extLst>
          </p:cNvPr>
          <p:cNvSpPr/>
          <p:nvPr/>
        </p:nvSpPr>
        <p:spPr>
          <a:xfrm>
            <a:off x="8667559" y="4792591"/>
            <a:ext cx="2209705" cy="1133441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Số phần </a:t>
            </a:r>
          </a:p>
          <a:p>
            <a:pPr algn="ctr"/>
            <a:r>
              <a:rPr lang="en-US" sz="3600">
                <a:solidFill>
                  <a:schemeClr val="tx1"/>
                </a:solidFill>
              </a:rPr>
              <a:t>của số bé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8ADB447-39DF-40FF-957E-3695B88CC504}"/>
              </a:ext>
            </a:extLst>
          </p:cNvPr>
          <p:cNvSpPr/>
          <p:nvPr/>
        </p:nvSpPr>
        <p:spPr>
          <a:xfrm>
            <a:off x="4134598" y="5895829"/>
            <a:ext cx="7401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91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0A9D1BA-E262-4661-A834-DDEB82D4E4D7}"/>
              </a:ext>
            </a:extLst>
          </p:cNvPr>
          <p:cNvSpPr/>
          <p:nvPr/>
        </p:nvSpPr>
        <p:spPr>
          <a:xfrm>
            <a:off x="4970304" y="5865370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: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E4C3D4C-9E18-4C91-AC80-61AC213BB9B0}"/>
              </a:ext>
            </a:extLst>
          </p:cNvPr>
          <p:cNvSpPr/>
          <p:nvPr/>
        </p:nvSpPr>
        <p:spPr>
          <a:xfrm>
            <a:off x="6065707" y="5926032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1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B2345F28-8238-4594-A71F-0C9A4498C6BF}"/>
              </a:ext>
            </a:extLst>
          </p:cNvPr>
          <p:cNvSpPr/>
          <p:nvPr/>
        </p:nvSpPr>
        <p:spPr>
          <a:xfrm flipH="1">
            <a:off x="5899587" y="6003307"/>
            <a:ext cx="207064" cy="510258"/>
          </a:xfrm>
          <a:prstGeom prst="arc">
            <a:avLst>
              <a:gd name="adj1" fmla="val 16200000"/>
              <a:gd name="adj2" fmla="val 5775807"/>
            </a:avLst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711E8A8-4FBC-45CF-BADA-17F029651469}"/>
              </a:ext>
            </a:extLst>
          </p:cNvPr>
          <p:cNvSpPr/>
          <p:nvPr/>
        </p:nvSpPr>
        <p:spPr>
          <a:xfrm>
            <a:off x="6576765" y="5895828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+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9E657C7-5DAE-4AC8-8004-AD6CEE772B34}"/>
              </a:ext>
            </a:extLst>
          </p:cNvPr>
          <p:cNvSpPr/>
          <p:nvPr/>
        </p:nvSpPr>
        <p:spPr>
          <a:xfrm>
            <a:off x="7130239" y="5910930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6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32440617-2362-494F-B900-7F3B7F17B998}"/>
              </a:ext>
            </a:extLst>
          </p:cNvPr>
          <p:cNvSpPr/>
          <p:nvPr/>
        </p:nvSpPr>
        <p:spPr>
          <a:xfrm rot="10800000" flipH="1">
            <a:off x="7578875" y="5990872"/>
            <a:ext cx="207064" cy="510258"/>
          </a:xfrm>
          <a:prstGeom prst="arc">
            <a:avLst>
              <a:gd name="adj1" fmla="val 16200000"/>
              <a:gd name="adj2" fmla="val 5775807"/>
            </a:avLst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047F79C2-9BE8-4D47-90C4-7BBD7B5C44F0}"/>
              </a:ext>
            </a:extLst>
          </p:cNvPr>
          <p:cNvSpPr/>
          <p:nvPr/>
        </p:nvSpPr>
        <p:spPr>
          <a:xfrm>
            <a:off x="8127733" y="5880600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x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7DD7FDF-4AE3-4952-BE05-F44E991BEA95}"/>
              </a:ext>
            </a:extLst>
          </p:cNvPr>
          <p:cNvSpPr/>
          <p:nvPr/>
        </p:nvSpPr>
        <p:spPr>
          <a:xfrm>
            <a:off x="9417516" y="5938593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1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C8F17C98-978B-45F4-A872-83B995540C5E}"/>
              </a:ext>
            </a:extLst>
          </p:cNvPr>
          <p:cNvSpPr/>
          <p:nvPr/>
        </p:nvSpPr>
        <p:spPr>
          <a:xfrm>
            <a:off x="10400246" y="5910929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=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295FEA7-A952-46C8-9015-5BB7AB02FF6F}"/>
              </a:ext>
            </a:extLst>
          </p:cNvPr>
          <p:cNvSpPr/>
          <p:nvPr/>
        </p:nvSpPr>
        <p:spPr>
          <a:xfrm>
            <a:off x="11094980" y="5895828"/>
            <a:ext cx="805867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13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CB44E7C3-3725-4484-8145-287D295581C5}"/>
              </a:ext>
            </a:extLst>
          </p:cNvPr>
          <p:cNvSpPr/>
          <p:nvPr/>
        </p:nvSpPr>
        <p:spPr>
          <a:xfrm>
            <a:off x="4970304" y="1095899"/>
            <a:ext cx="7401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91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8" name="Arrow: Curved Right 37">
            <a:extLst>
              <a:ext uri="{FF2B5EF4-FFF2-40B4-BE49-F238E27FC236}">
                <a16:creationId xmlns:a16="http://schemas.microsoft.com/office/drawing/2014/main" id="{2CAF05C8-930D-451E-A26D-8B9CA2832791}"/>
              </a:ext>
            </a:extLst>
          </p:cNvPr>
          <p:cNvSpPr/>
          <p:nvPr/>
        </p:nvSpPr>
        <p:spPr>
          <a:xfrm rot="552578">
            <a:off x="3187731" y="1273350"/>
            <a:ext cx="1462747" cy="5028053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BAE0534E-988D-4003-922A-758EFF09E244}"/>
              </a:ext>
            </a:extLst>
          </p:cNvPr>
          <p:cNvSpPr/>
          <p:nvPr/>
        </p:nvSpPr>
        <p:spPr>
          <a:xfrm>
            <a:off x="5036020" y="1776848"/>
            <a:ext cx="494053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40" name="Arrow: Curved Right 39">
            <a:extLst>
              <a:ext uri="{FF2B5EF4-FFF2-40B4-BE49-F238E27FC236}">
                <a16:creationId xmlns:a16="http://schemas.microsoft.com/office/drawing/2014/main" id="{66095ADD-5243-4F91-83DA-81A86464C7D1}"/>
              </a:ext>
            </a:extLst>
          </p:cNvPr>
          <p:cNvSpPr/>
          <p:nvPr/>
        </p:nvSpPr>
        <p:spPr>
          <a:xfrm rot="20732144">
            <a:off x="4176647" y="2231219"/>
            <a:ext cx="1462747" cy="4450248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3C56BBAF-514D-42DB-B8FF-807B6D0AA58A}"/>
              </a:ext>
            </a:extLst>
          </p:cNvPr>
          <p:cNvSpPr/>
          <p:nvPr/>
        </p:nvSpPr>
        <p:spPr>
          <a:xfrm>
            <a:off x="5036020" y="2425043"/>
            <a:ext cx="494053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6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42" name="Arrow: Curved Right 41">
            <a:extLst>
              <a:ext uri="{FF2B5EF4-FFF2-40B4-BE49-F238E27FC236}">
                <a16:creationId xmlns:a16="http://schemas.microsoft.com/office/drawing/2014/main" id="{477F4C43-18FD-495D-B257-210D8E97B6D6}"/>
              </a:ext>
            </a:extLst>
          </p:cNvPr>
          <p:cNvSpPr/>
          <p:nvPr/>
        </p:nvSpPr>
        <p:spPr>
          <a:xfrm rot="19776138" flipH="1">
            <a:off x="6423154" y="2156681"/>
            <a:ext cx="1117433" cy="4099109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43" name="Arrow: Curved Right 42">
            <a:extLst>
              <a:ext uri="{FF2B5EF4-FFF2-40B4-BE49-F238E27FC236}">
                <a16:creationId xmlns:a16="http://schemas.microsoft.com/office/drawing/2014/main" id="{14D92BC8-8DAA-4F9D-8260-A8E39C697A37}"/>
              </a:ext>
            </a:extLst>
          </p:cNvPr>
          <p:cNvSpPr/>
          <p:nvPr/>
        </p:nvSpPr>
        <p:spPr>
          <a:xfrm rot="6846750">
            <a:off x="8069604" y="437717"/>
            <a:ext cx="1462747" cy="7037711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3EDE08AD-E35B-4D5B-A64E-CC95FA8C84B8}"/>
              </a:ext>
            </a:extLst>
          </p:cNvPr>
          <p:cNvSpPr/>
          <p:nvPr/>
        </p:nvSpPr>
        <p:spPr>
          <a:xfrm>
            <a:off x="4887437" y="3031309"/>
            <a:ext cx="805867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13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45" name="Arrow: Curved Right 44">
            <a:extLst>
              <a:ext uri="{FF2B5EF4-FFF2-40B4-BE49-F238E27FC236}">
                <a16:creationId xmlns:a16="http://schemas.microsoft.com/office/drawing/2014/main" id="{2759CF18-96F8-4540-8344-1568DA7358A4}"/>
              </a:ext>
            </a:extLst>
          </p:cNvPr>
          <p:cNvSpPr/>
          <p:nvPr/>
        </p:nvSpPr>
        <p:spPr>
          <a:xfrm rot="18736724" flipH="1">
            <a:off x="7398851" y="679104"/>
            <a:ext cx="1117433" cy="6041996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76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35" presetClass="emph" presetSubtype="0" repeatCount="1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xit" presetSubtype="8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8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35" presetClass="emph" presetSubtype="0" repeatCount="1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xit" presetSubtype="8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8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9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35" presetClass="emph" presetSubtype="0" repeatCount="1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3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8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2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22" presetClass="exit" presetSubtype="8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2" grpId="1" animBg="1"/>
      <p:bldP spid="13" grpId="0" animBg="1"/>
      <p:bldP spid="14" grpId="0" animBg="1"/>
      <p:bldP spid="14" grpId="1" animBg="1"/>
      <p:bldP spid="16" grpId="0" animBg="1"/>
      <p:bldP spid="5" grpId="0" animBg="1"/>
      <p:bldP spid="17" grpId="0" animBg="1"/>
      <p:bldP spid="17" grpId="1" animBg="1"/>
      <p:bldP spid="18" grpId="0"/>
      <p:bldP spid="22" grpId="0" animBg="1"/>
      <p:bldP spid="24" grpId="0"/>
      <p:bldP spid="25" grpId="0" animBg="1"/>
      <p:bldP spid="26" grpId="0" animBg="1"/>
      <p:bldP spid="29" grpId="0"/>
      <p:bldP spid="30" grpId="0" animBg="1"/>
      <p:bldP spid="31" grpId="0" animBg="1"/>
      <p:bldP spid="32" grpId="0"/>
      <p:bldP spid="33" grpId="0" animBg="1"/>
      <p:bldP spid="34" grpId="0"/>
      <p:bldP spid="35" grpId="0"/>
      <p:bldP spid="35" grpId="1"/>
      <p:bldP spid="35" grpId="2"/>
      <p:bldP spid="38" grpId="0" animBg="1"/>
      <p:bldP spid="38" grpId="1" animBg="1"/>
      <p:bldP spid="39" grpId="0"/>
      <p:bldP spid="39" grpId="1"/>
      <p:bldP spid="39" grpId="2"/>
      <p:bldP spid="40" grpId="0" animBg="1"/>
      <p:bldP spid="40" grpId="1" animBg="1"/>
      <p:bldP spid="41" grpId="0"/>
      <p:bldP spid="41" grpId="1"/>
      <p:bldP spid="41" grpId="2"/>
      <p:bldP spid="42" grpId="0" animBg="1"/>
      <p:bldP spid="42" grpId="1" animBg="1"/>
      <p:bldP spid="43" grpId="0" animBg="1"/>
      <p:bldP spid="43" grpId="1" animBg="1"/>
      <p:bldP spid="44" grpId="0"/>
      <p:bldP spid="45" grpId="0" animBg="1"/>
      <p:bldP spid="4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65574264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Tổng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91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170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216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8958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13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65574264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Tổng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91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170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216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11221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35500" t="-72826" r="-195500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45313" t="-72826" r="-103646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7405" t="-72826" r="-1272" b="-157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13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384645" y="60372"/>
            <a:ext cx="8186149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2504EE"/>
                </a:solidFill>
              </a:rPr>
              <a:t>❶</a:t>
            </a:r>
            <a:r>
              <a:rPr lang="en-US" sz="4000" b="1">
                <a:solidFill>
                  <a:schemeClr val="tx1"/>
                </a:solidFill>
              </a:rPr>
              <a:t>   Viết số thích hợp vào ô trống :</a:t>
            </a:r>
            <a:endParaRPr lang="vi-VN" sz="4000" b="1">
              <a:solidFill>
                <a:schemeClr val="tx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876779A-B552-42A2-9D46-7DC052C070D3}"/>
              </a:ext>
            </a:extLst>
          </p:cNvPr>
          <p:cNvSpPr/>
          <p:nvPr/>
        </p:nvSpPr>
        <p:spPr>
          <a:xfrm>
            <a:off x="313772" y="4792592"/>
            <a:ext cx="4516529" cy="7728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Cách tìm nhanh số lớn </a:t>
            </a:r>
            <a:endParaRPr lang="vi-VN" sz="3600">
              <a:solidFill>
                <a:srgbClr val="FF000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8EB9962-457F-4A6D-9791-B725EF6A8037}"/>
              </a:ext>
            </a:extLst>
          </p:cNvPr>
          <p:cNvSpPr/>
          <p:nvPr/>
        </p:nvSpPr>
        <p:spPr>
          <a:xfrm>
            <a:off x="5609235" y="4868618"/>
            <a:ext cx="1225888" cy="642405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Tổng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C6A4FBF-4C5A-4CEF-9CF8-B1007008F129}"/>
              </a:ext>
            </a:extLst>
          </p:cNvPr>
          <p:cNvSpPr/>
          <p:nvPr/>
        </p:nvSpPr>
        <p:spPr>
          <a:xfrm>
            <a:off x="6893199" y="4853071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-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A4EB3D-3BE8-4473-B115-D93544EEE45D}"/>
              </a:ext>
            </a:extLst>
          </p:cNvPr>
          <p:cNvSpPr/>
          <p:nvPr/>
        </p:nvSpPr>
        <p:spPr>
          <a:xfrm>
            <a:off x="7530663" y="4862465"/>
            <a:ext cx="1729516" cy="617776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Số bé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5" name="Arrow: Notched Right 4">
            <a:extLst>
              <a:ext uri="{FF2B5EF4-FFF2-40B4-BE49-F238E27FC236}">
                <a16:creationId xmlns:a16="http://schemas.microsoft.com/office/drawing/2014/main" id="{33CF1672-19CD-4DA7-8CAB-5CAED33E5807}"/>
              </a:ext>
            </a:extLst>
          </p:cNvPr>
          <p:cNvSpPr/>
          <p:nvPr/>
        </p:nvSpPr>
        <p:spPr>
          <a:xfrm>
            <a:off x="4888493" y="4999592"/>
            <a:ext cx="548445" cy="380455"/>
          </a:xfrm>
          <a:prstGeom prst="notchedRightArrow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8ADB447-39DF-40FF-957E-3695B88CC504}"/>
              </a:ext>
            </a:extLst>
          </p:cNvPr>
          <p:cNvSpPr/>
          <p:nvPr/>
        </p:nvSpPr>
        <p:spPr>
          <a:xfrm>
            <a:off x="5828788" y="5487685"/>
            <a:ext cx="7401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91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0A9D1BA-E262-4661-A834-DDEB82D4E4D7}"/>
              </a:ext>
            </a:extLst>
          </p:cNvPr>
          <p:cNvSpPr/>
          <p:nvPr/>
        </p:nvSpPr>
        <p:spPr>
          <a:xfrm>
            <a:off x="6881498" y="5511023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-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E4C3D4C-9E18-4C91-AC80-61AC213BB9B0}"/>
              </a:ext>
            </a:extLst>
          </p:cNvPr>
          <p:cNvSpPr/>
          <p:nvPr/>
        </p:nvSpPr>
        <p:spPr>
          <a:xfrm>
            <a:off x="7971198" y="5452162"/>
            <a:ext cx="710532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13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C8F17C98-978B-45F4-A872-83B995540C5E}"/>
              </a:ext>
            </a:extLst>
          </p:cNvPr>
          <p:cNvSpPr/>
          <p:nvPr/>
        </p:nvSpPr>
        <p:spPr>
          <a:xfrm>
            <a:off x="8949173" y="5480040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=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295FEA7-A952-46C8-9015-5BB7AB02FF6F}"/>
              </a:ext>
            </a:extLst>
          </p:cNvPr>
          <p:cNvSpPr/>
          <p:nvPr/>
        </p:nvSpPr>
        <p:spPr>
          <a:xfrm>
            <a:off x="9649040" y="5446040"/>
            <a:ext cx="805867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78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CB44E7C3-3725-4484-8145-287D295581C5}"/>
              </a:ext>
            </a:extLst>
          </p:cNvPr>
          <p:cNvSpPr/>
          <p:nvPr/>
        </p:nvSpPr>
        <p:spPr>
          <a:xfrm>
            <a:off x="4970304" y="1095899"/>
            <a:ext cx="7401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91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8" name="Arrow: Curved Right 37">
            <a:extLst>
              <a:ext uri="{FF2B5EF4-FFF2-40B4-BE49-F238E27FC236}">
                <a16:creationId xmlns:a16="http://schemas.microsoft.com/office/drawing/2014/main" id="{2CAF05C8-930D-451E-A26D-8B9CA2832791}"/>
              </a:ext>
            </a:extLst>
          </p:cNvPr>
          <p:cNvSpPr/>
          <p:nvPr/>
        </p:nvSpPr>
        <p:spPr>
          <a:xfrm rot="20927422">
            <a:off x="4010864" y="1517733"/>
            <a:ext cx="1462747" cy="4658962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42" name="Arrow: Curved Right 41">
            <a:extLst>
              <a:ext uri="{FF2B5EF4-FFF2-40B4-BE49-F238E27FC236}">
                <a16:creationId xmlns:a16="http://schemas.microsoft.com/office/drawing/2014/main" id="{477F4C43-18FD-495D-B257-210D8E97B6D6}"/>
              </a:ext>
            </a:extLst>
          </p:cNvPr>
          <p:cNvSpPr/>
          <p:nvPr/>
        </p:nvSpPr>
        <p:spPr>
          <a:xfrm rot="18584939" flipH="1">
            <a:off x="6828369" y="2044816"/>
            <a:ext cx="1117433" cy="3861752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43" name="Arrow: Curved Right 42">
            <a:extLst>
              <a:ext uri="{FF2B5EF4-FFF2-40B4-BE49-F238E27FC236}">
                <a16:creationId xmlns:a16="http://schemas.microsoft.com/office/drawing/2014/main" id="{14D92BC8-8DAA-4F9D-8260-A8E39C697A37}"/>
              </a:ext>
            </a:extLst>
          </p:cNvPr>
          <p:cNvSpPr/>
          <p:nvPr/>
        </p:nvSpPr>
        <p:spPr>
          <a:xfrm rot="6528844">
            <a:off x="7239824" y="1376230"/>
            <a:ext cx="1462747" cy="5372823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3EDE08AD-E35B-4D5B-A64E-CC95FA8C84B8}"/>
              </a:ext>
            </a:extLst>
          </p:cNvPr>
          <p:cNvSpPr/>
          <p:nvPr/>
        </p:nvSpPr>
        <p:spPr>
          <a:xfrm>
            <a:off x="4905922" y="3793570"/>
            <a:ext cx="805867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78</a:t>
            </a:r>
            <a:endParaRPr lang="vi-VN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18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5" presetClass="emph" presetSubtype="0" repeatCount="1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xit" presetSubtype="8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8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5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xit" presetSubtype="8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2" grpId="1" animBg="1"/>
      <p:bldP spid="13" grpId="0" animBg="1"/>
      <p:bldP spid="14" grpId="0" animBg="1"/>
      <p:bldP spid="14" grpId="1" animBg="1"/>
      <p:bldP spid="5" grpId="0" animBg="1"/>
      <p:bldP spid="18" grpId="0"/>
      <p:bldP spid="22" grpId="0" animBg="1"/>
      <p:bldP spid="24" grpId="0"/>
      <p:bldP spid="33" grpId="0" animBg="1"/>
      <p:bldP spid="34" grpId="0"/>
      <p:bldP spid="35" grpId="0"/>
      <p:bldP spid="35" grpId="1"/>
      <p:bldP spid="35" grpId="2"/>
      <p:bldP spid="38" grpId="0" animBg="1"/>
      <p:bldP spid="38" grpId="1" animBg="1"/>
      <p:bldP spid="42" grpId="0" animBg="1"/>
      <p:bldP spid="42" grpId="1" animBg="1"/>
      <p:bldP spid="43" grpId="0" animBg="1"/>
      <p:bldP spid="43" grpId="1" animBg="1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Tổng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91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170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216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8958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13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Tổng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91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170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216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11221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35500" t="-72826" r="-195500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45313" t="-72826" r="-103646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7405" t="-72826" r="-1272" b="-157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13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384645" y="60372"/>
            <a:ext cx="8186149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2504EE"/>
                </a:solidFill>
              </a:rPr>
              <a:t>❶</a:t>
            </a:r>
            <a:r>
              <a:rPr lang="en-US" sz="4000" b="1">
                <a:solidFill>
                  <a:schemeClr val="tx1"/>
                </a:solidFill>
              </a:rPr>
              <a:t>   Viết số thích hợp vào ô trống :</a:t>
            </a:r>
            <a:endParaRPr lang="vi-VN" sz="4000" b="1">
              <a:solidFill>
                <a:schemeClr val="tx1"/>
              </a:solidFill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3EDE08AD-E35B-4D5B-A64E-CC95FA8C84B8}"/>
              </a:ext>
            </a:extLst>
          </p:cNvPr>
          <p:cNvSpPr/>
          <p:nvPr/>
        </p:nvSpPr>
        <p:spPr>
          <a:xfrm>
            <a:off x="4905922" y="3834514"/>
            <a:ext cx="805867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78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6992655-E3E2-43B1-BD1C-B3760576870E}"/>
              </a:ext>
            </a:extLst>
          </p:cNvPr>
          <p:cNvSpPr/>
          <p:nvPr/>
        </p:nvSpPr>
        <p:spPr>
          <a:xfrm>
            <a:off x="7307928" y="3029296"/>
            <a:ext cx="805867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68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5AF4E26-D4D8-485B-9F74-4167E333690D}"/>
              </a:ext>
            </a:extLst>
          </p:cNvPr>
          <p:cNvSpPr/>
          <p:nvPr/>
        </p:nvSpPr>
        <p:spPr>
          <a:xfrm>
            <a:off x="7238559" y="3854405"/>
            <a:ext cx="1045632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102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84569FA-842C-435F-88CC-7CF10831789E}"/>
              </a:ext>
            </a:extLst>
          </p:cNvPr>
          <p:cNvSpPr/>
          <p:nvPr/>
        </p:nvSpPr>
        <p:spPr>
          <a:xfrm>
            <a:off x="9668991" y="3042944"/>
            <a:ext cx="805867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81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24D5EF0B-89F9-459C-8240-976E4EA6E058}"/>
              </a:ext>
            </a:extLst>
          </p:cNvPr>
          <p:cNvSpPr/>
          <p:nvPr/>
        </p:nvSpPr>
        <p:spPr>
          <a:xfrm>
            <a:off x="9532510" y="3805401"/>
            <a:ext cx="1045632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135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479043F-0892-481C-B039-BC8B5334F2CA}"/>
              </a:ext>
            </a:extLst>
          </p:cNvPr>
          <p:cNvSpPr/>
          <p:nvPr/>
        </p:nvSpPr>
        <p:spPr>
          <a:xfrm>
            <a:off x="384645" y="4869287"/>
            <a:ext cx="1155714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>
                <a:solidFill>
                  <a:srgbClr val="FF0000"/>
                </a:solidFill>
              </a:rPr>
              <a:t>Số lớn = Tổng </a:t>
            </a:r>
            <a:r>
              <a:rPr lang="en-US" sz="3600" b="1" i="1">
                <a:solidFill>
                  <a:srgbClr val="2504EE"/>
                </a:solidFill>
              </a:rPr>
              <a:t>:</a:t>
            </a:r>
            <a:r>
              <a:rPr lang="en-US" sz="3600" i="1">
                <a:solidFill>
                  <a:srgbClr val="FF0000"/>
                </a:solidFill>
              </a:rPr>
              <a:t> Tổng số phần bằng nhau </a:t>
            </a:r>
            <a:r>
              <a:rPr lang="en-US" sz="3600" b="1" i="1">
                <a:solidFill>
                  <a:srgbClr val="2504EE"/>
                </a:solidFill>
              </a:rPr>
              <a:t>x</a:t>
            </a:r>
            <a:r>
              <a:rPr lang="en-US" sz="3600" i="1">
                <a:solidFill>
                  <a:srgbClr val="FF0000"/>
                </a:solidFill>
              </a:rPr>
              <a:t> Số phần của số lớn</a:t>
            </a:r>
            <a:endParaRPr lang="vi-VN" sz="3600" i="1">
              <a:solidFill>
                <a:srgbClr val="FF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7FA968D-0EF0-454D-8620-D7C25AFCD474}"/>
              </a:ext>
            </a:extLst>
          </p:cNvPr>
          <p:cNvSpPr/>
          <p:nvPr/>
        </p:nvSpPr>
        <p:spPr>
          <a:xfrm>
            <a:off x="384645" y="5597418"/>
            <a:ext cx="1155714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>
                <a:solidFill>
                  <a:srgbClr val="FF0000"/>
                </a:solidFill>
              </a:rPr>
              <a:t>Số bé = Tổng </a:t>
            </a:r>
            <a:r>
              <a:rPr lang="en-US" sz="3600" b="1" i="1">
                <a:solidFill>
                  <a:srgbClr val="2504EE"/>
                </a:solidFill>
              </a:rPr>
              <a:t>:</a:t>
            </a:r>
            <a:r>
              <a:rPr lang="en-US" sz="3600" i="1">
                <a:solidFill>
                  <a:srgbClr val="FF0000"/>
                </a:solidFill>
              </a:rPr>
              <a:t> Tổng số phần bằng nhau </a:t>
            </a:r>
            <a:r>
              <a:rPr lang="en-US" sz="3600" b="1" i="1">
                <a:solidFill>
                  <a:srgbClr val="2504EE"/>
                </a:solidFill>
              </a:rPr>
              <a:t>x</a:t>
            </a:r>
            <a:r>
              <a:rPr lang="en-US" sz="3600" i="1">
                <a:solidFill>
                  <a:srgbClr val="FF0000"/>
                </a:solidFill>
              </a:rPr>
              <a:t> Số phần của số bé</a:t>
            </a:r>
            <a:endParaRPr lang="vi-VN" sz="3600" i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55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5243191" y="276040"/>
            <a:ext cx="170561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vi-V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177618" y="733501"/>
            <a:ext cx="1184909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TÌM HAI SỐ KHI BIẾT TỔNG HOẶC HIỆU VÀ TỈ SỐ CỦA HAI SỐ ĐÓ</a:t>
            </a:r>
            <a:endParaRPr 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177617" y="1324862"/>
            <a:ext cx="9344615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2. Tìm hai số khi biết hiệu và tỉ số của hai số đó :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C08BD6-A57C-4FBE-B1B0-AD0301BD4263}"/>
              </a:ext>
            </a:extLst>
          </p:cNvPr>
          <p:cNvSpPr/>
          <p:nvPr/>
        </p:nvSpPr>
        <p:spPr>
          <a:xfrm>
            <a:off x="642072" y="1873278"/>
            <a:ext cx="4677604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chemeClr val="tx1"/>
                </a:solidFill>
              </a:rPr>
              <a:t>Các bước giải bài toán :</a:t>
            </a:r>
            <a:endParaRPr lang="vi-VN" sz="3200" b="1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248105-B64F-48B0-8BE6-F14E4E63272C}"/>
              </a:ext>
            </a:extLst>
          </p:cNvPr>
          <p:cNvSpPr/>
          <p:nvPr/>
        </p:nvSpPr>
        <p:spPr>
          <a:xfrm>
            <a:off x="1211017" y="2343348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1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79384-2395-4EEB-9C19-F2691DEE0F95}"/>
              </a:ext>
            </a:extLst>
          </p:cNvPr>
          <p:cNvSpPr/>
          <p:nvPr/>
        </p:nvSpPr>
        <p:spPr>
          <a:xfrm>
            <a:off x="2528952" y="2359234"/>
            <a:ext cx="3846915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Vẽ sơ đồ tóm tắt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1310DF9-5C46-4961-B615-07822B22E751}"/>
              </a:ext>
            </a:extLst>
          </p:cNvPr>
          <p:cNvSpPr/>
          <p:nvPr/>
        </p:nvSpPr>
        <p:spPr>
          <a:xfrm>
            <a:off x="1211017" y="2943963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2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216711-70B8-4E26-BCA4-930155AA2F52}"/>
              </a:ext>
            </a:extLst>
          </p:cNvPr>
          <p:cNvSpPr/>
          <p:nvPr/>
        </p:nvSpPr>
        <p:spPr>
          <a:xfrm>
            <a:off x="2575790" y="3000793"/>
            <a:ext cx="7660028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“Theo sơ đồ”, tìm hiệu số phần bằng nhau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8A24D0-157C-4D0F-B0FA-FC17B7C25FED}"/>
              </a:ext>
            </a:extLst>
          </p:cNvPr>
          <p:cNvSpPr/>
          <p:nvPr/>
        </p:nvSpPr>
        <p:spPr>
          <a:xfrm>
            <a:off x="1211017" y="3558228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3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0F75AD-A1B3-4834-A444-4FAA88C7BEFD}"/>
              </a:ext>
            </a:extLst>
          </p:cNvPr>
          <p:cNvSpPr/>
          <p:nvPr/>
        </p:nvSpPr>
        <p:spPr>
          <a:xfrm>
            <a:off x="2727229" y="3600907"/>
            <a:ext cx="2592447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bé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B40C12-3628-4BA6-A187-F4F6129FFF60}"/>
              </a:ext>
            </a:extLst>
          </p:cNvPr>
          <p:cNvSpPr/>
          <p:nvPr/>
        </p:nvSpPr>
        <p:spPr>
          <a:xfrm>
            <a:off x="1353095" y="4225586"/>
            <a:ext cx="964195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: Hiệu số phần bằng nhau x Số phần của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9FF3593-CBAD-49C8-9B42-886C6B6F8E61}"/>
              </a:ext>
            </a:extLst>
          </p:cNvPr>
          <p:cNvSpPr/>
          <p:nvPr/>
        </p:nvSpPr>
        <p:spPr>
          <a:xfrm>
            <a:off x="1137722" y="4830964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4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F2D75-1B43-46D8-BAC2-D79263710AF1}"/>
              </a:ext>
            </a:extLst>
          </p:cNvPr>
          <p:cNvSpPr/>
          <p:nvPr/>
        </p:nvSpPr>
        <p:spPr>
          <a:xfrm>
            <a:off x="2802747" y="4887794"/>
            <a:ext cx="25608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lớn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59DFC5-4FA0-4176-8FF0-07FE32A0FC45}"/>
              </a:ext>
            </a:extLst>
          </p:cNvPr>
          <p:cNvSpPr/>
          <p:nvPr/>
        </p:nvSpPr>
        <p:spPr>
          <a:xfrm>
            <a:off x="1027321" y="5494344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1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32E283-01D7-4FAC-BC90-D072E71EEEC3}"/>
              </a:ext>
            </a:extLst>
          </p:cNvPr>
          <p:cNvSpPr/>
          <p:nvPr/>
        </p:nvSpPr>
        <p:spPr>
          <a:xfrm>
            <a:off x="2446489" y="5507469"/>
            <a:ext cx="924393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: Hiệu số phần bằng nhau x Số phần của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029FA5-4FBC-446B-A26E-81BC55F6D36D}"/>
              </a:ext>
            </a:extLst>
          </p:cNvPr>
          <p:cNvSpPr/>
          <p:nvPr/>
        </p:nvSpPr>
        <p:spPr>
          <a:xfrm>
            <a:off x="950403" y="6087120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2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314024C-7A1F-487B-A0A2-558F1FF74C09}"/>
              </a:ext>
            </a:extLst>
          </p:cNvPr>
          <p:cNvSpPr/>
          <p:nvPr/>
        </p:nvSpPr>
        <p:spPr>
          <a:xfrm>
            <a:off x="2369571" y="6100245"/>
            <a:ext cx="28736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+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5FA47C-3AA3-4CD5-989C-9F8980BFF393}"/>
              </a:ext>
            </a:extLst>
          </p:cNvPr>
          <p:cNvSpPr/>
          <p:nvPr/>
        </p:nvSpPr>
        <p:spPr>
          <a:xfrm>
            <a:off x="6007994" y="6066491"/>
            <a:ext cx="422782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(Nên chọn cách này)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485EE896-6DDC-40D0-8E30-7EB34372505E}"/>
              </a:ext>
            </a:extLst>
          </p:cNvPr>
          <p:cNvSpPr/>
          <p:nvPr/>
        </p:nvSpPr>
        <p:spPr>
          <a:xfrm rot="10800000">
            <a:off x="5090615" y="6183973"/>
            <a:ext cx="1285252" cy="288198"/>
          </a:xfrm>
          <a:prstGeom prst="notched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F84B15A-BC1B-41AB-95D1-D1B3895160CE}"/>
              </a:ext>
            </a:extLst>
          </p:cNvPr>
          <p:cNvSpPr/>
          <p:nvPr/>
        </p:nvSpPr>
        <p:spPr>
          <a:xfrm>
            <a:off x="5583115" y="1863284"/>
            <a:ext cx="3317920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</a:rPr>
              <a:t>(Tìm Số bé trước)</a:t>
            </a:r>
            <a:endParaRPr lang="vi-VN" sz="3200" b="1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83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"/>
                            </p:stCondLst>
                            <p:childTnLst>
                              <p:par>
                                <p:cTn id="9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12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1" grpId="0"/>
      <p:bldP spid="22" grpId="0" animBg="1"/>
      <p:bldP spid="23" grpId="0"/>
      <p:bldP spid="24" grpId="0"/>
      <p:bldP spid="25" grpId="0"/>
      <p:bldP spid="26" grpId="0"/>
      <p:bldP spid="27" grpId="0"/>
      <p:bldP spid="32" grpId="0"/>
      <p:bldP spid="3" grpId="0" animBg="1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5243191" y="276040"/>
            <a:ext cx="170561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vi-V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3C45AD-B02E-4D48-8699-46C71357DF0B}"/>
              </a:ext>
            </a:extLst>
          </p:cNvPr>
          <p:cNvSpPr/>
          <p:nvPr/>
        </p:nvSpPr>
        <p:spPr>
          <a:xfrm>
            <a:off x="177618" y="733501"/>
            <a:ext cx="11849098" cy="458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TÌM HAI SỐ KHI BIẾT TỔNG HOẶC HIỆU VÀ TỈ SỐ CỦA HAI SỐ ĐÓ</a:t>
            </a:r>
            <a:endParaRPr lang="vi-VN" sz="2400" b="1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B87718-E114-40CB-A2DE-1EF1AFE47A9C}"/>
              </a:ext>
            </a:extLst>
          </p:cNvPr>
          <p:cNvSpPr/>
          <p:nvPr/>
        </p:nvSpPr>
        <p:spPr>
          <a:xfrm>
            <a:off x="177617" y="1324862"/>
            <a:ext cx="9344615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</a:rPr>
              <a:t>2. Tìm hai số khi biết hiệu và tỉ số của hai số đó :</a:t>
            </a:r>
            <a:endParaRPr lang="vi-VN" sz="32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C08BD6-A57C-4FBE-B1B0-AD0301BD4263}"/>
              </a:ext>
            </a:extLst>
          </p:cNvPr>
          <p:cNvSpPr/>
          <p:nvPr/>
        </p:nvSpPr>
        <p:spPr>
          <a:xfrm>
            <a:off x="642072" y="1873278"/>
            <a:ext cx="4677604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chemeClr val="tx1"/>
                </a:solidFill>
              </a:rPr>
              <a:t>Các bước giải bài toán :</a:t>
            </a:r>
            <a:endParaRPr lang="vi-VN" sz="3200" b="1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248105-B64F-48B0-8BE6-F14E4E63272C}"/>
              </a:ext>
            </a:extLst>
          </p:cNvPr>
          <p:cNvSpPr/>
          <p:nvPr/>
        </p:nvSpPr>
        <p:spPr>
          <a:xfrm>
            <a:off x="1211017" y="2343348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1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79384-2395-4EEB-9C19-F2691DEE0F95}"/>
              </a:ext>
            </a:extLst>
          </p:cNvPr>
          <p:cNvSpPr/>
          <p:nvPr/>
        </p:nvSpPr>
        <p:spPr>
          <a:xfrm>
            <a:off x="2528952" y="2359234"/>
            <a:ext cx="3846915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Vẽ sơ đồ tóm tắt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1310DF9-5C46-4961-B615-07822B22E751}"/>
              </a:ext>
            </a:extLst>
          </p:cNvPr>
          <p:cNvSpPr/>
          <p:nvPr/>
        </p:nvSpPr>
        <p:spPr>
          <a:xfrm>
            <a:off x="1211017" y="2943963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2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216711-70B8-4E26-BCA4-930155AA2F52}"/>
              </a:ext>
            </a:extLst>
          </p:cNvPr>
          <p:cNvSpPr/>
          <p:nvPr/>
        </p:nvSpPr>
        <p:spPr>
          <a:xfrm>
            <a:off x="2575790" y="3000793"/>
            <a:ext cx="7660028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“Theo sơ đồ”, tìm hiệu số phần bằng nhau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8A24D0-157C-4D0F-B0FA-FC17B7C25FED}"/>
              </a:ext>
            </a:extLst>
          </p:cNvPr>
          <p:cNvSpPr/>
          <p:nvPr/>
        </p:nvSpPr>
        <p:spPr>
          <a:xfrm>
            <a:off x="1211017" y="3558228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3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0F75AD-A1B3-4834-A444-4FAA88C7BEFD}"/>
              </a:ext>
            </a:extLst>
          </p:cNvPr>
          <p:cNvSpPr/>
          <p:nvPr/>
        </p:nvSpPr>
        <p:spPr>
          <a:xfrm>
            <a:off x="2727229" y="3600907"/>
            <a:ext cx="2592447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lớn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B40C12-3628-4BA6-A187-F4F6129FFF60}"/>
              </a:ext>
            </a:extLst>
          </p:cNvPr>
          <p:cNvSpPr/>
          <p:nvPr/>
        </p:nvSpPr>
        <p:spPr>
          <a:xfrm>
            <a:off x="1353095" y="4225586"/>
            <a:ext cx="964195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: Hiệu số phần bằng nhau x Số phần của số lớn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9FF3593-CBAD-49C8-9B42-886C6B6F8E61}"/>
              </a:ext>
            </a:extLst>
          </p:cNvPr>
          <p:cNvSpPr/>
          <p:nvPr/>
        </p:nvSpPr>
        <p:spPr>
          <a:xfrm>
            <a:off x="1137722" y="4830964"/>
            <a:ext cx="9857323" cy="48452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2504EE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2504EE"/>
                </a:solidFill>
              </a:rPr>
              <a:t>Bước 4 :</a:t>
            </a:r>
            <a:endParaRPr lang="vi-VN" sz="3200" b="1">
              <a:solidFill>
                <a:srgbClr val="2504EE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3F2D75-1B43-46D8-BAC2-D79263710AF1}"/>
              </a:ext>
            </a:extLst>
          </p:cNvPr>
          <p:cNvSpPr/>
          <p:nvPr/>
        </p:nvSpPr>
        <p:spPr>
          <a:xfrm>
            <a:off x="2802747" y="4887794"/>
            <a:ext cx="25608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2504EE"/>
                </a:solidFill>
              </a:rPr>
              <a:t>Tìm số bé :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159DFC5-4FA0-4176-8FF0-07FE32A0FC45}"/>
              </a:ext>
            </a:extLst>
          </p:cNvPr>
          <p:cNvSpPr/>
          <p:nvPr/>
        </p:nvSpPr>
        <p:spPr>
          <a:xfrm>
            <a:off x="1027321" y="5494344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1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32E283-01D7-4FAC-BC90-D072E71EEEC3}"/>
              </a:ext>
            </a:extLst>
          </p:cNvPr>
          <p:cNvSpPr/>
          <p:nvPr/>
        </p:nvSpPr>
        <p:spPr>
          <a:xfrm>
            <a:off x="2446489" y="5507469"/>
            <a:ext cx="924393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Hiệu : Hiệu số phần bằng nhau x Số phần của số bé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029FA5-4FBC-446B-A26E-81BC55F6D36D}"/>
              </a:ext>
            </a:extLst>
          </p:cNvPr>
          <p:cNvSpPr/>
          <p:nvPr/>
        </p:nvSpPr>
        <p:spPr>
          <a:xfrm>
            <a:off x="950403" y="6087120"/>
            <a:ext cx="1775426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Cách 2 :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314024C-7A1F-487B-A0A2-558F1FF74C09}"/>
              </a:ext>
            </a:extLst>
          </p:cNvPr>
          <p:cNvSpPr/>
          <p:nvPr/>
        </p:nvSpPr>
        <p:spPr>
          <a:xfrm>
            <a:off x="2369571" y="6100245"/>
            <a:ext cx="2873620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C00000"/>
                </a:solidFill>
              </a:rPr>
              <a:t>Số lớn – Hiệu</a:t>
            </a:r>
            <a:endParaRPr lang="vi-VN" sz="3200" i="1">
              <a:solidFill>
                <a:srgbClr val="C0000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5FA47C-3AA3-4CD5-989C-9F8980BFF393}"/>
              </a:ext>
            </a:extLst>
          </p:cNvPr>
          <p:cNvSpPr/>
          <p:nvPr/>
        </p:nvSpPr>
        <p:spPr>
          <a:xfrm>
            <a:off x="6007994" y="6066491"/>
            <a:ext cx="4227824" cy="386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>
                <a:solidFill>
                  <a:srgbClr val="000099"/>
                </a:solidFill>
              </a:rPr>
              <a:t>(Nên chọn cách này)</a:t>
            </a:r>
            <a:endParaRPr lang="vi-VN" sz="3200" i="1">
              <a:solidFill>
                <a:srgbClr val="000099"/>
              </a:solidFill>
            </a:endParaRPr>
          </a:p>
        </p:txBody>
      </p:sp>
      <p:sp>
        <p:nvSpPr>
          <p:cNvPr id="3" name="Arrow: Notched Right 2">
            <a:extLst>
              <a:ext uri="{FF2B5EF4-FFF2-40B4-BE49-F238E27FC236}">
                <a16:creationId xmlns:a16="http://schemas.microsoft.com/office/drawing/2014/main" id="{485EE896-6DDC-40D0-8E30-7EB34372505E}"/>
              </a:ext>
            </a:extLst>
          </p:cNvPr>
          <p:cNvSpPr/>
          <p:nvPr/>
        </p:nvSpPr>
        <p:spPr>
          <a:xfrm rot="10800000">
            <a:off x="5090615" y="6183973"/>
            <a:ext cx="1285252" cy="288198"/>
          </a:xfrm>
          <a:prstGeom prst="notched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779508A-ABB4-4D83-A0BA-58B6943149B7}"/>
              </a:ext>
            </a:extLst>
          </p:cNvPr>
          <p:cNvSpPr/>
          <p:nvPr/>
        </p:nvSpPr>
        <p:spPr>
          <a:xfrm>
            <a:off x="5583115" y="1863284"/>
            <a:ext cx="3317920" cy="372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2504EE"/>
                </a:solidFill>
              </a:rPr>
              <a:t>(Tìm Số lớn trước)</a:t>
            </a:r>
            <a:endParaRPr lang="vi-VN" sz="3200" b="1">
              <a:solidFill>
                <a:srgbClr val="250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0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50"/>
                            </p:stCondLst>
                            <p:childTnLst>
                              <p:par>
                                <p:cTn id="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 animBg="1"/>
      <p:bldP spid="17" grpId="0"/>
      <p:bldP spid="18" grpId="0" animBg="1"/>
      <p:bldP spid="19" grpId="0"/>
      <p:bldP spid="21" grpId="0"/>
      <p:bldP spid="22" grpId="0" animBg="1"/>
      <p:bldP spid="23" grpId="0"/>
      <p:bldP spid="24" grpId="0"/>
      <p:bldP spid="25" grpId="0"/>
      <p:bldP spid="26" grpId="0"/>
      <p:bldP spid="27" grpId="0"/>
      <p:bldP spid="32" grpId="0"/>
      <p:bldP spid="3" grpId="0" animBg="1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8815665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Hiệu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72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63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105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8958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8815665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Hiệu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72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63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105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11221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35500" t="-72826" r="-195500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45313" t="-72826" r="-103646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7405" t="-72826" r="-1272" b="-157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384645" y="60372"/>
            <a:ext cx="8186149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2504EE"/>
                </a:solidFill>
              </a:rPr>
              <a:t>❷</a:t>
            </a:r>
            <a:r>
              <a:rPr lang="en-US" sz="4000" b="1">
                <a:solidFill>
                  <a:schemeClr val="tx1"/>
                </a:solidFill>
              </a:rPr>
              <a:t>   Viết số thích hợp vào ô trống :</a:t>
            </a:r>
            <a:endParaRPr lang="vi-VN" sz="4000" b="1">
              <a:solidFill>
                <a:schemeClr val="tx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876779A-B552-42A2-9D46-7DC052C070D3}"/>
              </a:ext>
            </a:extLst>
          </p:cNvPr>
          <p:cNvSpPr/>
          <p:nvPr/>
        </p:nvSpPr>
        <p:spPr>
          <a:xfrm>
            <a:off x="313773" y="4792592"/>
            <a:ext cx="2873408" cy="105951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Cách tìm nhanh số bé </a:t>
            </a:r>
            <a:endParaRPr lang="vi-VN" sz="3600">
              <a:solidFill>
                <a:srgbClr val="FF000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8EB9962-457F-4A6D-9791-B725EF6A8037}"/>
              </a:ext>
            </a:extLst>
          </p:cNvPr>
          <p:cNvSpPr/>
          <p:nvPr/>
        </p:nvSpPr>
        <p:spPr>
          <a:xfrm>
            <a:off x="3878375" y="4801047"/>
            <a:ext cx="1225888" cy="1059518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Hiệu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C6A4FBF-4C5A-4CEF-9CF8-B1007008F129}"/>
              </a:ext>
            </a:extLst>
          </p:cNvPr>
          <p:cNvSpPr/>
          <p:nvPr/>
        </p:nvSpPr>
        <p:spPr>
          <a:xfrm>
            <a:off x="5008724" y="4965841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: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A4EB3D-3BE8-4473-B115-D93544EEE45D}"/>
              </a:ext>
            </a:extLst>
          </p:cNvPr>
          <p:cNvSpPr/>
          <p:nvPr/>
        </p:nvSpPr>
        <p:spPr>
          <a:xfrm>
            <a:off x="5449206" y="4762388"/>
            <a:ext cx="2739451" cy="1133441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Hiệu số phần bằng nhau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E5F8137-94C0-4B6D-A366-D666AFD6D27A}"/>
              </a:ext>
            </a:extLst>
          </p:cNvPr>
          <p:cNvSpPr/>
          <p:nvPr/>
        </p:nvSpPr>
        <p:spPr>
          <a:xfrm>
            <a:off x="8151468" y="4965840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x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5" name="Arrow: Notched Right 4">
            <a:extLst>
              <a:ext uri="{FF2B5EF4-FFF2-40B4-BE49-F238E27FC236}">
                <a16:creationId xmlns:a16="http://schemas.microsoft.com/office/drawing/2014/main" id="{33CF1672-19CD-4DA7-8CAB-5CAED33E5807}"/>
              </a:ext>
            </a:extLst>
          </p:cNvPr>
          <p:cNvSpPr/>
          <p:nvPr/>
        </p:nvSpPr>
        <p:spPr>
          <a:xfrm>
            <a:off x="3255421" y="5172498"/>
            <a:ext cx="548445" cy="380455"/>
          </a:xfrm>
          <a:prstGeom prst="notchedRightArrow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5E98E19-8E3D-46F4-A5EA-576FFC7859FE}"/>
              </a:ext>
            </a:extLst>
          </p:cNvPr>
          <p:cNvSpPr/>
          <p:nvPr/>
        </p:nvSpPr>
        <p:spPr>
          <a:xfrm>
            <a:off x="8667559" y="4792591"/>
            <a:ext cx="2209705" cy="1133441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Số phần </a:t>
            </a:r>
          </a:p>
          <a:p>
            <a:pPr algn="ctr"/>
            <a:r>
              <a:rPr lang="en-US" sz="3600">
                <a:solidFill>
                  <a:schemeClr val="tx1"/>
                </a:solidFill>
              </a:rPr>
              <a:t>của số bé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8ADB447-39DF-40FF-957E-3695B88CC504}"/>
              </a:ext>
            </a:extLst>
          </p:cNvPr>
          <p:cNvSpPr/>
          <p:nvPr/>
        </p:nvSpPr>
        <p:spPr>
          <a:xfrm>
            <a:off x="4134598" y="5895829"/>
            <a:ext cx="7401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72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0A9D1BA-E262-4661-A834-DDEB82D4E4D7}"/>
              </a:ext>
            </a:extLst>
          </p:cNvPr>
          <p:cNvSpPr/>
          <p:nvPr/>
        </p:nvSpPr>
        <p:spPr>
          <a:xfrm>
            <a:off x="4970304" y="5865370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: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E4C3D4C-9E18-4C91-AC80-61AC213BB9B0}"/>
              </a:ext>
            </a:extLst>
          </p:cNvPr>
          <p:cNvSpPr/>
          <p:nvPr/>
        </p:nvSpPr>
        <p:spPr>
          <a:xfrm>
            <a:off x="6065707" y="5926032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5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B2345F28-8238-4594-A71F-0C9A4498C6BF}"/>
              </a:ext>
            </a:extLst>
          </p:cNvPr>
          <p:cNvSpPr/>
          <p:nvPr/>
        </p:nvSpPr>
        <p:spPr>
          <a:xfrm flipH="1">
            <a:off x="5899587" y="6003307"/>
            <a:ext cx="207064" cy="510258"/>
          </a:xfrm>
          <a:prstGeom prst="arc">
            <a:avLst>
              <a:gd name="adj1" fmla="val 16200000"/>
              <a:gd name="adj2" fmla="val 5775807"/>
            </a:avLst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711E8A8-4FBC-45CF-BADA-17F029651469}"/>
              </a:ext>
            </a:extLst>
          </p:cNvPr>
          <p:cNvSpPr/>
          <p:nvPr/>
        </p:nvSpPr>
        <p:spPr>
          <a:xfrm>
            <a:off x="6576765" y="5895828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-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9E657C7-5DAE-4AC8-8004-AD6CEE772B34}"/>
              </a:ext>
            </a:extLst>
          </p:cNvPr>
          <p:cNvSpPr/>
          <p:nvPr/>
        </p:nvSpPr>
        <p:spPr>
          <a:xfrm>
            <a:off x="7075241" y="5924855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1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32440617-2362-494F-B900-7F3B7F17B998}"/>
              </a:ext>
            </a:extLst>
          </p:cNvPr>
          <p:cNvSpPr/>
          <p:nvPr/>
        </p:nvSpPr>
        <p:spPr>
          <a:xfrm rot="10800000" flipH="1">
            <a:off x="7578875" y="5990872"/>
            <a:ext cx="207064" cy="510258"/>
          </a:xfrm>
          <a:prstGeom prst="arc">
            <a:avLst>
              <a:gd name="adj1" fmla="val 16200000"/>
              <a:gd name="adj2" fmla="val 5775807"/>
            </a:avLst>
          </a:prstGeom>
          <a:ln w="381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047F79C2-9BE8-4D47-90C4-7BBD7B5C44F0}"/>
              </a:ext>
            </a:extLst>
          </p:cNvPr>
          <p:cNvSpPr/>
          <p:nvPr/>
        </p:nvSpPr>
        <p:spPr>
          <a:xfrm>
            <a:off x="8127733" y="5880600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x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7DD7FDF-4AE3-4952-BE05-F44E991BEA95}"/>
              </a:ext>
            </a:extLst>
          </p:cNvPr>
          <p:cNvSpPr/>
          <p:nvPr/>
        </p:nvSpPr>
        <p:spPr>
          <a:xfrm>
            <a:off x="9417516" y="5938593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1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C8F17C98-978B-45F4-A872-83B995540C5E}"/>
              </a:ext>
            </a:extLst>
          </p:cNvPr>
          <p:cNvSpPr/>
          <p:nvPr/>
        </p:nvSpPr>
        <p:spPr>
          <a:xfrm>
            <a:off x="10400246" y="5910929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=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295FEA7-A952-46C8-9015-5BB7AB02FF6F}"/>
              </a:ext>
            </a:extLst>
          </p:cNvPr>
          <p:cNvSpPr/>
          <p:nvPr/>
        </p:nvSpPr>
        <p:spPr>
          <a:xfrm>
            <a:off x="11094980" y="5895828"/>
            <a:ext cx="805867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18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CB44E7C3-3725-4484-8145-287D295581C5}"/>
              </a:ext>
            </a:extLst>
          </p:cNvPr>
          <p:cNvSpPr/>
          <p:nvPr/>
        </p:nvSpPr>
        <p:spPr>
          <a:xfrm>
            <a:off x="4980484" y="1107910"/>
            <a:ext cx="7401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72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38" name="Arrow: Curved Right 37">
            <a:extLst>
              <a:ext uri="{FF2B5EF4-FFF2-40B4-BE49-F238E27FC236}">
                <a16:creationId xmlns:a16="http://schemas.microsoft.com/office/drawing/2014/main" id="{2CAF05C8-930D-451E-A26D-8B9CA2832791}"/>
              </a:ext>
            </a:extLst>
          </p:cNvPr>
          <p:cNvSpPr/>
          <p:nvPr/>
        </p:nvSpPr>
        <p:spPr>
          <a:xfrm rot="552578">
            <a:off x="3187731" y="1273350"/>
            <a:ext cx="1462747" cy="5028053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43" name="Arrow: Curved Right 42">
            <a:extLst>
              <a:ext uri="{FF2B5EF4-FFF2-40B4-BE49-F238E27FC236}">
                <a16:creationId xmlns:a16="http://schemas.microsoft.com/office/drawing/2014/main" id="{14D92BC8-8DAA-4F9D-8260-A8E39C697A37}"/>
              </a:ext>
            </a:extLst>
          </p:cNvPr>
          <p:cNvSpPr/>
          <p:nvPr/>
        </p:nvSpPr>
        <p:spPr>
          <a:xfrm rot="6846750">
            <a:off x="8069604" y="437717"/>
            <a:ext cx="1462747" cy="7037711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3EDE08AD-E35B-4D5B-A64E-CC95FA8C84B8}"/>
              </a:ext>
            </a:extLst>
          </p:cNvPr>
          <p:cNvSpPr/>
          <p:nvPr/>
        </p:nvSpPr>
        <p:spPr>
          <a:xfrm>
            <a:off x="4887437" y="3031309"/>
            <a:ext cx="805867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18</a:t>
            </a:r>
            <a:endParaRPr lang="vi-VN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49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35" presetClass="emph" presetSubtype="0" repeatCount="1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xit" presetSubtype="8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8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75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25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75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xit" presetSubtype="8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2" grpId="1" animBg="1"/>
      <p:bldP spid="13" grpId="0" animBg="1"/>
      <p:bldP spid="14" grpId="0" animBg="1"/>
      <p:bldP spid="14" grpId="1" animBg="1"/>
      <p:bldP spid="16" grpId="0" animBg="1"/>
      <p:bldP spid="5" grpId="0" animBg="1"/>
      <p:bldP spid="17" grpId="0" animBg="1"/>
      <p:bldP spid="17" grpId="1" animBg="1"/>
      <p:bldP spid="18" grpId="0"/>
      <p:bldP spid="22" grpId="0" animBg="1"/>
      <p:bldP spid="24" grpId="0"/>
      <p:bldP spid="25" grpId="0" animBg="1"/>
      <p:bldP spid="26" grpId="0" animBg="1"/>
      <p:bldP spid="29" grpId="0"/>
      <p:bldP spid="30" grpId="0" animBg="1"/>
      <p:bldP spid="31" grpId="0" animBg="1"/>
      <p:bldP spid="32" grpId="0"/>
      <p:bldP spid="33" grpId="0" animBg="1"/>
      <p:bldP spid="34" grpId="0"/>
      <p:bldP spid="35" grpId="0"/>
      <p:bldP spid="35" grpId="1"/>
      <p:bldP spid="35" grpId="2"/>
      <p:bldP spid="38" grpId="0" animBg="1"/>
      <p:bldP spid="38" grpId="1" animBg="1"/>
      <p:bldP spid="43" grpId="0" animBg="1"/>
      <p:bldP spid="43" grpId="1" animBg="1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7151818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Hiệu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72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63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105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8958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6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18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8C6F44-3003-4BB3-A3AA-E5E946D3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97151818"/>
                  </p:ext>
                </p:extLst>
              </p:nvPr>
            </p:nvGraphicFramePr>
            <p:xfrm>
              <a:off x="832392" y="1039152"/>
              <a:ext cx="10459720" cy="35287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291133">
                      <a:extLst>
                        <a:ext uri="{9D8B030D-6E8A-4147-A177-3AD203B41FA5}">
                          <a16:colId xmlns:a16="http://schemas.microsoft.com/office/drawing/2014/main" val="3675987021"/>
                        </a:ext>
                      </a:extLst>
                    </a:gridCol>
                    <a:gridCol w="2436930">
                      <a:extLst>
                        <a:ext uri="{9D8B030D-6E8A-4147-A177-3AD203B41FA5}">
                          <a16:colId xmlns:a16="http://schemas.microsoft.com/office/drawing/2014/main" val="3328758155"/>
                        </a:ext>
                      </a:extLst>
                    </a:gridCol>
                    <a:gridCol w="2337885">
                      <a:extLst>
                        <a:ext uri="{9D8B030D-6E8A-4147-A177-3AD203B41FA5}">
                          <a16:colId xmlns:a16="http://schemas.microsoft.com/office/drawing/2014/main" val="1916242446"/>
                        </a:ext>
                      </a:extLst>
                    </a:gridCol>
                    <a:gridCol w="2393772">
                      <a:extLst>
                        <a:ext uri="{9D8B030D-6E8A-4147-A177-3AD203B41FA5}">
                          <a16:colId xmlns:a16="http://schemas.microsoft.com/office/drawing/2014/main" val="2599253955"/>
                        </a:ext>
                      </a:extLst>
                    </a:gridCol>
                  </a:tblGrid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Hiệu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72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63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0">
                              <a:solidFill>
                                <a:schemeClr val="tx1"/>
                              </a:solidFill>
                            </a:rPr>
                            <a:t>105</a:t>
                          </a:r>
                          <a:endParaRPr lang="vi-VN" sz="36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26156755"/>
                      </a:ext>
                    </a:extLst>
                  </a:tr>
                  <a:tr h="11221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Tỉ số của hai số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35500" t="-72826" r="-195500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45313" t="-72826" r="-103646" b="-157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/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7405" t="-72826" r="-1272" b="-157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61233815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bé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rgbClr val="FF0000"/>
                              </a:solidFill>
                            </a:rPr>
                            <a:t>18</a:t>
                          </a:r>
                          <a:endParaRPr lang="vi-VN" sz="3600" b="1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3995022"/>
                      </a:ext>
                    </a:extLst>
                  </a:tr>
                  <a:tr h="8021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>
                              <a:solidFill>
                                <a:schemeClr val="tx1"/>
                              </a:solidFill>
                            </a:rPr>
                            <a:t>Số lớn</a:t>
                          </a:r>
                          <a:endParaRPr lang="vi-VN" sz="3600" b="1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vi-VN" sz="360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537299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57CD8647-C078-4ADD-97B4-B9E1FC5C7918}"/>
              </a:ext>
            </a:extLst>
          </p:cNvPr>
          <p:cNvSpPr/>
          <p:nvPr/>
        </p:nvSpPr>
        <p:spPr>
          <a:xfrm>
            <a:off x="384645" y="60372"/>
            <a:ext cx="8186149" cy="772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2504EE"/>
                </a:solidFill>
              </a:rPr>
              <a:t>❷</a:t>
            </a:r>
            <a:r>
              <a:rPr lang="en-US" sz="4000" b="1">
                <a:solidFill>
                  <a:schemeClr val="tx1"/>
                </a:solidFill>
              </a:rPr>
              <a:t>   Viết số thích hợp vào ô trống :</a:t>
            </a:r>
            <a:endParaRPr lang="vi-VN" sz="4000" b="1">
              <a:solidFill>
                <a:schemeClr val="tx1"/>
              </a:solidFill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093959E-A4D2-4F40-9EBD-E4504753C958}"/>
              </a:ext>
            </a:extLst>
          </p:cNvPr>
          <p:cNvSpPr/>
          <p:nvPr/>
        </p:nvSpPr>
        <p:spPr>
          <a:xfrm>
            <a:off x="313772" y="4792592"/>
            <a:ext cx="4516529" cy="7728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Cách tìm nhanh số lớn </a:t>
            </a:r>
            <a:endParaRPr lang="vi-VN" sz="3600">
              <a:solidFill>
                <a:srgbClr val="FF0000"/>
              </a:solidFill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CBD8B2CF-8788-4C10-A6A2-38E15F8197DB}"/>
              </a:ext>
            </a:extLst>
          </p:cNvPr>
          <p:cNvSpPr/>
          <p:nvPr/>
        </p:nvSpPr>
        <p:spPr>
          <a:xfrm>
            <a:off x="5609235" y="4868618"/>
            <a:ext cx="1225888" cy="642405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Hiệu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49746AA9-E7F4-41F8-ADF1-7E918B20241C}"/>
              </a:ext>
            </a:extLst>
          </p:cNvPr>
          <p:cNvSpPr/>
          <p:nvPr/>
        </p:nvSpPr>
        <p:spPr>
          <a:xfrm>
            <a:off x="6893199" y="4853071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+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98C441E-A2EE-4225-BBDE-68C2FBB1C11A}"/>
              </a:ext>
            </a:extLst>
          </p:cNvPr>
          <p:cNvSpPr/>
          <p:nvPr/>
        </p:nvSpPr>
        <p:spPr>
          <a:xfrm>
            <a:off x="7530663" y="4862465"/>
            <a:ext cx="1729516" cy="617776"/>
          </a:xfrm>
          <a:prstGeom prst="roundRect">
            <a:avLst/>
          </a:prstGeom>
          <a:solidFill>
            <a:srgbClr val="A7FF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Số bé</a:t>
            </a:r>
            <a:endParaRPr lang="vi-VN" sz="3600">
              <a:solidFill>
                <a:schemeClr val="tx1"/>
              </a:solidFill>
            </a:endParaRPr>
          </a:p>
        </p:txBody>
      </p:sp>
      <p:sp>
        <p:nvSpPr>
          <p:cNvPr id="48" name="Arrow: Notched Right 47">
            <a:extLst>
              <a:ext uri="{FF2B5EF4-FFF2-40B4-BE49-F238E27FC236}">
                <a16:creationId xmlns:a16="http://schemas.microsoft.com/office/drawing/2014/main" id="{F4AE31A8-A41D-4EB2-8C3F-AFBB3D044353}"/>
              </a:ext>
            </a:extLst>
          </p:cNvPr>
          <p:cNvSpPr/>
          <p:nvPr/>
        </p:nvSpPr>
        <p:spPr>
          <a:xfrm>
            <a:off x="4888493" y="4999592"/>
            <a:ext cx="548445" cy="380455"/>
          </a:xfrm>
          <a:prstGeom prst="notchedRightArrow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6400A470-58A3-479E-BD89-C154A221D0C0}"/>
              </a:ext>
            </a:extLst>
          </p:cNvPr>
          <p:cNvSpPr/>
          <p:nvPr/>
        </p:nvSpPr>
        <p:spPr>
          <a:xfrm>
            <a:off x="5828788" y="5487685"/>
            <a:ext cx="7401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72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9E0668DE-142E-4B0E-8662-02AC07AFF7A2}"/>
              </a:ext>
            </a:extLst>
          </p:cNvPr>
          <p:cNvSpPr/>
          <p:nvPr/>
        </p:nvSpPr>
        <p:spPr>
          <a:xfrm>
            <a:off x="6881498" y="5511023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+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171F461E-5A41-4742-8220-23C65B6C4E27}"/>
              </a:ext>
            </a:extLst>
          </p:cNvPr>
          <p:cNvSpPr/>
          <p:nvPr/>
        </p:nvSpPr>
        <p:spPr>
          <a:xfrm>
            <a:off x="7971198" y="5452162"/>
            <a:ext cx="710532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2504EE"/>
                </a:solidFill>
              </a:rPr>
              <a:t>18</a:t>
            </a:r>
            <a:endParaRPr lang="vi-VN" sz="3600" b="1">
              <a:solidFill>
                <a:srgbClr val="2504EE"/>
              </a:solidFill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5597826B-D434-4620-8831-84E562DC4CFC}"/>
              </a:ext>
            </a:extLst>
          </p:cNvPr>
          <p:cNvSpPr/>
          <p:nvPr/>
        </p:nvSpPr>
        <p:spPr>
          <a:xfrm>
            <a:off x="8949173" y="5480040"/>
            <a:ext cx="5223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=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44C8A723-D7FB-4071-9742-64983161E307}"/>
              </a:ext>
            </a:extLst>
          </p:cNvPr>
          <p:cNvSpPr/>
          <p:nvPr/>
        </p:nvSpPr>
        <p:spPr>
          <a:xfrm>
            <a:off x="9649040" y="5446040"/>
            <a:ext cx="1125169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90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64BF8D77-96B9-4CED-B2B6-6ED36BBD6831}"/>
              </a:ext>
            </a:extLst>
          </p:cNvPr>
          <p:cNvSpPr/>
          <p:nvPr/>
        </p:nvSpPr>
        <p:spPr>
          <a:xfrm>
            <a:off x="4970304" y="1095899"/>
            <a:ext cx="740170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72</a:t>
            </a:r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55" name="Arrow: Curved Right 54">
            <a:extLst>
              <a:ext uri="{FF2B5EF4-FFF2-40B4-BE49-F238E27FC236}">
                <a16:creationId xmlns:a16="http://schemas.microsoft.com/office/drawing/2014/main" id="{29A140F6-CCAF-43DC-8B97-D5C629212AE4}"/>
              </a:ext>
            </a:extLst>
          </p:cNvPr>
          <p:cNvSpPr/>
          <p:nvPr/>
        </p:nvSpPr>
        <p:spPr>
          <a:xfrm rot="20927422">
            <a:off x="4010864" y="1517733"/>
            <a:ext cx="1462747" cy="4658962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56" name="Arrow: Curved Right 55">
            <a:extLst>
              <a:ext uri="{FF2B5EF4-FFF2-40B4-BE49-F238E27FC236}">
                <a16:creationId xmlns:a16="http://schemas.microsoft.com/office/drawing/2014/main" id="{6465EEF9-7E39-490A-9E4F-0142FBD946AD}"/>
              </a:ext>
            </a:extLst>
          </p:cNvPr>
          <p:cNvSpPr/>
          <p:nvPr/>
        </p:nvSpPr>
        <p:spPr>
          <a:xfrm rot="18584939" flipH="1">
            <a:off x="6828369" y="2044816"/>
            <a:ext cx="1117433" cy="3861752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57" name="Arrow: Curved Right 56">
            <a:extLst>
              <a:ext uri="{FF2B5EF4-FFF2-40B4-BE49-F238E27FC236}">
                <a16:creationId xmlns:a16="http://schemas.microsoft.com/office/drawing/2014/main" id="{121825CB-1CA8-4E91-BA07-767DF939320A}"/>
              </a:ext>
            </a:extLst>
          </p:cNvPr>
          <p:cNvSpPr/>
          <p:nvPr/>
        </p:nvSpPr>
        <p:spPr>
          <a:xfrm rot="6528844">
            <a:off x="7239824" y="1376230"/>
            <a:ext cx="1462747" cy="5372823"/>
          </a:xfrm>
          <a:prstGeom prst="curvedRightArrow">
            <a:avLst>
              <a:gd name="adj1" fmla="val 3781"/>
              <a:gd name="adj2" fmla="val 13902"/>
              <a:gd name="adj3" fmla="val 14184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C0B01C79-F98F-45CA-BD4F-D4B544F32794}"/>
              </a:ext>
            </a:extLst>
          </p:cNvPr>
          <p:cNvSpPr/>
          <p:nvPr/>
        </p:nvSpPr>
        <p:spPr>
          <a:xfrm>
            <a:off x="4783090" y="3793570"/>
            <a:ext cx="1114915" cy="6481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90</a:t>
            </a:r>
            <a:endParaRPr lang="vi-VN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90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5" presetClass="emph" presetSubtype="0" repeatCount="1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xit" presetSubtype="8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8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5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mph" presetSubtype="0" repeatCount="1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xit" presetSubtype="8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7" grpId="1" animBg="1"/>
      <p:bldP spid="46" grpId="0" animBg="1"/>
      <p:bldP spid="47" grpId="0" animBg="1"/>
      <p:bldP spid="47" grpId="1" animBg="1"/>
      <p:bldP spid="48" grpId="0" animBg="1"/>
      <p:bldP spid="49" grpId="0"/>
      <p:bldP spid="50" grpId="0" animBg="1"/>
      <p:bldP spid="51" grpId="0"/>
      <p:bldP spid="52" grpId="0" animBg="1"/>
      <p:bldP spid="53" grpId="0"/>
      <p:bldP spid="54" grpId="0"/>
      <p:bldP spid="54" grpId="1"/>
      <p:bldP spid="54" grpId="2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</TotalTime>
  <Words>2216</Words>
  <Application>Microsoft Office PowerPoint</Application>
  <PresentationFormat>Widescreen</PresentationFormat>
  <Paragraphs>433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958</cp:revision>
  <dcterms:created xsi:type="dcterms:W3CDTF">2022-02-15T08:29:15Z</dcterms:created>
  <dcterms:modified xsi:type="dcterms:W3CDTF">2023-05-16T01:49:43Z</dcterms:modified>
</cp:coreProperties>
</file>