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1" r:id="rId1"/>
    <p:sldMasterId id="2147483683" r:id="rId2"/>
    <p:sldMasterId id="2147483695" r:id="rId3"/>
    <p:sldMasterId id="2147483707" r:id="rId4"/>
  </p:sldMasterIdLst>
  <p:notesMasterIdLst>
    <p:notesMasterId r:id="rId25"/>
  </p:notesMasterIdLst>
  <p:sldIdLst>
    <p:sldId id="302" r:id="rId5"/>
    <p:sldId id="267" r:id="rId6"/>
    <p:sldId id="266" r:id="rId7"/>
    <p:sldId id="296" r:id="rId8"/>
    <p:sldId id="292" r:id="rId9"/>
    <p:sldId id="303" r:id="rId10"/>
    <p:sldId id="268" r:id="rId11"/>
    <p:sldId id="269" r:id="rId12"/>
    <p:sldId id="270" r:id="rId13"/>
    <p:sldId id="272" r:id="rId14"/>
    <p:sldId id="293" r:id="rId15"/>
    <p:sldId id="278" r:id="rId16"/>
    <p:sldId id="283" r:id="rId17"/>
    <p:sldId id="294" r:id="rId18"/>
    <p:sldId id="297" r:id="rId19"/>
    <p:sldId id="298" r:id="rId20"/>
    <p:sldId id="299" r:id="rId21"/>
    <p:sldId id="300" r:id="rId22"/>
    <p:sldId id="301" r:id="rId23"/>
    <p:sldId id="295" r:id="rId24"/>
  </p:sldIdLst>
  <p:sldSz cx="12192000" cy="6858000"/>
  <p:notesSz cx="6858000" cy="9144000"/>
  <p:embeddedFontLst>
    <p:embeddedFont>
      <p:font typeface="#9Slide03 AmpleSoft Bold" panose="020B0604020202020204" charset="0"/>
      <p:regular r:id="rId26"/>
    </p:embeddedFont>
    <p:embeddedFont>
      <p:font typeface="等线" panose="020B0604020202020204" charset="-122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7 HoneyCream" panose="020B0604020202020204" charset="0"/>
      <p:regular r:id="rId32"/>
    </p:embeddedFont>
    <p:embeddedFont>
      <p:font typeface="#9Slide07 Altus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Londrina Soli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3 Comfortaa Bold" panose="020B0604020202020204" charset="0"/>
      <p:bold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0CD"/>
    <a:srgbClr val="94C652"/>
    <a:srgbClr val="FDD693"/>
    <a:srgbClr val="F88334"/>
    <a:srgbClr val="E17711"/>
    <a:srgbClr val="0070C0"/>
    <a:srgbClr val="50CD8B"/>
    <a:srgbClr val="A3EB95"/>
    <a:srgbClr val="EAEB9C"/>
    <a:srgbClr val="83A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40" y="7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8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5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51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92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3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85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6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9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11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57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71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2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86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021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741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56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45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2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0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89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70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2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48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311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400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1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96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11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23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19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58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45B0E-E96B-4570-A3E5-4D04668537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14B87-94C1-4DC8-98AA-05E8F8BF8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84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05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09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302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22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51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28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12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248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20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83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66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19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17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53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69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3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6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1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8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83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463DE2-0118-4D5E-9615-FD8E83F9A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27A35-9EB4-4516-8698-C126FAC28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01E02625-34EA-42B1-A898-E650FFCAE88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95DB5E-1FCB-42AF-96A7-8F68E2828522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C2DE7A6-2FFB-4CEC-B257-E37B6B7C89E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F4C27AD-248A-4F5E-8AC3-366B2C0EF32A}"/>
              </a:ext>
            </a:extLst>
          </p:cNvPr>
          <p:cNvSpPr txBox="1">
            <a:spLocks/>
          </p:cNvSpPr>
          <p:nvPr userDrawn="1"/>
        </p:nvSpPr>
        <p:spPr>
          <a:xfrm>
            <a:off x="10332353" y="-241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Măng Non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11E0E12-F289-4AC4-A420-8D5B6620121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816CC9E-E551-414D-A664-C32DC173BE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1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DAD369-2087-4793-9650-E516AF3DC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712F3D-E806-4DAE-BD93-C88AC5E57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06579C89-16B3-46D6-98EA-FFCF7C58DCD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172279C-FBD3-4279-9FC6-1D3954251DF6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A6A89F-DF0C-41AF-9957-563933A3C3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2BC484-4CE9-4997-809D-426235461A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63703C-E7D4-4C46-BE0A-6A4E88E05C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5634F5-9D0E-4E7B-87BE-2AB1CAEEB2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B41866-E655-4D21-A419-DC7C73D334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29FA4CB-D6C1-4758-BA0D-9DB4AC82ECA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A62B35A-EA05-4210-A135-F4A3437231A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7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C1FF4D-3BC3-47D1-B56E-98A28AC24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C95305-2C67-4D5D-8FA0-E45EA7C23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4AFC6849-8C05-47EA-93A1-268F82EF2E7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15CF29-FA59-4CDD-A652-B1E386345C0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7380B6-9FB0-4141-98DE-69888A1E1C9D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14D264-8ADE-418D-B4B6-456DCC3D39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EEE659-7A9D-4FC3-9292-26E064A3E3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F0DA22-B392-4962-8FB8-B030A85DB6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39213E-3683-48FE-99B6-66C8BCAA37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4D45401-DCA5-4C11-ACAA-1188F87DA22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601E7A7-5202-499B-9A2F-F67342D8336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0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E2CB62-CE5B-4EAD-8A3B-FBC81E7B4F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422B7-A406-407D-B5B8-FDCF06EF9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865EEFD8-EDA1-4495-8206-D40AF168514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1C5C18-B170-4615-BB65-FD04A9EE4F29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99B29FE-308A-4F52-ABB7-C29BF288BAC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6C645E-7DEF-42D5-AF48-D19D8A6BB9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1640F7-6778-468F-8256-FD04F0E2B3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76CAC8-32D6-4FCA-8DA6-CAD9A66B1A0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2A7241-4327-4782-A33A-F9ACF52F401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4CBA57E-01D0-4935-BB5C-E002D254E96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B24FAB3-300A-4C1E-A543-2F40AB39ECF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4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jpeg"/><Relationship Id="rId18" Type="http://schemas.microsoft.com/office/2007/relationships/hdphoto" Target="../media/hdphoto3.wdp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microsoft.com/office/2007/relationships/hdphoto" Target="../media/hdphoto2.wdp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gif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9.gif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11" Type="http://schemas.openxmlformats.org/officeDocument/2006/relationships/slide" Target="slide3.xml"/><Relationship Id="rId5" Type="http://schemas.microsoft.com/office/2007/relationships/hdphoto" Target="../media/hdphoto6.wdp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jpe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gif"/><Relationship Id="rId11" Type="http://schemas.openxmlformats.org/officeDocument/2006/relationships/image" Target="../media/image36.jpeg"/><Relationship Id="rId5" Type="http://schemas.openxmlformats.org/officeDocument/2006/relationships/image" Target="../media/image39.gif"/><Relationship Id="rId15" Type="http://schemas.openxmlformats.org/officeDocument/2006/relationships/image" Target="../media/image43.jpeg"/><Relationship Id="rId10" Type="http://schemas.openxmlformats.org/officeDocument/2006/relationships/image" Target="../media/image35.jpeg"/><Relationship Id="rId4" Type="http://schemas.openxmlformats.org/officeDocument/2006/relationships/image" Target="../media/image31.png"/><Relationship Id="rId9" Type="http://schemas.openxmlformats.org/officeDocument/2006/relationships/image" Target="../media/image34.jpeg"/><Relationship Id="rId1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gif"/><Relationship Id="rId11" Type="http://schemas.openxmlformats.org/officeDocument/2006/relationships/image" Target="../media/image43.jpeg"/><Relationship Id="rId5" Type="http://schemas.openxmlformats.org/officeDocument/2006/relationships/image" Target="../media/image45.gif"/><Relationship Id="rId10" Type="http://schemas.openxmlformats.org/officeDocument/2006/relationships/image" Target="../media/image42.jpeg"/><Relationship Id="rId4" Type="http://schemas.openxmlformats.org/officeDocument/2006/relationships/image" Target="../media/image31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43.jpeg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12" Type="http://schemas.openxmlformats.org/officeDocument/2006/relationships/image" Target="../media/image4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gif"/><Relationship Id="rId11" Type="http://schemas.openxmlformats.org/officeDocument/2006/relationships/image" Target="../media/image32.gif"/><Relationship Id="rId5" Type="http://schemas.openxmlformats.org/officeDocument/2006/relationships/image" Target="../media/image31.png"/><Relationship Id="rId10" Type="http://schemas.openxmlformats.org/officeDocument/2006/relationships/image" Target="../media/image38.jpeg"/><Relationship Id="rId4" Type="http://schemas.openxmlformats.org/officeDocument/2006/relationships/audio" Target="../media/audio1.wav"/><Relationship Id="rId9" Type="http://schemas.openxmlformats.org/officeDocument/2006/relationships/image" Target="../media/image34.jpeg"/><Relationship Id="rId1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49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30448" y="-2664686"/>
            <a:ext cx="6183357" cy="1151273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760171" y="1995051"/>
            <a:ext cx="8228027" cy="221599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-1000" normalizeH="0" baseline="0" noProof="0" dirty="0">
                <a:ln w="10160">
                  <a:noFill/>
                  <a:prstDash val="solid"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THỰC HÀNH</a:t>
            </a:r>
            <a:endParaRPr kumimoji="0" lang="en-US" sz="13800" b="0" i="0" u="none" strike="noStrike" kern="1200" cap="none" spc="-1000" normalizeH="0" baseline="0" noProof="0" dirty="0">
              <a:ln w="10160">
                <a:noFill/>
                <a:prstDash val="solid"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UTM 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r="37374"/>
          <a:stretch/>
        </p:blipFill>
        <p:spPr>
          <a:xfrm>
            <a:off x="-17174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235754" y="4289542"/>
            <a:ext cx="2554220" cy="5078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158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sp>
        <p:nvSpPr>
          <p:cNvPr id="26" name="文本框 21"/>
          <p:cNvSpPr txBox="1"/>
          <p:nvPr/>
        </p:nvSpPr>
        <p:spPr>
          <a:xfrm>
            <a:off x="2760171" y="2045656"/>
            <a:ext cx="8228027" cy="221599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-1000" normalizeH="0" baseline="0" noProof="0" dirty="0">
                <a:ln w="10160">
                  <a:noFill/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THỰC HÀNH</a:t>
            </a:r>
            <a:endParaRPr kumimoji="0" lang="en-US" sz="13800" b="0" i="0" u="none" strike="noStrike" kern="1200" cap="none" spc="-1000" normalizeH="0" baseline="0" noProof="0" dirty="0">
              <a:ln w="10160">
                <a:noFill/>
                <a:prstDash val="solid"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sp>
        <p:nvSpPr>
          <p:cNvPr id="27" name="文本框 21"/>
          <p:cNvSpPr txBox="1"/>
          <p:nvPr/>
        </p:nvSpPr>
        <p:spPr>
          <a:xfrm>
            <a:off x="2806172" y="2088199"/>
            <a:ext cx="8228027" cy="221599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-100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  <a:prstDash val="lgDash"/>
                </a:ln>
                <a:blipFill dpi="0"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THỰC</a:t>
            </a:r>
            <a:r>
              <a:rPr kumimoji="0" lang="en-US" altLang="zh-CN" sz="13800" b="0" i="0" u="none" strike="noStrike" kern="1200" cap="none" spc="-100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  <a:prstDash val="lgDash"/>
                </a:ln>
                <a:blipFill dpi="0"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13800" b="0" i="0" u="none" strike="noStrike" kern="1200" cap="none" spc="-100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  <a:prstDash val="lgDash"/>
                </a:ln>
                <a:blipFill dpi="0" rotWithShape="1"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UTM 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HÀNH</a:t>
            </a:r>
            <a:endParaRPr kumimoji="0" lang="en-US" sz="13800" b="0" i="0" u="none" strike="noStrike" kern="1200" cap="none" spc="-100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lgDash"/>
              </a:ln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UTM 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7" y="4017471"/>
            <a:ext cx="4600343" cy="27611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84000A-F089-944A-AB63-4284351C27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91288" y="51086"/>
            <a:ext cx="1261121" cy="2132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ọc tiêu là gì? Khám phá các công dụng của cọc tiêu trong đời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6" y="2692035"/>
            <a:ext cx="5313538" cy="3320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83" y="757236"/>
            <a:ext cx="5954485" cy="3349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Oval 15"/>
          <p:cNvSpPr/>
          <p:nvPr/>
        </p:nvSpPr>
        <p:spPr>
          <a:xfrm>
            <a:off x="8907584" y="1126672"/>
            <a:ext cx="244581" cy="720553"/>
          </a:xfrm>
          <a:prstGeom prst="ellipse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239599" y="1385208"/>
            <a:ext cx="244581" cy="720553"/>
          </a:xfrm>
          <a:prstGeom prst="ellipse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335283" y="1486948"/>
            <a:ext cx="244581" cy="720553"/>
          </a:xfrm>
          <a:prstGeom prst="ellipse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428;p44"/>
          <p:cNvSpPr txBox="1">
            <a:spLocks/>
          </p:cNvSpPr>
          <p:nvPr/>
        </p:nvSpPr>
        <p:spPr>
          <a:xfrm>
            <a:off x="-126170" y="634436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Ứng dụng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1956215" y="3580509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1500" dirty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Luyện tập</a:t>
            </a:r>
            <a:endParaRPr lang="en-US" sz="11500" dirty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A3CC3-58EC-4E7A-8D24-EA9B74187074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5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30" y="1919515"/>
            <a:ext cx="3822706" cy="38227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535541" y="903538"/>
            <a:ext cx="88017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1: Đo độ dài rồi ghi kết quả đo vào ô trống: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71587"/>
              </p:ext>
            </p:extLst>
          </p:nvPr>
        </p:nvGraphicFramePr>
        <p:xfrm>
          <a:off x="710292" y="2548467"/>
          <a:ext cx="6955974" cy="21336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18658">
                  <a:extLst>
                    <a:ext uri="{9D8B030D-6E8A-4147-A177-3AD203B41FA5}">
                      <a16:colId xmlns:a16="http://schemas.microsoft.com/office/drawing/2014/main" val="554676865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4225394100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1391354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#9Slide03 AmpleSoft Bold" panose="02000000000000000000" pitchFamily="2" charset="0"/>
                        </a:rPr>
                        <a:t>Chiều</a:t>
                      </a:r>
                      <a:r>
                        <a:rPr lang="vi-VN" sz="3200" baseline="0" dirty="0">
                          <a:latin typeface="#9Slide03 AmpleSoft Bold" panose="02000000000000000000" pitchFamily="2" charset="0"/>
                        </a:rPr>
                        <a:t> dài bảng của lớp học</a:t>
                      </a:r>
                      <a:endParaRPr lang="en-US" sz="3200" dirty="0">
                        <a:latin typeface="#9Slide03 AmpleSoft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#9Slide03 AmpleSoft Bold" panose="02000000000000000000" pitchFamily="2" charset="0"/>
                        </a:rPr>
                        <a:t>Chiều</a:t>
                      </a:r>
                      <a:r>
                        <a:rPr lang="vi-VN" sz="3200" baseline="0" dirty="0">
                          <a:latin typeface="#9Slide03 AmpleSoft Bold" panose="02000000000000000000" pitchFamily="2" charset="0"/>
                        </a:rPr>
                        <a:t> rộng phòng học</a:t>
                      </a:r>
                      <a:endParaRPr lang="en-US" sz="3200" dirty="0">
                        <a:latin typeface="#9Slide03 AmpleSoft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#9Slide03 AmpleSoft Bold" panose="02000000000000000000" pitchFamily="2" charset="0"/>
                        </a:rPr>
                        <a:t>Chiều</a:t>
                      </a:r>
                      <a:r>
                        <a:rPr lang="vi-VN" sz="3200" baseline="0" dirty="0">
                          <a:latin typeface="#9Slide03 AmpleSoft Bold" panose="02000000000000000000" pitchFamily="2" charset="0"/>
                        </a:rPr>
                        <a:t> dài phòng học</a:t>
                      </a:r>
                      <a:endParaRPr lang="en-US" sz="3200" dirty="0">
                        <a:latin typeface="#9Slide03 AmpleSoft Bol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696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#9Slide03 AmpleSoft Bold" panose="02000000000000000000" pitchFamily="2" charset="0"/>
                        </a:rPr>
                        <a:t>...</a:t>
                      </a:r>
                      <a:endParaRPr lang="en-US" sz="3200" dirty="0">
                        <a:latin typeface="#9Slide03 AmpleSoft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#9Slide03 AmpleSoft Bold" panose="02000000000000000000" pitchFamily="2" charset="0"/>
                        </a:rPr>
                        <a:t>...</a:t>
                      </a:r>
                      <a:endParaRPr lang="en-US" sz="3200" dirty="0">
                        <a:latin typeface="#9Slide03 AmpleSoft Bol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#9Slide03 AmpleSoft Bold" panose="02000000000000000000" pitchFamily="2" charset="0"/>
                        </a:rPr>
                        <a:t>...</a:t>
                      </a:r>
                      <a:endParaRPr lang="en-US" sz="3200" dirty="0">
                        <a:latin typeface="#9Slide03 AmpleSoft Bol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414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5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71" y="2059215"/>
            <a:ext cx="4648200" cy="4648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12653" y="1439567"/>
            <a:ext cx="7043981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2: Em bước đi 10 bước dọc thẳng theo sân trường từ A đến B.</a:t>
            </a:r>
          </a:p>
          <a:p>
            <a:pPr marL="457200" indent="-457200" algn="just">
              <a:buFontTx/>
              <a:buChar char="-"/>
            </a:pPr>
            <a:r>
              <a:rPr lang="vi-VN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ước lượng xem đoạn thẳng AB dài mấy mét?</a:t>
            </a:r>
          </a:p>
          <a:p>
            <a:pPr marL="457200" indent="-457200" algn="just">
              <a:buFontTx/>
              <a:buChar char="-"/>
            </a:pPr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hãy kiểm tra bằng cách dùng thước dây để đo độ dài đoạn thẳng AB.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7A5DE2-E93F-48F1-8416-AC804F144BCB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1956215" y="3580509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1500" dirty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Củng cố</a:t>
            </a:r>
            <a:endParaRPr lang="en-US" sz="11500" dirty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C431C-07E6-4462-BC6C-4A64F566C307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4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 CON HAM ĂN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B9D6F-2DD2-46E6-BC1B-22407049A748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17197A-D9FC-4D19-8E03-6FAE916B0C56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dài bàn học dài khoảng bao nhiêu?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kumimoji="0" lang="vi-VN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694" y="198520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6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của quyển sách Toán là bao nhiêu?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66000" y="5709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23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82209" y="46854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23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8760" y="43841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8499" y="53322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157" y="1879449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E8FC9D-8044-4502-9046-B5BFF821E93A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5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bút mực dài khoảng....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 dm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 mm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763032" y="898769"/>
            <a:ext cx="25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7E7760-FF1A-42ED-8216-424EEBCD3122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1998266" y="3690619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dirty="0" err="1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Khởi</a:t>
            </a:r>
            <a:r>
              <a:rPr lang="en-US" sz="11500" dirty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 </a:t>
            </a:r>
            <a:r>
              <a:rPr lang="en-US" sz="11500" dirty="0" err="1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động</a:t>
            </a:r>
            <a:endParaRPr lang="en-US" sz="11500" b="0" cap="none" spc="0" dirty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26317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44728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FA51AA-20E1-4305-924E-B95A33AB1934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6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b="15280"/>
          <a:stretch/>
        </p:blipFill>
        <p:spPr>
          <a:xfrm>
            <a:off x="9127770" y="3499030"/>
            <a:ext cx="2932676" cy="33008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5" name="矩形 3">
            <a:extLst>
              <a:ext uri="{FF2B5EF4-FFF2-40B4-BE49-F238E27FC236}">
                <a16:creationId xmlns:a16="http://schemas.microsoft.com/office/drawing/2014/main" id="{C163E0AE-3A1A-4F61-A8B0-42438BC9BA10}"/>
              </a:ext>
            </a:extLst>
          </p:cNvPr>
          <p:cNvSpPr/>
          <p:nvPr/>
        </p:nvSpPr>
        <p:spPr>
          <a:xfrm>
            <a:off x="3423885" y="1747678"/>
            <a:ext cx="593028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11500" spc="-300" dirty="0">
                <a:ln w="2540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70号-灵悦黑体" panose="00000500000000000000" pitchFamily="2" charset="-122"/>
              </a:rPr>
              <a:t>TẠM BIỆT CÁC EM!</a:t>
            </a:r>
            <a:endParaRPr lang="en-US" altLang="zh-CN" sz="11500" spc="-300" dirty="0">
              <a:ln w="25400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字魂70号-灵悦黑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98938-1FD6-480A-9765-0C2E15354F90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4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08767" y="2181227"/>
            <a:ext cx="9100400" cy="4158988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6778" y="0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418" y="4794925"/>
            <a:ext cx="1468698" cy="183587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9583364" y="5637540"/>
            <a:ext cx="1743043" cy="120764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004">
            <a:off x="2062602" y="1152740"/>
            <a:ext cx="1539090" cy="19190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2805034" y="2688293"/>
            <a:ext cx="68144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hãy nêu cách tính độ dài </a:t>
            </a:r>
          </a:p>
          <a:p>
            <a:pPr algn="ctr"/>
            <a:r>
              <a:rPr lang="vi-VN" sz="40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 nhỏ trên bản đồ.</a:t>
            </a:r>
            <a:endParaRPr lang="en-US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1031" y="4216886"/>
            <a:ext cx="83024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Muốn </a:t>
            </a:r>
            <a:r>
              <a:rPr lang="vi-VN" sz="2800" b="1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tính độ dài trên bản đồ</a:t>
            </a:r>
            <a:r>
              <a:rPr lang="vi-VN" sz="2800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, ta lấy </a:t>
            </a:r>
            <a:r>
              <a:rPr lang="vi-VN" sz="2800" b="1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độ dài</a:t>
            </a:r>
            <a:r>
              <a:rPr lang="vi-VN" sz="2800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 thật (sau khi đã đổi về cùng đơn vị đo với </a:t>
            </a:r>
            <a:r>
              <a:rPr lang="vi-VN" sz="2800" b="1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chiều dài thu nhỏ</a:t>
            </a:r>
            <a:r>
              <a:rPr lang="vi-VN" sz="2800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 cần tìm) chia cho mẫu số của tỉ lệ </a:t>
            </a:r>
            <a:r>
              <a:rPr lang="vi-VN" sz="2800" b="1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bản đồ</a:t>
            </a:r>
            <a:r>
              <a:rPr lang="vi-VN" sz="2800" i="1" dirty="0">
                <a:solidFill>
                  <a:srgbClr val="202124"/>
                </a:solidFill>
                <a:latin typeface="#9Slide03 Comfortaa Bold" panose="00000800000000000000" pitchFamily="2" charset="0"/>
              </a:rPr>
              <a:t>.</a:t>
            </a:r>
            <a:endParaRPr lang="en-US" sz="2800" i="1" dirty="0">
              <a:latin typeface="#9Slide03 Comfortaa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06E8F-D6B0-43FC-9356-02F5DFA1B65C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1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813160" y="908910"/>
            <a:ext cx="9100400" cy="5362346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418" y="4794925"/>
            <a:ext cx="1468698" cy="183587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9583364" y="5637540"/>
            <a:ext cx="1743043" cy="120764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004">
            <a:off x="1302095" y="277328"/>
            <a:ext cx="1539090" cy="191905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17534" y="3535149"/>
            <a:ext cx="4658427" cy="2346716"/>
            <a:chOff x="2724252" y="3466255"/>
            <a:chExt cx="3573877" cy="183207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4252" y="3466255"/>
              <a:ext cx="664861" cy="76504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4252" y="4533281"/>
              <a:ext cx="664861" cy="76504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3268" y="3476171"/>
              <a:ext cx="664861" cy="76504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3268" y="4460358"/>
              <a:ext cx="664861" cy="76504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2972875" y="1227357"/>
            <a:ext cx="725697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Quãng đường từ bản A đến bản B dài 12 km. </a:t>
            </a:r>
            <a:r>
              <a:rPr lang="vi-VN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Trên bản đồ tỉ lệ 1 : 100 000, quãng đường đó </a:t>
            </a:r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dài bao </a:t>
            </a:r>
            <a:r>
              <a:rPr lang="vi-VN" sz="32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nhiêu </a:t>
            </a:r>
            <a:endParaRPr lang="en-US" sz="3200" b="1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xăng </a:t>
            </a:r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– ti – mét?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884158" y="5127547"/>
            <a:ext cx="1723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12 cm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883528" y="3690481"/>
            <a:ext cx="1723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12 m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589493" y="5094299"/>
            <a:ext cx="1723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120 cm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588863" y="3657233"/>
            <a:ext cx="1723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120 m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7925F-4260-48A3-8B11-D31ED8AC38D1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9" grpId="0"/>
      <p:bldP spid="2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1956215" y="3580509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1500" dirty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Mabella" panose="02040603050506020204" pitchFamily="18" charset="0"/>
              </a:rPr>
              <a:t>Khám phá</a:t>
            </a:r>
            <a:endParaRPr lang="en-US" sz="11500" dirty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Mabella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6691A-3EB7-4A06-95CB-A898D8D0E24F}"/>
              </a:ext>
            </a:extLst>
          </p:cNvPr>
          <p:cNvSpPr txBox="1"/>
          <p:nvPr/>
        </p:nvSpPr>
        <p:spPr>
          <a:xfrm>
            <a:off x="11188280" y="6405329"/>
            <a:ext cx="181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ppl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2554941" y="1315518"/>
            <a:ext cx="7100047" cy="123942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808061"/>
            <a:ext cx="1051560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Thực </a:t>
            </a:r>
            <a:r>
              <a:rPr lang="vi-VN" sz="3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hành đo độ dài đoạn thẳng và xác định 3 điểm thẳng hàng</a:t>
            </a:r>
            <a:endParaRPr lang="en-US" sz="36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3600" dirty="0" smtClean="0">
                <a:latin typeface="+mj-lt"/>
              </a:rPr>
              <a:t>- </a:t>
            </a:r>
            <a:r>
              <a:rPr lang="vi-VN" sz="3600" dirty="0">
                <a:latin typeface="+mj-lt"/>
              </a:rPr>
              <a:t>Biết cách đo độ dài 1 đoạn thẳng trong thực tế bằng thước dây</a:t>
            </a:r>
            <a:endParaRPr lang="en-US" sz="3600" dirty="0"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vi-VN" sz="3600" dirty="0">
                <a:latin typeface="+mj-lt"/>
              </a:rPr>
              <a:t>- Biết xác định 3 điểm thẳng hàng trên mặt đất</a:t>
            </a:r>
            <a:endParaRPr lang="en-US" sz="36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825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836862"/>
            <a:ext cx="3810000" cy="381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250813" y="910962"/>
            <a:ext cx="72079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a) Đo đoạn thẳng trên mặt đất</a:t>
            </a:r>
            <a:endParaRPr lang="en-US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HƯỚC DÂY CUỘN 5M HOLEX 462010 5 - Thước đo các loại Thương hiệu Holex |  SieuThiChoLon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11" y="161884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ỉ Lẻ ] Thước Dây Thước Cuộn 1.5 mét Thước đo 3 Vòng Thước Đo Giảm Béo  Thước Đo Chiều Cao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3750">
            <a:off x="5696607" y="2068996"/>
            <a:ext cx="3112906" cy="3112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250813" y="910962"/>
            <a:ext cx="72079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a) Đo đoạn thẳng trên mặt đất</a:t>
            </a:r>
            <a:endParaRPr lang="en-US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07530" y="3401703"/>
            <a:ext cx="10236544" cy="676205"/>
            <a:chOff x="475048" y="3931088"/>
            <a:chExt cx="10236544" cy="676205"/>
          </a:xfrm>
        </p:grpSpPr>
        <p:grpSp>
          <p:nvGrpSpPr>
            <p:cNvPr id="21" name="Group 20"/>
            <p:cNvGrpSpPr/>
            <p:nvPr/>
          </p:nvGrpSpPr>
          <p:grpSpPr>
            <a:xfrm>
              <a:off x="475048" y="3931088"/>
              <a:ext cx="10236544" cy="562294"/>
              <a:chOff x="2026269" y="3788612"/>
              <a:chExt cx="7091538" cy="307809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507456" y="3800479"/>
                <a:ext cx="6610351" cy="28574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2026269" y="3788612"/>
                <a:ext cx="466726" cy="307809"/>
                <a:chOff x="1219200" y="2055291"/>
                <a:chExt cx="466726" cy="307809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1219200" y="2055291"/>
                  <a:ext cx="466725" cy="30780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457326" y="2074341"/>
                  <a:ext cx="228600" cy="268622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121305" y="4053238"/>
              <a:ext cx="383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88771" y="4050056"/>
              <a:ext cx="70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07752" y="4040752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41676" y="4053913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15733" y="4067178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59834" y="4066419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87182" y="4069145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993578" y="4080739"/>
              <a:ext cx="780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7870" y="4065443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7186" y="4084073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37767" y="4064051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70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181902" y="3964126"/>
              <a:ext cx="0" cy="3257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1303077" y="3962809"/>
              <a:ext cx="652921" cy="325725"/>
              <a:chOff x="2574035" y="3807661"/>
              <a:chExt cx="492267" cy="178307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2126912" y="3963726"/>
              <a:ext cx="652921" cy="325725"/>
              <a:chOff x="2574035" y="3807661"/>
              <a:chExt cx="492267" cy="178307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950747" y="3964643"/>
              <a:ext cx="652921" cy="325725"/>
              <a:chOff x="2574035" y="3807661"/>
              <a:chExt cx="492267" cy="178307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3774581" y="3965560"/>
              <a:ext cx="652921" cy="325725"/>
              <a:chOff x="2574035" y="3807661"/>
              <a:chExt cx="492267" cy="178307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4598416" y="3966477"/>
              <a:ext cx="652921" cy="325725"/>
              <a:chOff x="2574035" y="3807661"/>
              <a:chExt cx="492267" cy="178307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422251" y="3967394"/>
              <a:ext cx="652921" cy="325725"/>
              <a:chOff x="2574035" y="3807661"/>
              <a:chExt cx="492267" cy="178307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6246086" y="3968311"/>
              <a:ext cx="652921" cy="325725"/>
              <a:chOff x="2574035" y="3807661"/>
              <a:chExt cx="492267" cy="178307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7069921" y="3969228"/>
              <a:ext cx="652921" cy="325725"/>
              <a:chOff x="2574035" y="3807661"/>
              <a:chExt cx="492267" cy="178307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7893755" y="3970145"/>
              <a:ext cx="652921" cy="325725"/>
              <a:chOff x="2574035" y="3807661"/>
              <a:chExt cx="492267" cy="178307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8717590" y="3971062"/>
              <a:ext cx="652921" cy="325725"/>
              <a:chOff x="2574035" y="3807661"/>
              <a:chExt cx="492267" cy="178307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3066302" y="3807661"/>
                <a:ext cx="0" cy="17830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9541425" y="3983612"/>
              <a:ext cx="498541" cy="151230"/>
              <a:chOff x="2574035" y="3814029"/>
              <a:chExt cx="375873" cy="8278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574035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702183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828244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949908" y="3814029"/>
                <a:ext cx="0" cy="827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3" name="Straight Connector 102"/>
          <p:cNvCxnSpPr>
            <a:stCxn id="16" idx="6"/>
          </p:cNvCxnSpPr>
          <p:nvPr/>
        </p:nvCxnSpPr>
        <p:spPr>
          <a:xfrm>
            <a:off x="1866347" y="3052052"/>
            <a:ext cx="8014101" cy="131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 rot="11393663">
            <a:off x="1573144" y="3234010"/>
            <a:ext cx="951071" cy="895695"/>
            <a:chOff x="2935671" y="4063612"/>
            <a:chExt cx="1014412" cy="971550"/>
          </a:xfrm>
          <a:solidFill>
            <a:srgbClr val="F1A0CD"/>
          </a:solidFill>
          <a:scene3d>
            <a:camera prst="orthographicFront"/>
            <a:lightRig rig="threePt" dir="t"/>
          </a:scene3d>
        </p:grpSpPr>
        <p:sp>
          <p:nvSpPr>
            <p:cNvPr id="105" name="Oval 104"/>
            <p:cNvSpPr/>
            <p:nvPr/>
          </p:nvSpPr>
          <p:spPr>
            <a:xfrm>
              <a:off x="2935671" y="4063612"/>
              <a:ext cx="1014412" cy="971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3109293" y="4148973"/>
              <a:ext cx="737783" cy="7377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93504" y="4558677"/>
            <a:ext cx="118623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Cố định một đầu thước dây tại điểm A sao cho vạch 0 của thước trùng với điểm A.</a:t>
            </a:r>
            <a:endParaRPr lang="en-US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245904" y="4711077"/>
            <a:ext cx="118623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Kéo thẳng thước dây cho đến điểm B.</a:t>
            </a:r>
            <a:endParaRPr lang="en-US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16252" y="2024323"/>
            <a:ext cx="8847959" cy="1169618"/>
            <a:chOff x="951514" y="2637619"/>
            <a:chExt cx="8847959" cy="1169618"/>
          </a:xfrm>
        </p:grpSpPr>
        <p:sp>
          <p:nvSpPr>
            <p:cNvPr id="16" name="Oval 15"/>
            <p:cNvSpPr/>
            <p:nvPr/>
          </p:nvSpPr>
          <p:spPr>
            <a:xfrm>
              <a:off x="1095846" y="3523459"/>
              <a:ext cx="305763" cy="2837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292700" y="3499782"/>
              <a:ext cx="349872" cy="28894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1514" y="2637619"/>
              <a:ext cx="657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173959" y="2694769"/>
              <a:ext cx="62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230421" y="4575040"/>
            <a:ext cx="118623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 số đo ở vạch trùng với điểm B. Số đo đó là độ dài đoạn thẳng AB.</a:t>
            </a:r>
            <a:endParaRPr lang="en-US" sz="4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4" name="Down Arrow 113"/>
          <p:cNvSpPr/>
          <p:nvPr/>
        </p:nvSpPr>
        <p:spPr>
          <a:xfrm rot="2882509">
            <a:off x="9822373" y="2840897"/>
            <a:ext cx="512635" cy="70609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5" name="文本框 14">
            <a:extLst>
              <a:ext uri="{FF2B5EF4-FFF2-40B4-BE49-F238E27FC236}">
                <a16:creationId xmlns:a16="http://schemas.microsoft.com/office/drawing/2014/main" id="{E5C02B1E-0413-4099-B82E-B923AC3DCCE8}"/>
              </a:ext>
            </a:extLst>
          </p:cNvPr>
          <p:cNvSpPr txBox="1"/>
          <p:nvPr/>
        </p:nvSpPr>
        <p:spPr>
          <a:xfrm>
            <a:off x="3950467" y="4512558"/>
            <a:ext cx="4378424" cy="897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100 cm</a:t>
            </a:r>
            <a:endParaRPr lang="zh-CN" altLang="en-US" sz="4800" b="1" dirty="0">
              <a:solidFill>
                <a:srgbClr val="C00000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14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72526 0.01574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9" grpId="1"/>
      <p:bldP spid="110" grpId="0"/>
      <p:bldP spid="110" grpId="1"/>
      <p:bldP spid="113" grpId="0"/>
      <p:bldP spid="113" grpId="1"/>
      <p:bldP spid="114" grpId="0" animBg="1"/>
      <p:bldP spid="114" grpId="1" animBg="1"/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621109" y="950719"/>
            <a:ext cx="86142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i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Gióng thẳng hàng các cọc tiêu trên mặt đất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20" t="52723" r="2012" b="5528"/>
          <a:stretch/>
        </p:blipFill>
        <p:spPr>
          <a:xfrm>
            <a:off x="1520687" y="1741142"/>
            <a:ext cx="8946368" cy="417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Arrow Connector 13"/>
          <p:cNvCxnSpPr/>
          <p:nvPr/>
        </p:nvCxnSpPr>
        <p:spPr>
          <a:xfrm flipV="1">
            <a:off x="3679290" y="2982982"/>
            <a:ext cx="2314581" cy="328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9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Widescreen</PresentationFormat>
  <Paragraphs>94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#9Slide03 AmpleSoft Bold</vt:lpstr>
      <vt:lpstr>字魂70号-灵悦黑体</vt:lpstr>
      <vt:lpstr>Arial</vt:lpstr>
      <vt:lpstr>思源黑体 CN Light</vt:lpstr>
      <vt:lpstr>字魂156号-萌趣苏打饼</vt:lpstr>
      <vt:lpstr>思源黑体 CN Regular</vt:lpstr>
      <vt:lpstr>UTM Mabella</vt:lpstr>
      <vt:lpstr>等线</vt:lpstr>
      <vt:lpstr>UTM Cookies</vt:lpstr>
      <vt:lpstr>Cambria</vt:lpstr>
      <vt:lpstr>Times New Roman</vt:lpstr>
      <vt:lpstr>字魂131号-酷乐潮玩体</vt:lpstr>
      <vt:lpstr>SVN-Newton</vt:lpstr>
      <vt:lpstr>SVN-Apple</vt:lpstr>
      <vt:lpstr>UTM Staccato </vt:lpstr>
      <vt:lpstr>思源黑体 CN</vt:lpstr>
      <vt:lpstr>Bungee Inline</vt:lpstr>
      <vt:lpstr>UTM American Sans</vt:lpstr>
      <vt:lpstr>#9Slide07 HoneyCream</vt:lpstr>
      <vt:lpstr>#9Slide07 Altus</vt:lpstr>
      <vt:lpstr>Calibri Light</vt:lpstr>
      <vt:lpstr>Londrina Solid</vt:lpstr>
      <vt:lpstr>Calibri</vt:lpstr>
      <vt:lpstr>#9Slide03 Comfortaa Bold</vt:lpstr>
      <vt:lpstr>UTM Avo</vt:lpstr>
      <vt:lpstr>2_Office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/>
  <cp:keywords>MĂNG NON TEAM</cp:keywords>
  <cp:lastModifiedBy/>
  <cp:revision>1</cp:revision>
  <dcterms:created xsi:type="dcterms:W3CDTF">2022-03-02T06:40:24Z</dcterms:created>
  <dcterms:modified xsi:type="dcterms:W3CDTF">2023-04-07T03:16:42Z</dcterms:modified>
</cp:coreProperties>
</file>