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77" r:id="rId3"/>
    <p:sldId id="278" r:id="rId4"/>
    <p:sldId id="258" r:id="rId5"/>
    <p:sldId id="257" r:id="rId6"/>
    <p:sldId id="27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42A55-A137-4890-92EC-619C5A5915A6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90028-E96A-4294-BB63-AECFC790A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27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0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8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6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89FF-6978-410A-8549-41C668FD4D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81348-C329-4190-995C-758421D3B65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816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64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3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8266-2028-4611-92FC-4037E7801259}" type="datetimeFigureOut">
              <a:rPr lang="en-US" smtClean="0"/>
              <a:pPr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D862-7137-4231-BB30-A5B9E4257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s://i.pinimg.com/564x/32/cb/31/32cb318a5e1aa757e805544acd519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7624" y="0"/>
            <a:ext cx="12529624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3399" y="428604"/>
            <a:ext cx="10917703" cy="9048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Lợi</a:t>
            </a:r>
            <a:endParaRPr lang="en-US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0835" y="1921200"/>
            <a:ext cx="509555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Moân</a:t>
            </a:r>
            <a:r>
              <a:rPr lang="en-US" sz="8000" b="1" cap="all" spc="0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: </a:t>
            </a:r>
            <a:r>
              <a:rPr lang="en-US" sz="8000" b="1" cap="all" spc="0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Toaùn</a:t>
            </a:r>
            <a:endParaRPr lang="en-US" sz="8000" b="1" cap="all" spc="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VNI-Awchon" pitchFamily="2" charset="0"/>
            </a:endParaRPr>
          </a:p>
          <a:p>
            <a:pPr algn="ctr"/>
            <a:r>
              <a:rPr lang="en-US" sz="8000" b="1" cap="all" dirty="0" err="1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Lớp</a:t>
            </a:r>
            <a:r>
              <a:rPr lang="en-US" sz="8000" b="1" cap="all" dirty="0">
                <a:ln>
                  <a:solidFill>
                    <a:srgbClr val="FFFF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10000" stA="55000" endPos="48000" dist="500" dir="5400000" sy="-100000" algn="bl" rotWithShape="0"/>
                </a:effectLst>
                <a:latin typeface="VNI-Awchon" pitchFamily="2" charset="0"/>
              </a:rPr>
              <a:t> : 4</a:t>
            </a:r>
            <a:endParaRPr lang="en-US" sz="8000" b="1" cap="all" spc="0" dirty="0">
              <a:ln>
                <a:solidFill>
                  <a:srgbClr val="FFFF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10000" stA="55000" endPos="48000" dist="500" dir="5400000" sy="-100000" algn="bl" rotWithShape="0"/>
              </a:effectLst>
              <a:latin typeface="VNI-Awchon" pitchFamily="2" charset="0"/>
            </a:endParaRP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4571999" y="4304714"/>
            <a:ext cx="7010400" cy="2553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 hành</a:t>
            </a:r>
          </a:p>
          <a:p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Trang 159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571624" y="283954"/>
            <a:ext cx="509510" cy="458514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37418" y="739606"/>
            <a:ext cx="544286" cy="39653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227" y="406522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6482" y="3847526"/>
            <a:ext cx="4772320" cy="27989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691348" y="4101393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4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8971285" y="6256450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200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237418" y="277960"/>
            <a:ext cx="964978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m,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m.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200. </a:t>
            </a:r>
            <a:endParaRPr lang="en-US" altLang="en-US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63161" y="1189397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m = 800cm, 6m = 600cm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800 : 200 = 4 (cm)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600 : 200 = 3 (cm)</a:t>
            </a: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" name="Oval 3"/>
          <p:cNvSpPr/>
          <p:nvPr/>
        </p:nvSpPr>
        <p:spPr>
          <a:xfrm flipH="1">
            <a:off x="2604862" y="1059371"/>
            <a:ext cx="1021246" cy="573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5519" y="4419693"/>
            <a:ext cx="2706800" cy="1567681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9326212" y="5116099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3 cm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6701278" y="4544704"/>
            <a:ext cx="2583746" cy="1388078"/>
          </a:xfrm>
          <a:prstGeom prst="flowChartProcess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16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9" grpId="0"/>
      <p:bldP spid="20" grpId="0"/>
      <p:bldP spid="22" grpId="0"/>
      <p:bldP spid="4" grpId="0" animBg="1"/>
      <p:bldP spid="2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57673" y="158875"/>
            <a:ext cx="2439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0000"/>
                </a:solidFill>
              </a:rPr>
              <a:t>Củng</a:t>
            </a:r>
            <a:r>
              <a:rPr 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FF0000"/>
                </a:solidFill>
              </a:rPr>
              <a:t>cố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4393" y="1550689"/>
            <a:ext cx="9861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Câu</a:t>
            </a:r>
            <a:r>
              <a:rPr lang="en-US" sz="4000" b="1" dirty="0"/>
              <a:t> 1 </a:t>
            </a:r>
            <a:r>
              <a:rPr lang="en-US" sz="4000" b="1" dirty="0" err="1"/>
              <a:t>Chiều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bảng</a:t>
            </a:r>
            <a:r>
              <a:rPr lang="en-US" sz="4000" b="1" dirty="0"/>
              <a:t> </a:t>
            </a:r>
            <a:r>
              <a:rPr lang="en-US" sz="4000" b="1" dirty="0" err="1"/>
              <a:t>lớp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4927" y="2912252"/>
            <a:ext cx="1370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3m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31241" y="2922660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b) 2m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47043" y="2912252"/>
            <a:ext cx="13420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1m</a:t>
            </a:r>
          </a:p>
        </p:txBody>
      </p:sp>
      <p:pic>
        <p:nvPicPr>
          <p:cNvPr id="10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20114"/>
            <a:ext cx="609600" cy="11645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8597546" y="435578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5</a:t>
            </a:r>
          </a:p>
        </p:txBody>
      </p:sp>
      <p:sp>
        <p:nvSpPr>
          <p:cNvPr id="11" name="7-Point Star 10"/>
          <p:cNvSpPr/>
          <p:nvPr/>
        </p:nvSpPr>
        <p:spPr>
          <a:xfrm>
            <a:off x="8609274" y="436122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4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8607980" y="435933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3</a:t>
            </a:r>
          </a:p>
        </p:txBody>
      </p:sp>
      <p:sp>
        <p:nvSpPr>
          <p:cNvPr id="13" name="7-Point Star 12"/>
          <p:cNvSpPr/>
          <p:nvPr/>
        </p:nvSpPr>
        <p:spPr>
          <a:xfrm>
            <a:off x="8596446" y="434419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2</a:t>
            </a:r>
          </a:p>
        </p:txBody>
      </p:sp>
      <p:sp>
        <p:nvSpPr>
          <p:cNvPr id="14" name="7-Point Star 13"/>
          <p:cNvSpPr/>
          <p:nvPr/>
        </p:nvSpPr>
        <p:spPr>
          <a:xfrm>
            <a:off x="8590588" y="433866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1</a:t>
            </a:r>
          </a:p>
        </p:txBody>
      </p:sp>
      <p:sp>
        <p:nvSpPr>
          <p:cNvPr id="15" name="7-Point Star 14"/>
          <p:cNvSpPr/>
          <p:nvPr/>
        </p:nvSpPr>
        <p:spPr>
          <a:xfrm>
            <a:off x="8597172" y="4347415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5306" y="506893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.VnAristote" panose="020B7200000000000000" pitchFamily="34" charset="0"/>
              </a:rPr>
              <a:t>Hết</a:t>
            </a:r>
            <a:r>
              <a:rPr lang="en-US" sz="4000" dirty="0">
                <a:solidFill>
                  <a:srgbClr val="FF0000"/>
                </a:solidFill>
                <a:latin typeface=".VnAristote" panose="020B72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.VnAristote" panose="020B7200000000000000" pitchFamily="34" charset="0"/>
              </a:rPr>
              <a:t>giờ</a:t>
            </a:r>
            <a:endParaRPr lang="en-US" sz="4000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  <p:pic>
        <p:nvPicPr>
          <p:cNvPr id="1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761" y="4181273"/>
            <a:ext cx="3631251" cy="21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6" grpId="1"/>
      <p:bldP spid="7" grpId="0"/>
      <p:bldP spid="8" grpId="0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2277" y="1473929"/>
            <a:ext cx="8565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Chiều</a:t>
            </a:r>
            <a:r>
              <a:rPr lang="en-US" sz="4000" b="1" dirty="0"/>
              <a:t> </a:t>
            </a:r>
            <a:r>
              <a:rPr lang="en-US" sz="4000" b="1" dirty="0" err="1"/>
              <a:t>dài</a:t>
            </a:r>
            <a:r>
              <a:rPr lang="en-US" sz="4000" b="1" dirty="0"/>
              <a:t> </a:t>
            </a:r>
            <a:r>
              <a:rPr lang="en-US" sz="4000" b="1" dirty="0" err="1"/>
              <a:t>quyển</a:t>
            </a:r>
            <a:r>
              <a:rPr lang="en-US" sz="4000" b="1" dirty="0"/>
              <a:t> </a:t>
            </a:r>
            <a:r>
              <a:rPr lang="en-US" sz="4000" b="1" dirty="0" err="1"/>
              <a:t>vở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2199" y="2442453"/>
            <a:ext cx="1962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10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2199" y="3410977"/>
            <a:ext cx="1986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b) 20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2199" y="4187449"/>
            <a:ext cx="193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30 cm</a:t>
            </a:r>
          </a:p>
        </p:txBody>
      </p:sp>
      <p:sp>
        <p:nvSpPr>
          <p:cNvPr id="16" name="7-Point Star 15"/>
          <p:cNvSpPr/>
          <p:nvPr/>
        </p:nvSpPr>
        <p:spPr>
          <a:xfrm>
            <a:off x="9997718" y="4012886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10009446" y="401832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4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10008152" y="401643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3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9996618" y="4001293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2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9990760" y="399576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1</a:t>
            </a:r>
          </a:p>
        </p:txBody>
      </p:sp>
      <p:sp>
        <p:nvSpPr>
          <p:cNvPr id="24" name="7-Point Star 23"/>
          <p:cNvSpPr/>
          <p:nvPr/>
        </p:nvSpPr>
        <p:spPr>
          <a:xfrm>
            <a:off x="9997344" y="4004514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37459" y="472603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</a:p>
        </p:txBody>
      </p:sp>
      <p:pic>
        <p:nvPicPr>
          <p:cNvPr id="26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20114"/>
            <a:ext cx="609600" cy="116452"/>
          </a:xfrm>
          <a:prstGeom prst="rect">
            <a:avLst/>
          </a:prstGeom>
        </p:spPr>
      </p:pic>
      <p:pic>
        <p:nvPicPr>
          <p:cNvPr id="27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062" y="2265481"/>
            <a:ext cx="2992582" cy="29914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127082" y="2442453"/>
            <a:ext cx="0" cy="263752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1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9372" y="1317317"/>
            <a:ext cx="7257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Lớp</a:t>
            </a:r>
            <a:r>
              <a:rPr lang="en-US" sz="4000" b="1" dirty="0"/>
              <a:t> </a:t>
            </a:r>
            <a:r>
              <a:rPr lang="en-US" sz="4000" b="1" dirty="0" err="1"/>
              <a:t>học</a:t>
            </a:r>
            <a:r>
              <a:rPr lang="en-US" sz="4000" b="1" dirty="0"/>
              <a:t> </a:t>
            </a:r>
            <a:r>
              <a:rPr lang="en-US" sz="4000" b="1" dirty="0" err="1"/>
              <a:t>rộng</a:t>
            </a:r>
            <a:r>
              <a:rPr lang="en-US" sz="4000" b="1" dirty="0"/>
              <a:t> </a:t>
            </a:r>
            <a:r>
              <a:rPr lang="en-US" sz="4000" b="1" dirty="0" err="1"/>
              <a:t>khoảng</a:t>
            </a:r>
            <a:r>
              <a:rPr lang="en-US" sz="4000" b="1" dirty="0"/>
              <a:t> </a:t>
            </a:r>
            <a:r>
              <a:rPr lang="en-US" sz="4000" b="1" dirty="0" err="1"/>
              <a:t>bao</a:t>
            </a:r>
            <a:r>
              <a:rPr lang="en-US" sz="4000" b="1" dirty="0"/>
              <a:t> </a:t>
            </a:r>
            <a:r>
              <a:rPr lang="en-US" sz="4000" b="1" dirty="0" err="1"/>
              <a:t>nhiêu</a:t>
            </a:r>
            <a:r>
              <a:rPr lang="en-US" sz="4000" b="1" dirty="0"/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229" y="2504764"/>
            <a:ext cx="1486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a) 8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5889" y="2504764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b) 6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4894" y="2504764"/>
            <a:ext cx="1457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c) 4 m</a:t>
            </a:r>
          </a:p>
        </p:txBody>
      </p:sp>
      <p:sp>
        <p:nvSpPr>
          <p:cNvPr id="17" name="7-Point Star 16"/>
          <p:cNvSpPr/>
          <p:nvPr/>
        </p:nvSpPr>
        <p:spPr>
          <a:xfrm>
            <a:off x="10283481" y="3684270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5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10295209" y="368970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4</a:t>
            </a:r>
          </a:p>
        </p:txBody>
      </p:sp>
      <p:sp>
        <p:nvSpPr>
          <p:cNvPr id="19" name="7-Point Star 18"/>
          <p:cNvSpPr/>
          <p:nvPr/>
        </p:nvSpPr>
        <p:spPr>
          <a:xfrm>
            <a:off x="10293915" y="368781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3</a:t>
            </a:r>
          </a:p>
        </p:txBody>
      </p:sp>
      <p:sp>
        <p:nvSpPr>
          <p:cNvPr id="20" name="7-Point Star 19"/>
          <p:cNvSpPr/>
          <p:nvPr/>
        </p:nvSpPr>
        <p:spPr>
          <a:xfrm>
            <a:off x="10282381" y="3672677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2</a:t>
            </a:r>
          </a:p>
        </p:txBody>
      </p:sp>
      <p:sp>
        <p:nvSpPr>
          <p:cNvPr id="21" name="7-Point Star 20"/>
          <p:cNvSpPr/>
          <p:nvPr/>
        </p:nvSpPr>
        <p:spPr>
          <a:xfrm>
            <a:off x="10276523" y="366714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1</a:t>
            </a:r>
          </a:p>
        </p:txBody>
      </p:sp>
      <p:sp>
        <p:nvSpPr>
          <p:cNvPr id="22" name="7-Point Star 21"/>
          <p:cNvSpPr/>
          <p:nvPr/>
        </p:nvSpPr>
        <p:spPr>
          <a:xfrm>
            <a:off x="10283107" y="3675898"/>
            <a:ext cx="1363906" cy="1781642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3327" y="5711879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.VnAristote" panose="020B7200000000000000" pitchFamily="34" charset="0"/>
              </a:rPr>
              <a:t>Hết giờ</a:t>
            </a:r>
          </a:p>
        </p:txBody>
      </p:sp>
      <p:pic>
        <p:nvPicPr>
          <p:cNvPr id="25" name="TiengVoTay-DangCapNhat_49xa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0" end="1023.62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855569" y="6749142"/>
            <a:ext cx="609600" cy="87423"/>
          </a:xfrm>
          <a:prstGeom prst="rect">
            <a:avLst/>
          </a:prstGeom>
        </p:spPr>
      </p:pic>
      <p:pic>
        <p:nvPicPr>
          <p:cNvPr id="24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3211" y="4025954"/>
            <a:ext cx="6377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6" y="1055504"/>
            <a:ext cx="1123810" cy="65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" y="1498712"/>
            <a:ext cx="1923809" cy="1352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2" y="3854500"/>
            <a:ext cx="466667" cy="59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5" y="5549883"/>
            <a:ext cx="638096" cy="638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6" y="3854500"/>
            <a:ext cx="571429" cy="5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0" y="6017026"/>
            <a:ext cx="690884" cy="59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1" y="2452733"/>
            <a:ext cx="428572" cy="495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03" y="5400703"/>
            <a:ext cx="342857" cy="34285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1002" y="2504440"/>
            <a:ext cx="97565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em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7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tốt</a:t>
            </a:r>
            <a:endParaRPr lang="en-US" altLang="zh-CN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164457" y="7141029"/>
            <a:ext cx="145142" cy="145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3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81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khung%2520hinh%2520dep%2520cho%2520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820585" y="2667000"/>
            <a:ext cx="4921249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8"/>
          <p:cNvSpPr>
            <a:spLocks noChangeArrowheads="1"/>
          </p:cNvSpPr>
          <p:nvPr/>
        </p:nvSpPr>
        <p:spPr bwMode="auto">
          <a:xfrm>
            <a:off x="243418" y="152400"/>
            <a:ext cx="6565900" cy="1041400"/>
          </a:xfrm>
          <a:prstGeom prst="flowChartTerminator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200">
                <a:cs typeface="Arial" charset="0"/>
              </a:rPr>
              <a:t>Con số may mắn</a:t>
            </a:r>
            <a:r>
              <a:rPr lang="de-DE" sz="2600">
                <a:cs typeface="Arial" charset="0"/>
              </a:rPr>
              <a:t> </a:t>
            </a:r>
            <a:endParaRPr lang="en-US" sz="2600">
              <a:cs typeface="Arial" charset="0"/>
            </a:endParaRPr>
          </a:p>
        </p:txBody>
      </p:sp>
      <p:sp>
        <p:nvSpPr>
          <p:cNvPr id="41000" name="AutoShape 40"/>
          <p:cNvSpPr>
            <a:spLocks noChangeArrowheads="1"/>
          </p:cNvSpPr>
          <p:nvPr/>
        </p:nvSpPr>
        <p:spPr bwMode="auto">
          <a:xfrm>
            <a:off x="1390652" y="14478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</a:t>
            </a:r>
          </a:p>
        </p:txBody>
      </p:sp>
      <p:sp>
        <p:nvSpPr>
          <p:cNvPr id="41002" name="AutoShape 42"/>
          <p:cNvSpPr>
            <a:spLocks noChangeArrowheads="1"/>
          </p:cNvSpPr>
          <p:nvPr/>
        </p:nvSpPr>
        <p:spPr bwMode="auto">
          <a:xfrm>
            <a:off x="2891367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</a:t>
            </a:r>
          </a:p>
        </p:txBody>
      </p:sp>
      <p:sp>
        <p:nvSpPr>
          <p:cNvPr id="41009" name="AutoShape 49"/>
          <p:cNvSpPr>
            <a:spLocks noChangeArrowheads="1"/>
          </p:cNvSpPr>
          <p:nvPr/>
        </p:nvSpPr>
        <p:spPr bwMode="auto">
          <a:xfrm>
            <a:off x="44555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3</a:t>
            </a:r>
          </a:p>
        </p:txBody>
      </p:sp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60176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4</a:t>
            </a:r>
          </a:p>
        </p:txBody>
      </p:sp>
      <p:sp>
        <p:nvSpPr>
          <p:cNvPr id="41011" name="AutoShape 51"/>
          <p:cNvSpPr>
            <a:spLocks noChangeArrowheads="1"/>
          </p:cNvSpPr>
          <p:nvPr/>
        </p:nvSpPr>
        <p:spPr bwMode="auto">
          <a:xfrm>
            <a:off x="7503584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5</a:t>
            </a:r>
          </a:p>
        </p:txBody>
      </p:sp>
      <p:sp>
        <p:nvSpPr>
          <p:cNvPr id="41012" name="AutoShape 52"/>
          <p:cNvSpPr>
            <a:spLocks noChangeArrowheads="1"/>
          </p:cNvSpPr>
          <p:nvPr/>
        </p:nvSpPr>
        <p:spPr bwMode="auto">
          <a:xfrm>
            <a:off x="9004300" y="1447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6</a:t>
            </a:r>
          </a:p>
        </p:txBody>
      </p:sp>
      <p:sp>
        <p:nvSpPr>
          <p:cNvPr id="41013" name="AutoShape 53"/>
          <p:cNvSpPr>
            <a:spLocks noChangeArrowheads="1"/>
          </p:cNvSpPr>
          <p:nvPr/>
        </p:nvSpPr>
        <p:spPr bwMode="auto">
          <a:xfrm>
            <a:off x="1282700" y="2438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7</a:t>
            </a:r>
          </a:p>
        </p:txBody>
      </p:sp>
      <p:sp>
        <p:nvSpPr>
          <p:cNvPr id="41014" name="AutoShape 54"/>
          <p:cNvSpPr>
            <a:spLocks noChangeArrowheads="1"/>
          </p:cNvSpPr>
          <p:nvPr/>
        </p:nvSpPr>
        <p:spPr bwMode="auto">
          <a:xfrm>
            <a:off x="2798234" y="2438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8</a:t>
            </a:r>
          </a:p>
        </p:txBody>
      </p:sp>
      <p:sp>
        <p:nvSpPr>
          <p:cNvPr id="41015" name="AutoShape 55"/>
          <p:cNvSpPr>
            <a:spLocks noChangeArrowheads="1"/>
          </p:cNvSpPr>
          <p:nvPr/>
        </p:nvSpPr>
        <p:spPr bwMode="auto">
          <a:xfrm>
            <a:off x="4392084" y="24511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9</a:t>
            </a:r>
          </a:p>
        </p:txBody>
      </p:sp>
      <p:sp>
        <p:nvSpPr>
          <p:cNvPr id="41016" name="AutoShape 56"/>
          <p:cNvSpPr>
            <a:spLocks noChangeArrowheads="1"/>
          </p:cNvSpPr>
          <p:nvPr/>
        </p:nvSpPr>
        <p:spPr bwMode="auto">
          <a:xfrm>
            <a:off x="6002867" y="24638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10</a:t>
            </a:r>
          </a:p>
        </p:txBody>
      </p:sp>
      <p:sp>
        <p:nvSpPr>
          <p:cNvPr id="41017" name="AutoShape 57"/>
          <p:cNvSpPr>
            <a:spLocks noChangeArrowheads="1"/>
          </p:cNvSpPr>
          <p:nvPr/>
        </p:nvSpPr>
        <p:spPr bwMode="auto">
          <a:xfrm>
            <a:off x="7533218" y="24638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11</a:t>
            </a: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9019118" y="24511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12</a:t>
            </a:r>
          </a:p>
        </p:txBody>
      </p:sp>
      <p:sp>
        <p:nvSpPr>
          <p:cNvPr id="41019" name="AutoShape 59"/>
          <p:cNvSpPr>
            <a:spLocks noChangeArrowheads="1"/>
          </p:cNvSpPr>
          <p:nvPr/>
        </p:nvSpPr>
        <p:spPr bwMode="auto">
          <a:xfrm>
            <a:off x="1312333" y="34290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13</a:t>
            </a:r>
          </a:p>
        </p:txBody>
      </p:sp>
      <p:sp>
        <p:nvSpPr>
          <p:cNvPr id="41020" name="AutoShape 60"/>
          <p:cNvSpPr>
            <a:spLocks noChangeArrowheads="1"/>
          </p:cNvSpPr>
          <p:nvPr/>
        </p:nvSpPr>
        <p:spPr bwMode="auto">
          <a:xfrm>
            <a:off x="2829984" y="3454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14</a:t>
            </a:r>
          </a:p>
        </p:txBody>
      </p:sp>
      <p:sp>
        <p:nvSpPr>
          <p:cNvPr id="41021" name="AutoShape 61"/>
          <p:cNvSpPr>
            <a:spLocks noChangeArrowheads="1"/>
          </p:cNvSpPr>
          <p:nvPr/>
        </p:nvSpPr>
        <p:spPr bwMode="auto">
          <a:xfrm>
            <a:off x="4406900" y="34798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15</a:t>
            </a:r>
          </a:p>
        </p:txBody>
      </p:sp>
      <p:sp>
        <p:nvSpPr>
          <p:cNvPr id="41022" name="AutoShape 62"/>
          <p:cNvSpPr>
            <a:spLocks noChangeArrowheads="1"/>
          </p:cNvSpPr>
          <p:nvPr/>
        </p:nvSpPr>
        <p:spPr bwMode="auto">
          <a:xfrm>
            <a:off x="6049434" y="3454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16</a:t>
            </a: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auto">
          <a:xfrm>
            <a:off x="7581900" y="34417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17</a:t>
            </a:r>
          </a:p>
        </p:txBody>
      </p:sp>
      <p:sp>
        <p:nvSpPr>
          <p:cNvPr id="41024" name="AutoShape 64"/>
          <p:cNvSpPr>
            <a:spLocks noChangeArrowheads="1"/>
          </p:cNvSpPr>
          <p:nvPr/>
        </p:nvSpPr>
        <p:spPr bwMode="auto">
          <a:xfrm>
            <a:off x="9033933" y="34544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18</a:t>
            </a:r>
          </a:p>
        </p:txBody>
      </p:sp>
      <p:sp>
        <p:nvSpPr>
          <p:cNvPr id="41025" name="AutoShape 65"/>
          <p:cNvSpPr>
            <a:spLocks noChangeArrowheads="1"/>
          </p:cNvSpPr>
          <p:nvPr/>
        </p:nvSpPr>
        <p:spPr bwMode="auto">
          <a:xfrm>
            <a:off x="1312333" y="44577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19</a:t>
            </a: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auto">
          <a:xfrm>
            <a:off x="2923118" y="44577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20</a:t>
            </a:r>
          </a:p>
        </p:txBody>
      </p:sp>
      <p:sp>
        <p:nvSpPr>
          <p:cNvPr id="41027" name="AutoShape 67"/>
          <p:cNvSpPr>
            <a:spLocks noChangeArrowheads="1"/>
          </p:cNvSpPr>
          <p:nvPr/>
        </p:nvSpPr>
        <p:spPr bwMode="auto">
          <a:xfrm>
            <a:off x="4438652" y="4457700"/>
            <a:ext cx="1314449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21</a:t>
            </a:r>
          </a:p>
        </p:txBody>
      </p:sp>
      <p:sp>
        <p:nvSpPr>
          <p:cNvPr id="41028" name="AutoShape 68"/>
          <p:cNvSpPr>
            <a:spLocks noChangeArrowheads="1"/>
          </p:cNvSpPr>
          <p:nvPr/>
        </p:nvSpPr>
        <p:spPr bwMode="auto">
          <a:xfrm>
            <a:off x="6049434" y="44323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22</a:t>
            </a:r>
          </a:p>
        </p:txBody>
      </p:sp>
      <p:sp>
        <p:nvSpPr>
          <p:cNvPr id="41029" name="AutoShape 69"/>
          <p:cNvSpPr>
            <a:spLocks noChangeArrowheads="1"/>
          </p:cNvSpPr>
          <p:nvPr/>
        </p:nvSpPr>
        <p:spPr bwMode="auto">
          <a:xfrm>
            <a:off x="7628467" y="44069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23</a:t>
            </a:r>
          </a:p>
        </p:txBody>
      </p:sp>
      <p:sp>
        <p:nvSpPr>
          <p:cNvPr id="41030" name="AutoShape 70"/>
          <p:cNvSpPr>
            <a:spLocks noChangeArrowheads="1"/>
          </p:cNvSpPr>
          <p:nvPr/>
        </p:nvSpPr>
        <p:spPr bwMode="auto">
          <a:xfrm>
            <a:off x="9097434" y="4419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24</a:t>
            </a:r>
          </a:p>
        </p:txBody>
      </p:sp>
      <p:sp>
        <p:nvSpPr>
          <p:cNvPr id="41031" name="AutoShape 71"/>
          <p:cNvSpPr>
            <a:spLocks noChangeArrowheads="1"/>
          </p:cNvSpPr>
          <p:nvPr/>
        </p:nvSpPr>
        <p:spPr bwMode="auto">
          <a:xfrm>
            <a:off x="1422400" y="54864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25</a:t>
            </a:r>
          </a:p>
        </p:txBody>
      </p:sp>
      <p:sp>
        <p:nvSpPr>
          <p:cNvPr id="41032" name="AutoShape 72"/>
          <p:cNvSpPr>
            <a:spLocks noChangeArrowheads="1"/>
          </p:cNvSpPr>
          <p:nvPr/>
        </p:nvSpPr>
        <p:spPr bwMode="auto">
          <a:xfrm>
            <a:off x="28448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26</a:t>
            </a:r>
          </a:p>
        </p:txBody>
      </p:sp>
      <p:sp>
        <p:nvSpPr>
          <p:cNvPr id="41033" name="AutoShape 73"/>
          <p:cNvSpPr>
            <a:spLocks noChangeArrowheads="1"/>
          </p:cNvSpPr>
          <p:nvPr/>
        </p:nvSpPr>
        <p:spPr bwMode="auto">
          <a:xfrm>
            <a:off x="43688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27</a:t>
            </a:r>
          </a:p>
        </p:txBody>
      </p:sp>
      <p:sp>
        <p:nvSpPr>
          <p:cNvPr id="41034" name="AutoShape 74"/>
          <p:cNvSpPr>
            <a:spLocks noChangeArrowheads="1"/>
          </p:cNvSpPr>
          <p:nvPr/>
        </p:nvSpPr>
        <p:spPr bwMode="auto">
          <a:xfrm>
            <a:off x="6197600" y="5562600"/>
            <a:ext cx="1314451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28</a:t>
            </a:r>
          </a:p>
        </p:txBody>
      </p:sp>
      <p:sp>
        <p:nvSpPr>
          <p:cNvPr id="41035" name="AutoShape 75"/>
          <p:cNvSpPr>
            <a:spLocks noChangeArrowheads="1"/>
          </p:cNvSpPr>
          <p:nvPr/>
        </p:nvSpPr>
        <p:spPr bwMode="auto">
          <a:xfrm>
            <a:off x="78232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29</a:t>
            </a:r>
          </a:p>
        </p:txBody>
      </p:sp>
      <p:sp>
        <p:nvSpPr>
          <p:cNvPr id="50211" name="AutoShape 35"/>
          <p:cNvSpPr>
            <a:spLocks noChangeArrowheads="1"/>
          </p:cNvSpPr>
          <p:nvPr/>
        </p:nvSpPr>
        <p:spPr bwMode="auto">
          <a:xfrm>
            <a:off x="2531533" y="4267200"/>
            <a:ext cx="2133600" cy="13716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Ngọc</a:t>
            </a:r>
            <a:endParaRPr lang="en-US" sz="3600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8737600" y="1295400"/>
            <a:ext cx="1828800" cy="1219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cs typeface="Arial" charset="0"/>
              </a:rPr>
              <a:t>Phương</a:t>
            </a:r>
            <a:endParaRPr lang="en-US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" name="AutoShape 75"/>
          <p:cNvSpPr>
            <a:spLocks noChangeArrowheads="1"/>
          </p:cNvSpPr>
          <p:nvPr/>
        </p:nvSpPr>
        <p:spPr bwMode="auto">
          <a:xfrm>
            <a:off x="9144000" y="5562600"/>
            <a:ext cx="1312333" cy="914400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76200" cmpd="tri">
            <a:solidFill>
              <a:srgbClr val="FFFF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rgbClr val="FFFF00"/>
                </a:solidFill>
                <a:cs typeface="Arial" charset="0"/>
              </a:rPr>
              <a:t>30</a:t>
            </a:r>
          </a:p>
        </p:txBody>
      </p:sp>
      <p:pic>
        <p:nvPicPr>
          <p:cNvPr id="9230" name="Picture 18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217" y="228600"/>
            <a:ext cx="142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4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1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41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1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41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41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41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4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4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1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2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80"/>
                                        <p:tgtEl>
                                          <p:spTgt spid="4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4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6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7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80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4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4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4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41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6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7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80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8" dur="20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animBg="1"/>
      <p:bldP spid="41000" grpId="1" animBg="1"/>
      <p:bldP spid="41002" grpId="0" animBg="1"/>
      <p:bldP spid="41002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 animBg="1"/>
      <p:bldP spid="41013" grpId="1" animBg="1"/>
      <p:bldP spid="41014" grpId="0" animBg="1"/>
      <p:bldP spid="41014" grpId="1" animBg="1"/>
      <p:bldP spid="41015" grpId="0" animBg="1"/>
      <p:bldP spid="41015" grpId="1" animBg="1"/>
      <p:bldP spid="41016" grpId="0" animBg="1"/>
      <p:bldP spid="41016" grpId="1" animBg="1"/>
      <p:bldP spid="41017" grpId="0" animBg="1"/>
      <p:bldP spid="41017" grpId="1" animBg="1"/>
      <p:bldP spid="41018" grpId="0" animBg="1"/>
      <p:bldP spid="41018" grpId="1" animBg="1"/>
      <p:bldP spid="41019" grpId="0" animBg="1"/>
      <p:bldP spid="41019" grpId="1" animBg="1"/>
      <p:bldP spid="41020" grpId="0" animBg="1"/>
      <p:bldP spid="41020" grpId="1" animBg="1"/>
      <p:bldP spid="41021" grpId="0" animBg="1"/>
      <p:bldP spid="41021" grpId="1" animBg="1"/>
      <p:bldP spid="41022" grpId="0" animBg="1"/>
      <p:bldP spid="41022" grpId="1" animBg="1"/>
      <p:bldP spid="41023" grpId="0" animBg="1"/>
      <p:bldP spid="41023" grpId="1" animBg="1"/>
      <p:bldP spid="41024" grpId="0" animBg="1"/>
      <p:bldP spid="41024" grpId="1" animBg="1"/>
      <p:bldP spid="41025" grpId="0" animBg="1"/>
      <p:bldP spid="41025" grpId="1" animBg="1"/>
      <p:bldP spid="41026" grpId="0" animBg="1"/>
      <p:bldP spid="41026" grpId="1" animBg="1"/>
      <p:bldP spid="41027" grpId="0" animBg="1"/>
      <p:bldP spid="41027" grpId="1" animBg="1"/>
      <p:bldP spid="41028" grpId="0" animBg="1"/>
      <p:bldP spid="41028" grpId="1" animBg="1"/>
      <p:bldP spid="41029" grpId="0" animBg="1"/>
      <p:bldP spid="41029" grpId="1" animBg="1"/>
      <p:bldP spid="41030" grpId="0" animBg="1"/>
      <p:bldP spid="41030" grpId="1" animBg="1"/>
      <p:bldP spid="41031" grpId="0" animBg="1"/>
      <p:bldP spid="41031" grpId="1" animBg="1"/>
      <p:bldP spid="41032" grpId="0" animBg="1"/>
      <p:bldP spid="41032" grpId="1" animBg="1"/>
      <p:bldP spid="41033" grpId="0" animBg="1"/>
      <p:bldP spid="41033" grpId="1" animBg="1"/>
      <p:bldP spid="41034" grpId="0" animBg="1"/>
      <p:bldP spid="41034" grpId="1" animBg="1"/>
      <p:bldP spid="41035" grpId="0" animBg="1"/>
      <p:bldP spid="41035" grpId="1" animBg="1"/>
      <p:bldP spid="50211" grpId="0" animBg="1"/>
      <p:bldP spid="50210" grpId="0" animBg="1"/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3258" y="320709"/>
            <a:ext cx="9027886" cy="6198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16088" y="2937518"/>
            <a:ext cx="7489371" cy="204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dirty="0">
                <a:solidFill>
                  <a:srgbClr val="890A03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KHÁM PHÁ</a:t>
            </a:r>
            <a:endParaRPr lang="zh-CN" altLang="en-US" sz="9600" dirty="0">
              <a:solidFill>
                <a:srgbClr val="890A0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3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46" y="1055504"/>
            <a:ext cx="1123810" cy="657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0" y="1498712"/>
            <a:ext cx="1923809" cy="13523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2" y="3854500"/>
            <a:ext cx="466667" cy="59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65" y="5549883"/>
            <a:ext cx="638096" cy="6380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26" y="3854500"/>
            <a:ext cx="571429" cy="5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610" y="6017026"/>
            <a:ext cx="690884" cy="5921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831" y="2452733"/>
            <a:ext cx="428572" cy="495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403" y="5400703"/>
            <a:ext cx="342857" cy="34285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087770" y="1580143"/>
            <a:ext cx="975653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　　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                      </a:t>
            </a:r>
            <a:r>
              <a:rPr lang="en-US" altLang="zh-CN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( SGK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159 )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164457" y="7141029"/>
            <a:ext cx="145142" cy="1451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04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8BFC8-A747-437C-968B-A57AC550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76E02B-DFB4-490B-9D12-98D3BF511A8C}"/>
              </a:ext>
            </a:extLst>
          </p:cNvPr>
          <p:cNvSpPr txBox="1"/>
          <p:nvPr/>
        </p:nvSpPr>
        <p:spPr>
          <a:xfrm>
            <a:off x="3451123" y="929150"/>
            <a:ext cx="6415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YÊU CẦU BÀI </a:t>
            </a:r>
            <a:r>
              <a:rPr lang="en-US" sz="4000" b="1" dirty="0"/>
              <a:t>HỌC: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742E3-91FF-45C9-8188-ACEAF7FAE67C}"/>
              </a:ext>
            </a:extLst>
          </p:cNvPr>
          <p:cNvSpPr txBox="1"/>
          <p:nvPr/>
        </p:nvSpPr>
        <p:spPr>
          <a:xfrm>
            <a:off x="324465" y="2389239"/>
            <a:ext cx="115430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cách vẽ bản đồ (có tỉ lệ và độ dài thực tế cho trước), biểu thị đoạn thẳng trên bản đồ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 và vẽ đơn vị đo trên bản đồ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452048" y="110016"/>
            <a:ext cx="9144000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4000" b="1" dirty="0" err="1"/>
              <a:t>Ví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dụ</a:t>
            </a:r>
            <a:r>
              <a:rPr lang="en-US" altLang="en-US" sz="4000" b="1" dirty="0"/>
              <a:t>: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bạn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đô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AB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mặt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20m.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AB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bản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tỉ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6">
                    <a:lumMod val="75000"/>
                  </a:schemeClr>
                </a:solidFill>
              </a:rPr>
              <a:t>lệ</a:t>
            </a:r>
            <a:r>
              <a:rPr lang="en-US" altLang="en-US" sz="4000" b="1" dirty="0">
                <a:solidFill>
                  <a:schemeClr val="accent6">
                    <a:lumMod val="75000"/>
                  </a:schemeClr>
                </a:solidFill>
              </a:rPr>
              <a:t> 1 : 400.</a:t>
            </a:r>
          </a:p>
        </p:txBody>
      </p:sp>
      <p:sp>
        <p:nvSpPr>
          <p:cNvPr id="5" name="Oval 4"/>
          <p:cNvSpPr/>
          <p:nvPr/>
        </p:nvSpPr>
        <p:spPr>
          <a:xfrm>
            <a:off x="7024048" y="843894"/>
            <a:ext cx="1096370" cy="60050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435152" y="1334380"/>
            <a:ext cx="1856095" cy="84389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14"/>
          <p:cNvSpPr txBox="1"/>
          <p:nvPr/>
        </p:nvSpPr>
        <p:spPr>
          <a:xfrm>
            <a:off x="2987235" y="2178274"/>
            <a:ext cx="9756535" cy="452431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Đổi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20 m = 2 000 cm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Độ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dài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thu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nhỏ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đồ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AB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là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      2 000 : 400 = 5 ( cm )</a:t>
            </a: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Vẽ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thẳng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AB: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   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      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482" y="5586709"/>
            <a:ext cx="34119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9755" y="453583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209" y="4599296"/>
            <a:ext cx="4071582" cy="20382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436357" y="5057621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8848298" y="5045600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110558" y="5116100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5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460775" y="6062797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400</a:t>
            </a:r>
          </a:p>
        </p:txBody>
      </p:sp>
    </p:spTree>
    <p:extLst>
      <p:ext uri="{BB962C8B-B14F-4D97-AF65-F5344CB8AC3E}">
        <p14:creationId xmlns:p14="http://schemas.microsoft.com/office/powerpoint/2010/main" val="17376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9" y="171450"/>
            <a:ext cx="9379751" cy="619863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78696" y="3047566"/>
            <a:ext cx="8189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rgbClr val="890A03"/>
                </a:solidFill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THỰC HÀNH</a:t>
            </a:r>
            <a:endParaRPr lang="zh-CN" altLang="en-US" sz="9600" b="1" dirty="0">
              <a:solidFill>
                <a:srgbClr val="890A03"/>
              </a:solidFill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87235" cy="68752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84606" y="196579"/>
            <a:ext cx="1096370" cy="600502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61209" y="1240904"/>
            <a:ext cx="1856095" cy="843895"/>
          </a:xfrm>
          <a:prstGeom prst="ellipse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2376" y="4599296"/>
            <a:ext cx="4412776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6482" y="5586709"/>
            <a:ext cx="341194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86400" y="4599296"/>
            <a:ext cx="3948752" cy="1897038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86650" y="5540991"/>
            <a:ext cx="45719" cy="45719"/>
          </a:xfrm>
          <a:prstGeom prst="flowChartConnector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6227" y="4065222"/>
            <a:ext cx="4285397" cy="2101755"/>
          </a:xfrm>
          <a:prstGeom prst="rect">
            <a:avLst/>
          </a:prstGeom>
          <a:noFill/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61209" y="4599296"/>
            <a:ext cx="4071582" cy="20382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sz="4400" b="1" dirty="0">
              <a:ln w="12700">
                <a:solidFill>
                  <a:srgbClr val="EF847F"/>
                </a:solidFill>
                <a:prstDash val="solid"/>
              </a:ln>
              <a:solidFill>
                <a:srgbClr val="EF847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436357" y="5057621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8848298" y="5045600"/>
            <a:ext cx="30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7110558" y="5116100"/>
            <a:ext cx="114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6 cm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7460775" y="6062797"/>
            <a:ext cx="168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Tỉ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lệ</a:t>
            </a:r>
            <a:r>
              <a:rPr lang="en-US" sz="2000" b="1" i="1" dirty="0">
                <a:solidFill>
                  <a:srgbClr val="C00000"/>
                </a:solidFill>
              </a:rPr>
              <a:t> 1 : 50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38D252-7B15-40DA-9B8D-1C4A7066E23D}"/>
              </a:ext>
            </a:extLst>
          </p:cNvPr>
          <p:cNvSpPr/>
          <p:nvPr/>
        </p:nvSpPr>
        <p:spPr>
          <a:xfrm>
            <a:off x="2545304" y="196579"/>
            <a:ext cx="9144000" cy="1830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3m.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50. 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5521" y="19492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 = 300cm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300 : 50 = 6 (cm)</a:t>
            </a:r>
          </a:p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:</a:t>
            </a:r>
            <a:endParaRPr lang="en-US" sz="24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/>
      <p:bldP spid="18" grpId="0"/>
      <p:bldP spid="19" grpId="0"/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>
        <a:spAutoFit/>
      </a:bodyPr>
      <a:lstStyle>
        <a:defPPr algn="ctr">
          <a:defRPr sz="4400" b="1" dirty="0">
            <a:ln w="12700">
              <a:solidFill>
                <a:srgbClr val="EF847F"/>
              </a:solidFill>
              <a:prstDash val="solid"/>
            </a:ln>
            <a:solidFill>
              <a:srgbClr val="EF847F"/>
            </a:solidFill>
            <a:effectLst>
              <a:innerShdw blurRad="177800">
                <a:schemeClr val="accent3">
                  <a:lumMod val="50000"/>
                </a:schemeClr>
              </a:innerShdw>
            </a:effectLst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488</Words>
  <Application>Microsoft Office PowerPoint</Application>
  <PresentationFormat>Widescreen</PresentationFormat>
  <Paragraphs>132</Paragraphs>
  <Slides>14</Slides>
  <Notes>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.VnAristote</vt:lpstr>
      <vt:lpstr>Arial</vt:lpstr>
      <vt:lpstr>Calibri</vt:lpstr>
      <vt:lpstr>Calibri Light</vt:lpstr>
      <vt:lpstr>Times New Roman</vt:lpstr>
      <vt:lpstr>VNI-Awchon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2022-03-20T13:22:49Z</dcterms:created>
  <dcterms:modified xsi:type="dcterms:W3CDTF">2023-04-15T22:43:51Z</dcterms:modified>
</cp:coreProperties>
</file>